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</p:sldMasterIdLst>
  <p:sldIdLst>
    <p:sldId id="256" r:id="rId9"/>
    <p:sldId id="257" r:id="rId10"/>
    <p:sldId id="258" r:id="rId11"/>
    <p:sldId id="261" r:id="rId12"/>
    <p:sldId id="259" r:id="rId13"/>
    <p:sldId id="263" r:id="rId14"/>
    <p:sldId id="260" r:id="rId15"/>
    <p:sldId id="310" r:id="rId16"/>
    <p:sldId id="279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7" r:id="rId27"/>
    <p:sldId id="296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1700B-7558-4CB1-9153-58F115705F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16112-5F1A-4F5E-AF20-F6BF4B0893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5CB79-A3A3-45EE-9784-19B106BE06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19F50-772A-478A-BFFA-0D81C8168D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71FD6-56EE-4A2C-B982-9BE72D38A8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4425B-54FC-48FA-A7F4-035DD5DEA0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7ED06-7912-4233-B238-2277A7A9F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B35E8-EE90-41BE-80C1-4D51506204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137AC-16BE-4B74-85BF-50D4E36D6D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12096-5902-4624-960C-789395C3D2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7100-CF9D-4DB0-844A-E85ABC6C9E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BF749-0CD0-450F-9460-15276C8144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ACD85-97F4-4093-B82E-D0DD64F3BF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12843-CFE9-4A75-8DA1-BB39CA4484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383B3-9E62-482D-9CA9-8CC5216D53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A0876-C46C-473F-B654-B6E78490E2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D03F9-09BA-4481-A9AF-A2FF56771A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3B575-AF1E-4419-A7FD-B2B1F6B6E9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30FEC-CD89-47D9-9721-A4F062D633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6215F-A27F-4E78-8B8B-53B58E6C95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1C0FC-0327-40EC-9745-F68364C82B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C7561-9FB9-4016-85B1-27672B179B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8A2A3-0243-4546-AAC4-74D8F1B443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1B1B0F-0997-47A7-9D0A-60A8261A69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656A9-105F-47FA-8089-C2EB3FB9CE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CFC71-0A29-46EF-AD28-C9A9A01CFC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58CD3-E664-4F36-B5B0-807CE17097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E958A-0557-45D5-AE3F-4B32130569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2F620-EB06-4412-8565-C418EDB047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B6707-08E0-41DB-B88A-254BC23B2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6ACB3C-73EF-478A-A312-6EFC0ABC10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65D80-B7F0-46ED-ADAE-908F2266F6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84CED-9FFC-4FDC-BE34-E0D1EB0C0D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CEA6A-2C40-4F66-9CC3-B25C8EE44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EAADE-3BE5-4A7F-8E34-2DF8EE12F2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BBEFA-E5B8-4284-9449-3BF7FCEA77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61116-A8AF-4EF7-8F17-175F2CC98C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1BC97E-6D62-4DBD-8942-7CF0B642D2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B1AC8-6753-47A9-B831-AA800361FD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C5682-7577-4DE8-9B3E-090D28075D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85B13-29D5-4FA4-9ED1-D8164B5D34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F77567-4D39-479F-872E-001BB418F7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BD0B6-9C3B-48C6-9AF2-9C3C22ED4B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FF8F7-0332-4EE0-8013-6054012027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EE2A7-E93D-42F7-9814-41F69E28FF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8E04D-4573-44A1-A1BE-641EF98544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B7178-7D98-4ECC-8107-D642D8432F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A8317-1D2B-4CA5-8727-BCCDEA3CBC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63462-ADCC-432E-B71A-3B5FFFAB9A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C81CE-57FB-4546-BD1C-DA49A4E3F8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C3AF6-8CA8-4E49-B92C-63812CAB6A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1D8C6-C33A-4009-9D1B-1A7C8C00E8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F2267-3274-44CA-9F9D-7539035D84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9BF10-6354-42C7-9C21-C7CCF57BC4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4FBA9-041C-448C-98BE-D7C1D8FF5C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47F13-0CB2-4F09-A943-B1793163F4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39881-498F-47B5-9ED5-BF5561CAFD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BAA2A-995E-4B7B-8E20-FAA20F7A23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97EAA-C018-4187-820D-E9C0764A63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95F4-DEB7-4D49-968A-D5D272F123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3B488-B126-452A-9E67-1D2A0C4891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E0102-70AE-46A8-A303-BB4F0B6CC1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479E7-E7F5-47AA-B13C-D00739EE36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62000" y="1905000"/>
            <a:ext cx="7696200" cy="4038600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0BDC5-FC4C-4215-A4F0-3DA8C41D1C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5F6C3-84F3-42BB-9396-9F88864E2D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1EB6B-BD53-4EB4-BA99-71E1142AF3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B9814-5C3E-4427-A95D-630A4747B1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AF119-4551-490F-9C1F-3D928D4F7A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99567-5C6C-4FD0-9498-742E1A2EDD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ED171-8CCF-417C-AACE-3594B89163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02BD9B-58B4-4B8B-B4C0-A3FC400223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E7F58-EB28-4AC9-BD83-94CA51BDA2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1C746-D4AE-4CC3-971C-9F4357AA9D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74ED8-D6B5-42CB-A3A8-4E8E53499A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896B4-211E-4515-BEED-1B17613EFB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695F4-81D4-4A3A-850E-4939EFE414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11CF9-8E02-4EA5-85E7-57F3623475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BC761-06C6-48C0-AC65-5049985F06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0550E-B2F6-4C8A-8DF2-F667BC2CE8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5AE91-FFD8-4854-8F34-2416E5AA28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F904C-3E25-41A9-ACE0-9F91546D86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E6BFB-3A06-4698-A886-674DDE1668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A9E46-5676-4CFC-B662-C853A9FE3C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E8595-9B5D-4503-A742-420ED5C4FE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2E068-F389-4E4B-ACAD-7441F9BEE2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8401E-7F52-45C2-8434-30B2643FBF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8296E-93B7-499D-8C32-A0815A9E33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4F120-BF1C-42B2-A38E-1716185457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0B6AA-8196-49B4-A77F-AC4E270215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EA228F-284B-4680-95F5-12BC6CFCB4A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6F0C59C-33A9-4E61-A331-602819787835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E4C28BA-42CB-4796-A566-F71DFEB642DD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35E25BE-BFA8-48E2-A3AA-076A30D8A3A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2FBF70-0792-4BBD-A65C-172591AD861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8B91B0-EF41-4664-B3DF-E998CD07C10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5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02052D-AAC8-4827-9E9A-8AB224811B5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CA77C26-F2FD-4339-8E2F-E8C7BEC8D6E6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3.xml"/><Relationship Id="rId18" Type="http://schemas.openxmlformats.org/officeDocument/2006/relationships/slide" Target="slide28.xml"/><Relationship Id="rId3" Type="http://schemas.openxmlformats.org/officeDocument/2006/relationships/slide" Target="slide13.xml"/><Relationship Id="rId21" Type="http://schemas.openxmlformats.org/officeDocument/2006/relationships/slide" Target="slide31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17" Type="http://schemas.openxmlformats.org/officeDocument/2006/relationships/slide" Target="slide27.xml"/><Relationship Id="rId2" Type="http://schemas.openxmlformats.org/officeDocument/2006/relationships/slide" Target="slide12.xml"/><Relationship Id="rId16" Type="http://schemas.openxmlformats.org/officeDocument/2006/relationships/slide" Target="slide26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67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5" Type="http://schemas.openxmlformats.org/officeDocument/2006/relationships/slide" Target="slide25.xml"/><Relationship Id="rId10" Type="http://schemas.openxmlformats.org/officeDocument/2006/relationships/slide" Target="slide20.xml"/><Relationship Id="rId19" Type="http://schemas.openxmlformats.org/officeDocument/2006/relationships/slide" Target="slide29.xml"/><Relationship Id="rId4" Type="http://schemas.openxmlformats.org/officeDocument/2006/relationships/slide" Target="slide14.xml"/><Relationship Id="rId9" Type="http://schemas.openxmlformats.org/officeDocument/2006/relationships/slide" Target="slide19.xml"/><Relationship Id="rId14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196752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6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«Учителями славится Россия,</a:t>
            </a:r>
            <a:br>
              <a:rPr lang="ru-RU" sz="6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6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ученики приносят славу ей…»</a:t>
            </a:r>
            <a:endParaRPr lang="ru-RU" sz="60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664" y="4941168"/>
            <a:ext cx="6400800" cy="1752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Образование в Томске в </a:t>
            </a:r>
            <a:r>
              <a:rPr lang="en-US" sz="4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XX</a:t>
            </a:r>
            <a:r>
              <a:rPr lang="ru-RU" sz="4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в.</a:t>
            </a:r>
            <a:endParaRPr lang="ru-RU" sz="40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1509" y="1556792"/>
            <a:ext cx="7666586" cy="221599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>
              <a:defRPr/>
            </a:pPr>
            <a:r>
              <a:rPr lang="ru-RU" sz="138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+mn-cs"/>
              </a:rPr>
              <a:t>Билеты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8" name="Group 3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264831704"/>
              </p:ext>
            </p:extLst>
          </p:nvPr>
        </p:nvGraphicFramePr>
        <p:xfrm>
          <a:off x="179388" y="260350"/>
          <a:ext cx="8784977" cy="6427104"/>
        </p:xfrm>
        <a:graphic>
          <a:graphicData uri="http://schemas.openxmlformats.org/drawingml/2006/table">
            <a:tbl>
              <a:tblPr/>
              <a:tblGrid>
                <a:gridCol w="1757720"/>
                <a:gridCol w="1755909"/>
                <a:gridCol w="1757720"/>
                <a:gridCol w="1755908"/>
                <a:gridCol w="1757720"/>
              </a:tblGrid>
              <a:tr h="1606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2" action="ppaction://hlinksldjump"/>
                        </a:rPr>
                        <a:t>1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2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3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4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5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6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6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7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8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9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6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11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12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13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14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15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6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16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17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18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19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20</a:t>
                      </a:r>
                      <a:endParaRPr kumimoji="0" 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С 1917 по 1921 гг. в Томске работала Татарская учительская семинария. А в каких учебных заведениях должны были работать её выпускники ?</a:t>
            </a:r>
          </a:p>
        </p:txBody>
      </p:sp>
      <p:sp>
        <p:nvSpPr>
          <p:cNvPr id="460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0213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Именно так отблагодарили </a:t>
            </a:r>
            <a:r>
              <a:rPr lang="ru-RU" b="1" i="1" dirty="0" err="1" smtClean="0">
                <a:solidFill>
                  <a:srgbClr val="FFFF00"/>
                </a:solidFill>
              </a:rPr>
              <a:t>томичи</a:t>
            </a:r>
            <a:r>
              <a:rPr lang="ru-RU" b="1" i="1" dirty="0" smtClean="0">
                <a:solidFill>
                  <a:srgbClr val="FFFF00"/>
                </a:solidFill>
              </a:rPr>
              <a:t> Министра народного просвещения графа П. Н. Игнатьева за разрешение открыть два новых факультета в Томском университете.  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Преподаватели какого томского ВУЗа выразили официальный протест против насильственного захвата власти большевиками?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2132856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В годы Великой Отечественной войны в Томске в эвакуации работал не только Минский государственный драматический театр, но и государственный театральный институт из этого Города-Героя. </a:t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Какого?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За изучение истории какого географического региона России Томский Императорский университет вручал премию имени А. М. </a:t>
            </a:r>
            <a:r>
              <a:rPr lang="ru-RU" b="1" i="1" dirty="0" err="1" smtClean="0">
                <a:solidFill>
                  <a:srgbClr val="FFFF00"/>
                </a:solidFill>
              </a:rPr>
              <a:t>Сибирякова</a:t>
            </a:r>
            <a:r>
              <a:rPr lang="ru-RU" b="1" i="1" dirty="0" smtClean="0">
                <a:solidFill>
                  <a:srgbClr val="FFFF00"/>
                </a:solidFill>
              </a:rPr>
              <a:t> ? 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Что стало причиной закрытия 26.01. 1905 г. Томского Императорского университета до начала следующего учебного года?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С 1906 г. к занятиям в Томском Императорском университете допустили и их.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Благодаря какой купеческой династии 22 октября 1907 года в поселке Спичечная фабрика была открыта начальная школа 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14290"/>
            <a:ext cx="8928992" cy="75405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>
              <a:defRPr/>
            </a:pPr>
            <a:r>
              <a:rPr lang="ru-RU" sz="8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Этапы игры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8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Блиц – вопросы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80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Видеоконкурс</a:t>
            </a:r>
            <a:endParaRPr lang="ru-RU" sz="8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8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Билеты</a:t>
            </a:r>
          </a:p>
          <a:p>
            <a:pPr marL="342900" indent="-342900">
              <a:defRPr/>
            </a:pPr>
            <a:endParaRPr lang="ru-RU" sz="4800" dirty="0"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cs typeface="+mn-cs"/>
            </a:endParaRPr>
          </a:p>
          <a:p>
            <a:pPr>
              <a:defRPr/>
            </a:pPr>
            <a:endParaRPr lang="ru-RU" dirty="0">
              <a:cs typeface="+mn-cs"/>
            </a:endParaRPr>
          </a:p>
          <a:p>
            <a:pPr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15107" y="2348880"/>
            <a:ext cx="87137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400" b="1" i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Начав свое обучение в Томске, этот талантливый врач в годы Великой Отечественной войны стал главным хирургом Красной армии.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Какую роль в развитии городского транспорта сыграли школьники </a:t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в 1949 году 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Российское правительство адмирала А. В. Колчака находилось в Омске, однако это министерство около восьми месяцев располагалось именно в Томске.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Чтобы эти жительницы Сибири с 1910 года смогли стать слушательницами медицинского факультета Томского университета, понадобилось разрешение Совета министров Российской империи.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Именно эти учащиеся средних учебных заведений г. Томска отправились летом 1916 года помогать крестьянам Томского уезда.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848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Весной 1941 года профессор </a:t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Н. И. Карташов стал первым лауреатом в Сибири, получившим именную премию в 100 000 рублей. </a:t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Чьё имя носила эта премия ?</a:t>
            </a:r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2132856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Прибывшего в Томск 20.03 1917 года комиссара Временного правительства в Томской и Енисейской губерниях, </a:t>
            </a:r>
            <a:r>
              <a:rPr lang="ru-RU" b="1" i="1" dirty="0" err="1" smtClean="0">
                <a:solidFill>
                  <a:srgbClr val="FFFF00"/>
                </a:solidFill>
              </a:rPr>
              <a:t>томичи</a:t>
            </a:r>
            <a:r>
              <a:rPr lang="ru-RU" b="1" i="1" dirty="0" smtClean="0">
                <a:solidFill>
                  <a:srgbClr val="FFFF00"/>
                </a:solidFill>
              </a:rPr>
              <a:t> хорошо знали не как политика, а как первого ректора Технологического института.</a:t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Как его звали?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В 2014 году в Томске этих школ насчитывается несколько десятков. А первая открылась в феврале 1919 года, так как армии адмирала А. В. Колчака не хватало соответствующих специалистов. Каких 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3968" y="2060575"/>
            <a:ext cx="4752528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Этот памятник особо популярен среди томского студенчества. Почему?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4" name="Picture 4" descr="&amp;Fcy;&amp;ocy;&amp;tcy;&amp;ocy; - &amp;Tcy;&amp;ocy;&amp;mcy;&amp;s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3944111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Во время Великой Отечественной войны томские школы взяли на себя и эту функцию. Какую?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07107" y="1556792"/>
            <a:ext cx="6815391" cy="31547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>
              <a:defRPr/>
            </a:pPr>
            <a:r>
              <a:rPr lang="ru-RU" sz="199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+mn-cs"/>
              </a:rPr>
              <a:t>Блиц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107" y="2060575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Знаменитый томский учитель физик-изобретатель, получивший звание Народного Учителя СССР.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2132856"/>
            <a:ext cx="8713787" cy="24479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Открытый в 1922 году Томский институт физической культуры должен был готовить специалистов в области физкультуры. Однако проработал недолго и закрылся по вполне обыденной причине. </a:t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Какой?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5949950"/>
            <a:ext cx="792162" cy="71913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ctt.ru/files/Oformlenie/a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0" y="285728"/>
            <a:ext cx="5286380" cy="4853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5445224"/>
            <a:ext cx="7772400" cy="1000132"/>
          </a:xfrm>
        </p:spPr>
        <p:txBody>
          <a:bodyPr spcFirstLastPara="1">
            <a:prstTxWarp prst="textArchUp">
              <a:avLst/>
            </a:prstTxWarp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>
              <a:defRPr/>
            </a:pPr>
            <a:r>
              <a:rPr lang="ru-RU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Спасибо</a:t>
            </a:r>
            <a:r>
              <a:rPr lang="ru-RU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за игру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187624" y="1412776"/>
            <a:ext cx="6477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</a:rPr>
              <a:t>В каком Томском среднем учебном заведении утро начинается с обязательной физической зарядки?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51520" y="5411450"/>
            <a:ext cx="871296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</a:rPr>
              <a:t>Как называется этот памятник нашего города?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pic>
        <p:nvPicPr>
          <p:cNvPr id="68610" name="Picture 2" descr="&quot;&amp;Ucy;&amp;chcy;&amp;icy;&amp;tcy;&amp;iecy;&amp;lcy;&amp;softcy;&amp;ncy;&amp;icy;&amp;tscy;&amp;acy; &amp;pcy;&amp;iecy;&amp;rcy;&amp;vcy;&amp;acy;&amp;yacy; &amp;mcy;&amp;ocy;&amp;yacy;&quot; - &amp;pcy;&amp;acy;&amp;mcy;&amp;yacy;&amp;tcy;&amp;ncy;&amp;icy;&amp;kcy; &amp;vcy; &amp;Tcy;&amp;ocy;&amp;mcy;&amp;scy;&amp;kcy;&amp;iecy;. &amp;Rcy;&amp;iecy;&amp;pcy;&amp;ocy;&amp;rcy;&amp;tcy;&amp;acy;&amp;zhcy; #1603655 Clashot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296" y="152816"/>
            <a:ext cx="6839408" cy="5121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403648" y="1196752"/>
            <a:ext cx="6477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</a:rPr>
              <a:t>Именно эта война стала первой, в которой приняли участие студенты томских высших учебных заведений.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258888" y="2060575"/>
            <a:ext cx="6477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</a:rPr>
              <a:t>Почему наш город получил название «Томские Афины» ?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9512" y="3861048"/>
            <a:ext cx="885698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</a:rPr>
              <a:t>Как называется вахта Памяти, которую несут томские школьники у Вечного огня?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pic>
        <p:nvPicPr>
          <p:cNvPr id="29700" name="Picture 4" descr="&amp;Tcy;&amp;ocy;&amp;mcy;&amp;scy;&amp;kcy;&amp;icy;&amp;jcy; &amp;Ocy;&amp;bcy;&amp;zcy;&amp;ocy;&amp;rcy;: &amp;Tcy;&amp;ocy;&amp;mcy;&amp;scy;&amp;kcy;&amp;icy;&amp;iecy; &amp;ncy;&amp;ocy;&amp;vcy;&amp;ocy;&amp;scy;&amp;tcy;&amp;icy;: &amp;Vcy; &amp;Lcy;&amp;acy;&amp;gcy;&amp;iecy;&amp;rcy;&amp;ncy;&amp;ocy;&amp;mcy; &amp;scy;&amp;acy;&amp;dcy;&amp;ucy; &amp;yucy;&amp;ncy;&amp;acy;&amp;rcy;&amp;mcy;&amp;iecy;&amp;jcy;&amp;tscy;&amp;ycy; &amp;Pcy;&amp;ocy;&amp;scy;&amp;tcy;&amp;acy; &amp;ncy;&amp;ocy;&amp;mcy;&amp;iecy;&amp;rcy; 1 &amp;ncy;&amp;iecy;&amp;scy;&amp;ucy;&amp;tcy; &amp;Vcy;&amp;acy;&amp;khcy;&amp;tcy;&amp;ycy; &amp;pcy;&amp;acy;&amp;mcy;&amp;yacy;&amp;tcy;&amp;icy; &amp;ucy; &amp;Vcy;&amp;iecy;&amp;chcy;&amp;ncy;&amp;ocy;&amp;gcy;&amp;ocy; &amp;Ocy;&amp;g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8640"/>
            <a:ext cx="4762500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0449" y="2204864"/>
            <a:ext cx="8506176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8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Видеоконкурс</a:t>
            </a:r>
            <a:endParaRPr lang="ru-RU" sz="239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CC9900"/>
      </a:lt1>
      <a:dk2>
        <a:srgbClr val="663300"/>
      </a:dk2>
      <a:lt2>
        <a:srgbClr val="C0C0C0"/>
      </a:lt2>
      <a:accent1>
        <a:srgbClr val="FF3300"/>
      </a:accent1>
      <a:accent2>
        <a:srgbClr val="FFCC66"/>
      </a:accent2>
      <a:accent3>
        <a:srgbClr val="E2CAAA"/>
      </a:accent3>
      <a:accent4>
        <a:srgbClr val="000000"/>
      </a:accent4>
      <a:accent5>
        <a:srgbClr val="FFADAA"/>
      </a:accent5>
      <a:accent6>
        <a:srgbClr val="E7B95C"/>
      </a:accent6>
      <a:hlink>
        <a:srgbClr val="008080"/>
      </a:hlink>
      <a:folHlink>
        <a:srgbClr val="3399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olormaster">
  <a:themeElements>
    <a:clrScheme name="">
      <a:dk1>
        <a:srgbClr val="C0C0C0"/>
      </a:dk1>
      <a:lt1>
        <a:srgbClr val="FFFFFF"/>
      </a:lt1>
      <a:dk2>
        <a:srgbClr val="CC9900"/>
      </a:dk2>
      <a:lt2>
        <a:srgbClr val="663300"/>
      </a:lt2>
      <a:accent1>
        <a:srgbClr val="FF3300"/>
      </a:accent1>
      <a:accent2>
        <a:srgbClr val="FFCC66"/>
      </a:accent2>
      <a:accent3>
        <a:srgbClr val="E2CAAA"/>
      </a:accent3>
      <a:accent4>
        <a:srgbClr val="DADADA"/>
      </a:accent4>
      <a:accent5>
        <a:srgbClr val="FFADAA"/>
      </a:accent5>
      <a:accent6>
        <a:srgbClr val="E7B95C"/>
      </a:accent6>
      <a:hlink>
        <a:srgbClr val="008080"/>
      </a:hlink>
      <a:folHlink>
        <a:srgbClr val="3399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olormaster">
  <a:themeElements>
    <a:clrScheme name="3_colormaster 13">
      <a:dk1>
        <a:srgbClr val="C0C0C0"/>
      </a:dk1>
      <a:lt1>
        <a:srgbClr val="FFFFFF"/>
      </a:lt1>
      <a:dk2>
        <a:srgbClr val="CC0066"/>
      </a:dk2>
      <a:lt2>
        <a:srgbClr val="FFCCCC"/>
      </a:lt2>
      <a:accent1>
        <a:srgbClr val="993366"/>
      </a:accent1>
      <a:accent2>
        <a:srgbClr val="FF9999"/>
      </a:accent2>
      <a:accent3>
        <a:srgbClr val="E2AAB8"/>
      </a:accent3>
      <a:accent4>
        <a:srgbClr val="DADADA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CC0066"/>
      </a:lt1>
      <a:dk2>
        <a:srgbClr val="993366"/>
      </a:dk2>
      <a:lt2>
        <a:srgbClr val="C0C0C0"/>
      </a:lt2>
      <a:accent1>
        <a:srgbClr val="993366"/>
      </a:accent1>
      <a:accent2>
        <a:srgbClr val="FF9999"/>
      </a:accent2>
      <a:accent3>
        <a:srgbClr val="E2AAB8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olormaster">
  <a:themeElements>
    <a:clrScheme name="">
      <a:dk1>
        <a:srgbClr val="C0C0C0"/>
      </a:dk1>
      <a:lt1>
        <a:srgbClr val="FFFFFF"/>
      </a:lt1>
      <a:dk2>
        <a:srgbClr val="CC0066"/>
      </a:dk2>
      <a:lt2>
        <a:srgbClr val="993366"/>
      </a:lt2>
      <a:accent1>
        <a:srgbClr val="993366"/>
      </a:accent1>
      <a:accent2>
        <a:srgbClr val="FF9999"/>
      </a:accent2>
      <a:accent3>
        <a:srgbClr val="E2AAB8"/>
      </a:accent3>
      <a:accent4>
        <a:srgbClr val="DADADA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colormaster">
  <a:themeElements>
    <a:clrScheme name="6_colormaster 5">
      <a:dk1>
        <a:srgbClr val="C0C0C0"/>
      </a:dk1>
      <a:lt1>
        <a:srgbClr val="FFFFFF"/>
      </a:lt1>
      <a:dk2>
        <a:srgbClr val="008000"/>
      </a:dk2>
      <a:lt2>
        <a:srgbClr val="CCECFF"/>
      </a:lt2>
      <a:accent1>
        <a:srgbClr val="0066FF"/>
      </a:accent1>
      <a:accent2>
        <a:srgbClr val="00FF00"/>
      </a:accent2>
      <a:accent3>
        <a:srgbClr val="AAC0AA"/>
      </a:accent3>
      <a:accent4>
        <a:srgbClr val="DADADA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008000"/>
      </a:lt1>
      <a:dk2>
        <a:srgbClr val="339933"/>
      </a:dk2>
      <a:lt2>
        <a:srgbClr val="C0C0C0"/>
      </a:lt2>
      <a:accent1>
        <a:srgbClr val="0066FF"/>
      </a:accent1>
      <a:accent2>
        <a:srgbClr val="00FF00"/>
      </a:accent2>
      <a:accent3>
        <a:srgbClr val="AAC0AA"/>
      </a:accent3>
      <a:accent4>
        <a:srgbClr val="000000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colormaster">
  <a:themeElements>
    <a:clrScheme name="">
      <a:dk1>
        <a:srgbClr val="C0C0C0"/>
      </a:dk1>
      <a:lt1>
        <a:srgbClr val="FFFFFF"/>
      </a:lt1>
      <a:dk2>
        <a:srgbClr val="008000"/>
      </a:dk2>
      <a:lt2>
        <a:srgbClr val="339933"/>
      </a:lt2>
      <a:accent1>
        <a:srgbClr val="0066FF"/>
      </a:accent1>
      <a:accent2>
        <a:srgbClr val="00FF00"/>
      </a:accent2>
      <a:accent3>
        <a:srgbClr val="AAC0AA"/>
      </a:accent3>
      <a:accent4>
        <a:srgbClr val="DADADA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064</Template>
  <TotalTime>711</TotalTime>
  <Words>480</Words>
  <Application>Microsoft Office PowerPoint</Application>
  <PresentationFormat>Экран (4:3)</PresentationFormat>
  <Paragraphs>56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«Учителями славится Россия, ученики приносят славу ей…»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 1917 по 1921 гг. в Томске работала Татарская учительская семинария. А в каких учебных заведениях должны были работать её выпускники ?</vt:lpstr>
      <vt:lpstr>Именно так отблагодарили томичи Министра народного просвещения графа П. Н. Игнатьева за разрешение открыть два новых факультета в Томском университете.  </vt:lpstr>
      <vt:lpstr>Преподаватели какого томского ВУЗа выразили официальный протест против насильственного захвата власти большевиками?</vt:lpstr>
      <vt:lpstr>В годы Великой Отечественной войны в Томске в эвакуации работал не только Минский государственный драматический театр, но и государственный театральный институт из этого Города-Героя.  Какого?</vt:lpstr>
      <vt:lpstr>За изучение истории какого географического региона России Томский Императорский университет вручал премию имени А. М. Сибирякова ? </vt:lpstr>
      <vt:lpstr>Что стало причиной закрытия 26.01. 1905 г. Томского Императорского университета до начала следующего учебного года?</vt:lpstr>
      <vt:lpstr>С 1906 г. к занятиям в Томском Императорском университете допустили и их.</vt:lpstr>
      <vt:lpstr>Благодаря какой купеческой династии 22 октября 1907 года в поселке Спичечная фабрика была открыта начальная школа ?</vt:lpstr>
      <vt:lpstr>Слайд 20</vt:lpstr>
      <vt:lpstr>Какую роль в развитии городского транспорта сыграли школьники  в 1949 году ?</vt:lpstr>
      <vt:lpstr>Российское правительство адмирала А. В. Колчака находилось в Омске, однако это министерство около восьми месяцев располагалось именно в Томске.</vt:lpstr>
      <vt:lpstr>Чтобы эти жительницы Сибири с 1910 года смогли стать слушательницами медицинского факультета Томского университета, понадобилось разрешение Совета министров Российской империи.</vt:lpstr>
      <vt:lpstr>Именно эти учащиеся средних учебных заведений г. Томска отправились летом 1916 года помогать крестьянам Томского уезда.</vt:lpstr>
      <vt:lpstr>Весной 1941 года профессор  Н. И. Карташов стал первым лауреатом в Сибири, получившим именную премию в 100 000 рублей.  Чьё имя носила эта премия ?</vt:lpstr>
      <vt:lpstr>Прибывшего в Томск 20.03 1917 года комиссара Временного правительства в Томской и Енисейской губерниях, томичи хорошо знали не как политика, а как первого ректора Технологического института. Как его звали?</vt:lpstr>
      <vt:lpstr>В 2014 году в Томске этих школ насчитывается несколько десятков. А первая открылась в феврале 1919 года, так как армии адмирала А. В. Колчака не хватало соответствующих специалистов. Каких ?</vt:lpstr>
      <vt:lpstr>Этот памятник особо популярен среди томского студенчества. Почему?</vt:lpstr>
      <vt:lpstr>Во время Великой Отечественной войны томские школы взяли на себя и эту функцию. Какую?</vt:lpstr>
      <vt:lpstr>Знаменитый томский учитель физик-изобретатель, получивший звание Народного Учителя СССР.</vt:lpstr>
      <vt:lpstr>Открытый в 1922 году Томский институт физической культуры должен был готовить специалистов в области физкультуры. Однако проработал недолго и закрылся по вполне обыденной причине.  Какой?</vt:lpstr>
      <vt:lpstr>Спасибо за игру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Учителями славится Россия, Ученики приносят славу ей…</dc:title>
  <dc:creator>Денис</dc:creator>
  <cp:lastModifiedBy>Денис</cp:lastModifiedBy>
  <cp:revision>68</cp:revision>
  <dcterms:created xsi:type="dcterms:W3CDTF">2014-10-15T08:32:49Z</dcterms:created>
  <dcterms:modified xsi:type="dcterms:W3CDTF">2014-11-04T16:07:20Z</dcterms:modified>
</cp:coreProperties>
</file>