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75" r:id="rId9"/>
    <p:sldId id="265" r:id="rId10"/>
    <p:sldId id="276" r:id="rId11"/>
    <p:sldId id="263" r:id="rId12"/>
    <p:sldId id="277" r:id="rId13"/>
    <p:sldId id="264" r:id="rId14"/>
    <p:sldId id="278" r:id="rId15"/>
    <p:sldId id="266" r:id="rId16"/>
    <p:sldId id="279" r:id="rId17"/>
    <p:sldId id="267" r:id="rId18"/>
    <p:sldId id="280" r:id="rId19"/>
    <p:sldId id="268" r:id="rId20"/>
    <p:sldId id="281" r:id="rId21"/>
    <p:sldId id="269" r:id="rId22"/>
    <p:sldId id="282" r:id="rId23"/>
    <p:sldId id="270" r:id="rId24"/>
    <p:sldId id="285" r:id="rId25"/>
    <p:sldId id="271" r:id="rId26"/>
    <p:sldId id="283" r:id="rId27"/>
    <p:sldId id="272" r:id="rId28"/>
    <p:sldId id="284" r:id="rId29"/>
    <p:sldId id="273" r:id="rId30"/>
    <p:sldId id="274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169A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350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748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8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4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85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76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10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145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247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862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543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jpeg"/><Relationship Id="rId7" Type="http://schemas.openxmlformats.org/officeDocument/2006/relationships/image" Target="../media/image6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4.jpeg"/><Relationship Id="rId9" Type="http://schemas.openxmlformats.org/officeDocument/2006/relationships/image" Target="../media/image6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636912"/>
            <a:ext cx="7772400" cy="1470025"/>
          </a:xfrm>
          <a:ln>
            <a:noFill/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Социальная реклама в ДОУ</a:t>
            </a:r>
            <a:endParaRPr lang="ru-RU" sz="6000" b="1" spc="50" dirty="0">
              <a:ln w="1143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82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DCIM\102NIKON\DSCN298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0" r="6032"/>
          <a:stretch/>
        </p:blipFill>
        <p:spPr bwMode="auto">
          <a:xfrm>
            <a:off x="3544578" y="2273184"/>
            <a:ext cx="2683606" cy="16472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DCIM\102NIKON\DSCN29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1"/>
          <a:stretch/>
        </p:blipFill>
        <p:spPr bwMode="auto">
          <a:xfrm>
            <a:off x="5868144" y="387678"/>
            <a:ext cx="2808312" cy="17130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DCIM\102NIKON\DSCN299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6" r="22457"/>
          <a:stretch/>
        </p:blipFill>
        <p:spPr bwMode="auto">
          <a:xfrm>
            <a:off x="838501" y="3878971"/>
            <a:ext cx="2612097" cy="22684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DCIM\102NIKON\DSCN303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4" r="20525"/>
          <a:stretch/>
        </p:blipFill>
        <p:spPr bwMode="auto">
          <a:xfrm>
            <a:off x="6444208" y="3920451"/>
            <a:ext cx="2232248" cy="22269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Новая папка\Scan-130405-0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46" y="692696"/>
            <a:ext cx="2858939" cy="18992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36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2376264"/>
          </a:xfrm>
        </p:spPr>
        <p:txBody>
          <a:bodyPr>
            <a:normAutofit fontScale="90000"/>
          </a:bodyPr>
          <a:lstStyle/>
          <a:p>
            <a:pPr marL="906780"/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20 марта – </a:t>
            </a:r>
            <a:r>
              <a:rPr lang="ru-RU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международный день леса</a:t>
            </a:r>
            <a:r>
              <a:rPr lang="ru-RU" sz="2000" dirty="0">
                <a:solidFill>
                  <a:srgbClr val="00B050"/>
                </a:solidFill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Segoe Script" pitchFamily="34" charset="0"/>
                <a:ea typeface="Calibri"/>
                <a:cs typeface="Times New Roman"/>
              </a:rPr>
            </a:br>
            <a:endParaRPr lang="ru-RU" dirty="0">
              <a:solidFill>
                <a:srgbClr val="00B050"/>
              </a:solidFill>
              <a:latin typeface="Segoe Script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19672" y="2708920"/>
            <a:ext cx="7056784" cy="381642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аудиозапись </a:t>
            </a:r>
            <a:r>
              <a:rPr lang="ru-RU" sz="2800" b="1" i="1" dirty="0">
                <a:solidFill>
                  <a:schemeClr val="tx1"/>
                </a:solidFill>
              </a:rPr>
              <a:t>– шум леса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аудиозапись чтения стихов о лесе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буклет </a:t>
            </a:r>
            <a:r>
              <a:rPr lang="ru-RU" sz="2800" b="1" i="1" dirty="0">
                <a:solidFill>
                  <a:schemeClr val="tx1"/>
                </a:solidFill>
              </a:rPr>
              <a:t>«Лес наше </a:t>
            </a:r>
            <a:r>
              <a:rPr lang="ru-RU" sz="2800" b="1" i="1" dirty="0" smtClean="0">
                <a:solidFill>
                  <a:schemeClr val="tx1"/>
                </a:solidFill>
              </a:rPr>
              <a:t>богатство»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   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памятка «Правила </a:t>
            </a:r>
            <a:r>
              <a:rPr lang="ru-RU" sz="2800" b="1" i="1" dirty="0">
                <a:solidFill>
                  <a:schemeClr val="tx1"/>
                </a:solidFill>
              </a:rPr>
              <a:t>поведения в лесу»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75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:\DCIM\102NIKON\DSCN313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9" t="4060" r="29006" b="3397"/>
          <a:stretch/>
        </p:blipFill>
        <p:spPr bwMode="auto">
          <a:xfrm>
            <a:off x="3563888" y="476672"/>
            <a:ext cx="2088232" cy="331236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G:\DCIM\102NIKON\DSCN316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2250" r="44325" b="2227"/>
          <a:stretch/>
        </p:blipFill>
        <p:spPr bwMode="auto">
          <a:xfrm>
            <a:off x="5796136" y="1700808"/>
            <a:ext cx="2592288" cy="38884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Рисунок 1" descr="G:\DCIM\102NIKON\DSCN31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386" y="3501008"/>
            <a:ext cx="2952328" cy="29523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1117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980728"/>
            <a:ext cx="8229600" cy="1290472"/>
          </a:xfrm>
        </p:spPr>
        <p:txBody>
          <a:bodyPr>
            <a:noAutofit/>
          </a:bodyPr>
          <a:lstStyle/>
          <a:p>
            <a:pPr marL="906780">
              <a:lnSpc>
                <a:spcPct val="115000"/>
              </a:lnSpc>
              <a:spcAft>
                <a:spcPts val="1000"/>
              </a:spcAft>
            </a:pPr>
            <a:r>
              <a:rPr lang="ru-RU" sz="2800" b="1" cap="all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9995" stA="55000" endPos="48000" dist="495" dir="5400000" sy="-100000" algn="bl"/>
                </a:effectLst>
                <a:latin typeface="Segoe Script" pitchFamily="34" charset="0"/>
                <a:ea typeface="Calibri"/>
                <a:cs typeface="Calibri"/>
              </a:rPr>
              <a:t>22 марта - Всемирный День Воды (Водных ресурсов</a:t>
            </a:r>
            <a:r>
              <a:rPr lang="ru-RU" sz="2800" b="1" cap="all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9995" stA="55000" endPos="48000" dist="495" dir="5400000" sy="-100000" algn="bl"/>
                </a:effectLst>
                <a:latin typeface="Times New Roman"/>
                <a:ea typeface="Calibri"/>
                <a:cs typeface="Calibri"/>
              </a:rPr>
              <a:t>)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/>
                <a:cs typeface="Calibri"/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/>
                <a:cs typeface="Calibri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691680" y="2204864"/>
            <a:ext cx="6995120" cy="3921299"/>
          </a:xfrm>
        </p:spPr>
        <p:txBody>
          <a:bodyPr>
            <a:normAutofit fontScale="92500"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- аудио запись – шум моря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- аудиозапись чтения детьми стихов о воде, морях, реках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- буклет «Вода в природе»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- листовка «Потому что без воды……..»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43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DCIM\102NIKON\DSCN31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0" t="6955" r="28682" b="5296"/>
          <a:stretch/>
        </p:blipFill>
        <p:spPr bwMode="auto">
          <a:xfrm>
            <a:off x="3419872" y="1196232"/>
            <a:ext cx="2058144" cy="360143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G:\DCIM\102NIKON\DSCN312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24" t="10841" r="29294" b="10411"/>
          <a:stretch/>
        </p:blipFill>
        <p:spPr bwMode="auto">
          <a:xfrm>
            <a:off x="1439652" y="2756411"/>
            <a:ext cx="2088232" cy="360143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G:\DCIM\102NIKON\DSCN313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" t="12610" r="3366" b="7885"/>
          <a:stretch/>
        </p:blipFill>
        <p:spPr bwMode="auto">
          <a:xfrm>
            <a:off x="5766494" y="3829383"/>
            <a:ext cx="2838193" cy="216024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36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3" t="5771" r="4647" b="7885"/>
          <a:stretch/>
        </p:blipFill>
        <p:spPr bwMode="auto">
          <a:xfrm>
            <a:off x="5580112" y="692696"/>
            <a:ext cx="2947501" cy="230425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974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722520"/>
          </a:xfrm>
        </p:spPr>
        <p:txBody>
          <a:bodyPr>
            <a:normAutofit fontScale="90000"/>
          </a:bodyPr>
          <a:lstStyle/>
          <a:p>
            <a:pPr indent="449580"/>
            <a:r>
              <a:rPr lang="ru-RU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latin typeface="Segoe Script" pitchFamily="34" charset="0"/>
                <a:ea typeface="Calibri"/>
                <a:cs typeface="Times New Roman"/>
              </a:rPr>
              <a:t>1 апреля – </a:t>
            </a:r>
            <a:r>
              <a:rPr lang="ru-RU" sz="2000" b="1" dirty="0"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b="1" dirty="0">
                <a:latin typeface="Segoe Script" pitchFamily="34" charset="0"/>
                <a:ea typeface="Calibri"/>
                <a:cs typeface="Times New Roman"/>
              </a:rPr>
            </a:br>
            <a:r>
              <a:rPr lang="ru-RU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latin typeface="Segoe Script" pitchFamily="34" charset="0"/>
                <a:ea typeface="Calibri"/>
                <a:cs typeface="Times New Roman"/>
              </a:rPr>
              <a:t>Международный День птиц</a:t>
            </a:r>
            <a:r>
              <a:rPr lang="ru-RU" sz="2000" b="1" dirty="0"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b="1" dirty="0">
                <a:latin typeface="Segoe Script" pitchFamily="34" charset="0"/>
                <a:ea typeface="Calibri"/>
                <a:cs typeface="Times New Roman"/>
              </a:rPr>
            </a:br>
            <a:endParaRPr lang="ru-RU" b="1" dirty="0"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35696" y="2924944"/>
            <a:ext cx="6768752" cy="320121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аудио </a:t>
            </a:r>
            <a:r>
              <a:rPr lang="ru-RU" sz="2800" b="1" i="1" dirty="0">
                <a:solidFill>
                  <a:schemeClr val="tx1"/>
                </a:solidFill>
              </a:rPr>
              <a:t>запись – голоса птиц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слайд </a:t>
            </a:r>
            <a:r>
              <a:rPr lang="ru-RU" sz="2800" b="1" i="1" dirty="0">
                <a:solidFill>
                  <a:schemeClr val="tx1"/>
                </a:solidFill>
              </a:rPr>
              <a:t>- шоу «Птицы нашего края»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фоторепортаж </a:t>
            </a:r>
            <a:r>
              <a:rPr lang="ru-RU" sz="2800" b="1" i="1" dirty="0">
                <a:solidFill>
                  <a:schemeClr val="tx1"/>
                </a:solidFill>
              </a:rPr>
              <a:t>«Как мы заботимся о птицах»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82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ои сканированные изображения\2013-04 (апр)\сканирование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24944"/>
            <a:ext cx="3312368" cy="26208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DCIM\102NIKON\DSCN30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1"/>
          <a:stretch/>
        </p:blipFill>
        <p:spPr bwMode="auto">
          <a:xfrm>
            <a:off x="4788024" y="908720"/>
            <a:ext cx="3321812" cy="27649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марина\Desktop\фото к атестации\DSCN126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4" r="21712"/>
          <a:stretch/>
        </p:blipFill>
        <p:spPr bwMode="auto">
          <a:xfrm>
            <a:off x="5284306" y="3961656"/>
            <a:ext cx="2895600" cy="22002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31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944216"/>
          </a:xfrm>
        </p:spPr>
        <p:txBody>
          <a:bodyPr>
            <a:normAutofit fontScale="90000"/>
          </a:bodyPr>
          <a:lstStyle/>
          <a:p>
            <a:pPr marL="906780">
              <a:lnSpc>
                <a:spcPct val="115000"/>
              </a:lnSpc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>15 апреля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>-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/>
            </a:r>
            <a:b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>День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>экологических знаний.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/>
            </a:r>
            <a:b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</a:b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2564904"/>
            <a:ext cx="7128792" cy="3960439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аудиозапись « Экологические знания» (педагогический всеобуч</a:t>
            </a:r>
            <a:r>
              <a:rPr lang="ru-RU" sz="2800" b="1" i="1" dirty="0" smtClean="0">
                <a:solidFill>
                  <a:schemeClr val="tx1"/>
                </a:solidFill>
              </a:rPr>
              <a:t>)</a:t>
            </a:r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журнал  «Удивительные растения мира»</a:t>
            </a:r>
          </a:p>
          <a:p>
            <a:pPr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экологическая </a:t>
            </a:r>
            <a:r>
              <a:rPr lang="ru-RU" sz="2800" b="1" i="1" dirty="0">
                <a:solidFill>
                  <a:schemeClr val="tx1"/>
                </a:solidFill>
              </a:rPr>
              <a:t>газета «Прикоснись к природе сердцем» 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   №</a:t>
            </a:r>
            <a:r>
              <a:rPr lang="ru-RU" sz="2800" b="1" i="1" dirty="0">
                <a:solidFill>
                  <a:schemeClr val="tx1"/>
                </a:solidFill>
              </a:rPr>
              <a:t>2 (Март-май)</a:t>
            </a:r>
          </a:p>
          <a:p>
            <a:pPr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листовка </a:t>
            </a:r>
            <a:r>
              <a:rPr lang="ru-RU" sz="2800" b="1" i="1" dirty="0">
                <a:solidFill>
                  <a:schemeClr val="tx1"/>
                </a:solidFill>
              </a:rPr>
              <a:t>«Знаете  ли Вы</a:t>
            </a:r>
            <a:r>
              <a:rPr lang="ru-RU" sz="2800" b="1" i="1" dirty="0" smtClean="0">
                <a:solidFill>
                  <a:schemeClr val="tx1"/>
                </a:solidFill>
              </a:rPr>
              <a:t>…»</a:t>
            </a:r>
            <a:endParaRPr lang="ru-RU" sz="2800" b="1" i="1" dirty="0">
              <a:solidFill>
                <a:schemeClr val="tx1"/>
              </a:solidFill>
            </a:endParaRP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491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DCIM\102NIKON\DSCN314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3" t="25006" r="1" b="18357"/>
          <a:stretch/>
        </p:blipFill>
        <p:spPr bwMode="auto">
          <a:xfrm>
            <a:off x="1835696" y="823353"/>
            <a:ext cx="2952328" cy="24482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G:\DCIM\102NIKON\DSCN314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8" r="21154" b="4038"/>
          <a:stretch/>
        </p:blipFill>
        <p:spPr bwMode="auto">
          <a:xfrm>
            <a:off x="5218559" y="836712"/>
            <a:ext cx="3168352" cy="24471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G:\DCIM\102NIKON\DSCN314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2" t="3845" r="25481" b="2329"/>
          <a:stretch/>
        </p:blipFill>
        <p:spPr bwMode="auto">
          <a:xfrm>
            <a:off x="4211960" y="3407028"/>
            <a:ext cx="2013198" cy="31121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4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7" r="25641" b="4465"/>
          <a:stretch/>
        </p:blipFill>
        <p:spPr bwMode="auto">
          <a:xfrm>
            <a:off x="2051720" y="3501008"/>
            <a:ext cx="1883787" cy="301815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967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684776"/>
          </a:xfrm>
        </p:spPr>
        <p:txBody>
          <a:bodyPr>
            <a:normAutofit fontScale="90000"/>
          </a:bodyPr>
          <a:lstStyle/>
          <a:p>
            <a:pPr indent="449580"/>
            <a:r>
              <a:rPr lang="ru-RU" b="1" spc="300" dirty="0">
                <a:ln w="11430" cap="flat" cmpd="sng" algn="ctr">
                  <a:solidFill>
                    <a:srgbClr val="F4F6F9"/>
                  </a:solidFill>
                  <a:prstDash val="solid"/>
                  <a:miter lim="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22 апреля </a:t>
            </a:r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</a:br>
            <a:r>
              <a:rPr lang="ru-RU" b="1" spc="300" dirty="0">
                <a:ln w="11430" cap="flat" cmpd="sng" algn="ctr">
                  <a:solidFill>
                    <a:srgbClr val="F4F6F9"/>
                  </a:solidFill>
                  <a:prstDash val="solid"/>
                  <a:miter lim="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Всемирный День Земли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</a:b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656" y="2204863"/>
            <a:ext cx="7211144" cy="3096345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стенгазета «День земли» 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буклет «Земля -   наш общий дом»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-выставка  </a:t>
            </a:r>
            <a:r>
              <a:rPr lang="ru-RU" sz="2800" b="1" i="1" dirty="0">
                <a:solidFill>
                  <a:schemeClr val="tx1"/>
                </a:solidFill>
              </a:rPr>
              <a:t>плакатов на тему  «Берегите землю»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Актуальность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FFFF"/>
              </a:solidFill>
              <a:effectLst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556792"/>
            <a:ext cx="7732381" cy="5040560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В настоящее время вопросы охраны природы, разумного и бережного отношения к флоре и фауне нашей страны приобретают всё большую актуальность. Это связано с тем, что экологическая ситуация в нашей стране характеризуется как кризисная и сводится к следующим основным моментам: быстрое истощение природных ресурсов и загрязнение природной среды на фоне быстрого увеличения численности </a:t>
            </a:r>
            <a:r>
              <a:rPr lang="ru-RU" sz="2800" b="1" i="1" dirty="0" smtClean="0">
                <a:solidFill>
                  <a:schemeClr val="tx1"/>
                </a:solidFill>
              </a:rPr>
              <a:t>населения.</a:t>
            </a:r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35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DCIM\102NIKON\DSCN31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835" y="1111870"/>
            <a:ext cx="2260600" cy="169545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Рисунок 2" descr="G:\DCIM\102NIKON\DSCN316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" t="2864" b="2841"/>
          <a:stretch/>
        </p:blipFill>
        <p:spPr bwMode="auto">
          <a:xfrm>
            <a:off x="3740592" y="1768356"/>
            <a:ext cx="2189480" cy="169545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G:\DCIM\102NIKON\DSCN316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2" t="9614" r="1227" b="8364"/>
          <a:stretch/>
        </p:blipFill>
        <p:spPr bwMode="auto">
          <a:xfrm rot="5400000">
            <a:off x="6288239" y="3188638"/>
            <a:ext cx="2616200" cy="18535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6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863" r="1533" b="1614"/>
          <a:stretch/>
        </p:blipFill>
        <p:spPr bwMode="auto">
          <a:xfrm>
            <a:off x="6012160" y="794266"/>
            <a:ext cx="2505075" cy="182181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2NIKON\DSCN315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96" y="4509120"/>
            <a:ext cx="2438400" cy="18288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7" name="Рисунок 6" descr="G:\DCIM\102NIKON\DSCN3162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t="2046" r="1074" b="3454"/>
          <a:stretch/>
        </p:blipFill>
        <p:spPr bwMode="auto">
          <a:xfrm>
            <a:off x="1476348" y="3933056"/>
            <a:ext cx="2524125" cy="182753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567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612768"/>
          </a:xfrm>
        </p:spPr>
        <p:txBody>
          <a:bodyPr>
            <a:normAutofit fontScale="90000"/>
          </a:bodyPr>
          <a:lstStyle/>
          <a:p>
            <a:pPr indent="449580"/>
            <a:r>
              <a:rPr lang="ru-RU" b="1" dirty="0" smtClean="0">
                <a:solidFill>
                  <a:srgbClr val="FFFF00"/>
                </a:solidFill>
                <a:effectLst>
                  <a:outerShdw blurRad="79997" dist="40005" dir="5040000" algn="tl">
                    <a:srgbClr val="000000">
                      <a:alpha val="30000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FFFF00"/>
                </a:solidFill>
                <a:effectLst>
                  <a:outerShdw blurRad="79997" dist="40005" dir="5040000" algn="tl">
                    <a:srgbClr val="000000">
                      <a:alpha val="30000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3 мая -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День солнца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656" y="2636912"/>
            <a:ext cx="7211144" cy="3489251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аудиозапись </a:t>
            </a:r>
            <a:r>
              <a:rPr lang="ru-RU" sz="2800" b="1" i="1" dirty="0">
                <a:solidFill>
                  <a:schemeClr val="tx1"/>
                </a:solidFill>
              </a:rPr>
              <a:t>песни «Пусть всегда будет солнце»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концерт для младших дошкольников «Солнечный свет»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листовка «Солнце в нашей жизни»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выставка рисунков «Солнце над землёй»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28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Мои сканированные изображения\2013-04 (апр)\сканирование00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" r="12529" b="24230"/>
          <a:stretch/>
        </p:blipFill>
        <p:spPr bwMode="auto">
          <a:xfrm>
            <a:off x="1979712" y="980728"/>
            <a:ext cx="3125411" cy="22524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Мои сканированные изображения\2013-04 (апр)\сканирование00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2" t="15497" r="8243" b="3338"/>
          <a:stretch/>
        </p:blipFill>
        <p:spPr bwMode="auto">
          <a:xfrm>
            <a:off x="5292080" y="620688"/>
            <a:ext cx="3240360" cy="24773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DCIM\102NIKON\DSCN31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" t="18501" r="1644" b="31507"/>
          <a:stretch/>
        </p:blipFill>
        <p:spPr bwMode="auto">
          <a:xfrm>
            <a:off x="997128" y="4342725"/>
            <a:ext cx="2912471" cy="18350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G:\DCIM\102NIKON\DSCN314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2" t="3847" r="1603" b="7245"/>
          <a:stretch/>
        </p:blipFill>
        <p:spPr bwMode="auto">
          <a:xfrm>
            <a:off x="3927356" y="3375498"/>
            <a:ext cx="2355533" cy="18603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2NIKON\DSCN313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" b="13656"/>
          <a:stretch/>
        </p:blipFill>
        <p:spPr bwMode="auto">
          <a:xfrm>
            <a:off x="6228184" y="4653136"/>
            <a:ext cx="2403864" cy="18002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6326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07704" y="2996952"/>
            <a:ext cx="6779096" cy="3129211"/>
          </a:xfrm>
        </p:spPr>
        <p:txBody>
          <a:bodyPr/>
          <a:lstStyle/>
          <a:p>
            <a:r>
              <a:rPr lang="ru-RU" dirty="0" smtClean="0"/>
              <a:t>-</a:t>
            </a:r>
            <a:r>
              <a:rPr lang="ru-RU" sz="2800" b="1" i="1" dirty="0" smtClean="0">
                <a:solidFill>
                  <a:schemeClr val="tx1"/>
                </a:solidFill>
              </a:rPr>
              <a:t>буклет </a:t>
            </a:r>
            <a:r>
              <a:rPr lang="ru-RU" sz="2800" b="1" i="1" dirty="0">
                <a:solidFill>
                  <a:schemeClr val="tx1"/>
                </a:solidFill>
              </a:rPr>
              <a:t>«</a:t>
            </a:r>
            <a:r>
              <a:rPr lang="ru-RU" sz="2800" b="1" i="1" dirty="0" err="1">
                <a:solidFill>
                  <a:schemeClr val="tx1"/>
                </a:solidFill>
              </a:rPr>
              <a:t>Лиственнично</a:t>
            </a:r>
            <a:r>
              <a:rPr lang="ru-RU" sz="2800" b="1" i="1" dirty="0">
                <a:solidFill>
                  <a:schemeClr val="tx1"/>
                </a:solidFill>
              </a:rPr>
              <a:t> – кедровая роща»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- </a:t>
            </a:r>
            <a:r>
              <a:rPr lang="ru-RU" sz="2800" b="1" i="1" dirty="0">
                <a:solidFill>
                  <a:schemeClr val="tx1"/>
                </a:solidFill>
              </a:rPr>
              <a:t>листовка « Легкие планеты»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9501" y="1196752"/>
            <a:ext cx="83529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169A2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24 мая – Европейский День парков</a:t>
            </a:r>
            <a:endParaRPr lang="ru-RU" sz="4000" b="1" cap="none" spc="50" dirty="0">
              <a:ln w="11430"/>
              <a:solidFill>
                <a:srgbClr val="169A2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7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:\DCIM\102NIKON\DSCN313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3847" b="5534"/>
          <a:stretch/>
        </p:blipFill>
        <p:spPr bwMode="auto">
          <a:xfrm>
            <a:off x="1691680" y="764704"/>
            <a:ext cx="3372350" cy="23762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3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" t="3633" r="2724" b="3397"/>
          <a:stretch/>
        </p:blipFill>
        <p:spPr bwMode="auto">
          <a:xfrm>
            <a:off x="5351628" y="836712"/>
            <a:ext cx="3312368" cy="24482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2NIKON\DSCN312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5343" r="38622" b="2328"/>
          <a:stretch/>
        </p:blipFill>
        <p:spPr bwMode="auto">
          <a:xfrm>
            <a:off x="2699792" y="3434530"/>
            <a:ext cx="1677475" cy="308420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G:\DCIM\102NIKON\DSCN312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8" t="4489" r="35845" b="7931"/>
          <a:stretch/>
        </p:blipFill>
        <p:spPr bwMode="auto">
          <a:xfrm>
            <a:off x="4572000" y="3469410"/>
            <a:ext cx="1559257" cy="308420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357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872208"/>
          </a:xfrm>
        </p:spPr>
        <p:txBody>
          <a:bodyPr>
            <a:normAutofit fontScale="90000"/>
          </a:bodyPr>
          <a:lstStyle/>
          <a:p>
            <a:pPr marL="90678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n w="19050" cap="flat" cmpd="sng" algn="ctr">
                  <a:solidFill>
                    <a:srgbClr val="FEFEFE"/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Calibri"/>
              </a:rPr>
              <a:t>5 июня - Всемирный День охраны окружающей среды</a:t>
            </a:r>
            <a:r>
              <a:rPr lang="ru-RU" sz="1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  <a:t/>
            </a:r>
            <a:br>
              <a:rPr lang="ru-RU" sz="1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</a:rPr>
            </a:b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63688" y="2708920"/>
            <a:ext cx="6912768" cy="3489837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выставка плакатов на тему «Всё в наших руках»</a:t>
            </a:r>
          </a:p>
          <a:p>
            <a:pPr>
              <a:buFont typeface="Arial" pitchFamily="34" charset="0"/>
              <a:buChar char="•"/>
            </a:pP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буклет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« Экологические проблемы Земли</a:t>
            </a:r>
            <a:r>
              <a:rPr lang="ru-RU" sz="2800" b="1" i="1" dirty="0" smtClean="0">
                <a:solidFill>
                  <a:schemeClr val="tx1"/>
                </a:solidFill>
              </a:rPr>
              <a:t>»</a:t>
            </a:r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листовка « Великие о природе</a:t>
            </a:r>
            <a:r>
              <a:rPr lang="ru-RU" sz="2800" b="1" i="1" dirty="0" smtClean="0">
                <a:solidFill>
                  <a:schemeClr val="tx1"/>
                </a:solidFill>
              </a:rPr>
              <a:t>»</a:t>
            </a:r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стенгазета </a:t>
            </a:r>
            <a:r>
              <a:rPr lang="ru-RU" sz="2800" b="1" i="1" dirty="0">
                <a:solidFill>
                  <a:schemeClr val="tx1"/>
                </a:solidFill>
              </a:rPr>
              <a:t>«Прикоснись к природе сердцем»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   №</a:t>
            </a:r>
            <a:r>
              <a:rPr lang="ru-RU" sz="2800" b="1" i="1" dirty="0">
                <a:solidFill>
                  <a:schemeClr val="tx1"/>
                </a:solidFill>
              </a:rPr>
              <a:t>3 (Июнь, июль)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95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Марина\Desktop\DSCN291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" t="29707" r="12660" b="1473"/>
          <a:stretch/>
        </p:blipFill>
        <p:spPr bwMode="auto">
          <a:xfrm>
            <a:off x="1079612" y="695066"/>
            <a:ext cx="2088232" cy="15723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G:\DCIM\102NIKON\DSCN315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" t="2864" b="2432"/>
          <a:stretch/>
        </p:blipFill>
        <p:spPr bwMode="auto">
          <a:xfrm rot="5400000">
            <a:off x="3619324" y="719170"/>
            <a:ext cx="2042700" cy="152413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G:\DCIM\102NIKON\DSCN316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" t="5523" r="1227" b="5091"/>
          <a:stretch/>
        </p:blipFill>
        <p:spPr bwMode="auto">
          <a:xfrm>
            <a:off x="5980145" y="537018"/>
            <a:ext cx="1913979" cy="14555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6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" t="1841" r="3221" b="4067"/>
          <a:stretch/>
        </p:blipFill>
        <p:spPr bwMode="auto">
          <a:xfrm>
            <a:off x="1619672" y="2534087"/>
            <a:ext cx="2011472" cy="13527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2NIKON\DSCN315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703" y="2076261"/>
            <a:ext cx="1962919" cy="144016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7" name="Рисунок 6" descr="G:\DCIM\102NIKON\DSCN3145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5" t="2565" r="6891" b="1688"/>
          <a:stretch/>
        </p:blipFill>
        <p:spPr bwMode="auto">
          <a:xfrm>
            <a:off x="3878605" y="2826379"/>
            <a:ext cx="2007006" cy="171849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G:\DCIM\102NIKON\DSCN313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2351" r="1762" b="4679"/>
          <a:stretch/>
        </p:blipFill>
        <p:spPr bwMode="auto">
          <a:xfrm>
            <a:off x="971600" y="4149080"/>
            <a:ext cx="2304256" cy="18002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G:\DCIM\102NIKON\DSCN3137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2991" r="3044" b="5107"/>
          <a:stretch/>
        </p:blipFill>
        <p:spPr bwMode="auto">
          <a:xfrm>
            <a:off x="3352869" y="4767272"/>
            <a:ext cx="2532742" cy="18002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G:\DCIM\102NIKON\DSCN3124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0" t="3273" r="38344" b="-1863"/>
          <a:stretch/>
        </p:blipFill>
        <p:spPr bwMode="auto">
          <a:xfrm>
            <a:off x="7415925" y="4149080"/>
            <a:ext cx="1299557" cy="243609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G:\DCIM\102NIKON\DSCN3123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1" t="-1" r="34969" b="2228"/>
          <a:stretch/>
        </p:blipFill>
        <p:spPr bwMode="auto">
          <a:xfrm>
            <a:off x="6084168" y="3675112"/>
            <a:ext cx="1410906" cy="231608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138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2692888"/>
          </a:xfrm>
        </p:spPr>
        <p:txBody>
          <a:bodyPr>
            <a:normAutofit fontScale="90000"/>
          </a:bodyPr>
          <a:lstStyle/>
          <a:p>
            <a:pPr indent="449580"/>
            <a:r>
              <a:rPr lang="ru-RU" b="1" dirty="0">
                <a:gradFill>
                  <a:gsLst>
                    <a:gs pos="0">
                      <a:srgbClr val="FC7B79"/>
                    </a:gs>
                    <a:gs pos="75000">
                      <a:srgbClr val="CF2C28"/>
                    </a:gs>
                    <a:gs pos="100000">
                      <a:srgbClr val="C90000"/>
                    </a:gs>
                  </a:gsLst>
                  <a:lin ang="5400000" scaled="0"/>
                </a:gra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21 - 27 сентября - Неделя Всемирной Акции «Мы чистим мир» </a:t>
            </a:r>
            <a:r>
              <a:rPr lang="ru-RU" sz="2000" dirty="0"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dirty="0">
                <a:latin typeface="Segoe Script" pitchFamily="34" charset="0"/>
                <a:ea typeface="Calibri"/>
                <a:cs typeface="Times New Roman"/>
              </a:rPr>
            </a:br>
            <a:r>
              <a:rPr lang="ru-RU" b="1" dirty="0">
                <a:gradFill>
                  <a:gsLst>
                    <a:gs pos="0">
                      <a:srgbClr val="FC7B79"/>
                    </a:gs>
                    <a:gs pos="75000">
                      <a:srgbClr val="CF2C28"/>
                    </a:gs>
                    <a:gs pos="100000">
                      <a:srgbClr val="C90000"/>
                    </a:gs>
                  </a:gsLst>
                  <a:lin ang="5400000" scaled="0"/>
                </a:gra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  <a:ea typeface="Calibri"/>
                <a:cs typeface="Times New Roman"/>
              </a:rPr>
              <a:t>(Очистим планету от мусора)</a:t>
            </a:r>
            <a:r>
              <a:rPr lang="ru-RU" sz="2000" dirty="0">
                <a:latin typeface="Segoe Script" pitchFamily="34" charset="0"/>
                <a:ea typeface="Calibri"/>
                <a:cs typeface="Times New Roman"/>
              </a:rPr>
              <a:t/>
            </a:r>
            <a:br>
              <a:rPr lang="ru-RU" sz="2000" dirty="0">
                <a:latin typeface="Segoe Script" pitchFamily="34" charset="0"/>
                <a:ea typeface="Calibri"/>
                <a:cs typeface="Times New Roman"/>
              </a:rPr>
            </a:br>
            <a:endParaRPr lang="ru-RU" dirty="0"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4005064"/>
            <a:ext cx="7416824" cy="2376264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листовка «Очистим город от </a:t>
            </a:r>
            <a:r>
              <a:rPr lang="ru-RU" sz="2800" b="1" i="1" dirty="0" smtClean="0">
                <a:solidFill>
                  <a:schemeClr val="tx1"/>
                </a:solidFill>
              </a:rPr>
              <a:t>мусора»</a:t>
            </a:r>
            <a:endParaRPr lang="ru-RU" sz="2800" b="1" i="1" dirty="0">
              <a:solidFill>
                <a:schemeClr val="tx1"/>
              </a:solidFill>
            </a:endParaRP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фоторепортаж « Субботник в детском </a:t>
            </a:r>
            <a:r>
              <a:rPr lang="ru-RU" sz="2800" b="1" i="1" dirty="0" smtClean="0">
                <a:solidFill>
                  <a:schemeClr val="tx1"/>
                </a:solidFill>
              </a:rPr>
              <a:t>саду»</a:t>
            </a:r>
            <a:endParaRPr lang="ru-RU" sz="2800" b="1" i="1" dirty="0">
              <a:solidFill>
                <a:schemeClr val="tx1"/>
              </a:solidFill>
            </a:endParaRP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3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DCIM\102NIKON\DSCN30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1" r="25342" b="3018"/>
          <a:stretch/>
        </p:blipFill>
        <p:spPr bwMode="auto">
          <a:xfrm>
            <a:off x="1475656" y="1556792"/>
            <a:ext cx="1670895" cy="200230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DCIM\102NIKON\DSCN3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82" y="1028258"/>
            <a:ext cx="2762786" cy="1979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G:\DCIM\102NIKON\DSCN31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22" t="-1" b="-22"/>
          <a:stretch/>
        </p:blipFill>
        <p:spPr bwMode="auto">
          <a:xfrm>
            <a:off x="2681009" y="3752684"/>
            <a:ext cx="1280746" cy="26719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2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5" t="3419" r="11057" b="2115"/>
          <a:stretch/>
        </p:blipFill>
        <p:spPr bwMode="auto">
          <a:xfrm>
            <a:off x="1398185" y="3752684"/>
            <a:ext cx="1241301" cy="27006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F:\Мои сканированные изображения\2013-04 (апр)\сканирование001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4" b="7747"/>
          <a:stretch/>
        </p:blipFill>
        <p:spPr bwMode="auto">
          <a:xfrm>
            <a:off x="6370966" y="761572"/>
            <a:ext cx="2115876" cy="192442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F:\Мои сканированные изображения\2013-04 (апр)\сканирование001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9" b="19735"/>
          <a:stretch/>
        </p:blipFill>
        <p:spPr bwMode="auto">
          <a:xfrm>
            <a:off x="4103948" y="3406980"/>
            <a:ext cx="2152926" cy="17281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G:\DCIM\102NIKON\DSCN301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6" t="20039" r="22584" b="572"/>
          <a:stretch/>
        </p:blipFill>
        <p:spPr bwMode="auto">
          <a:xfrm>
            <a:off x="6573583" y="4313091"/>
            <a:ext cx="1988274" cy="211154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5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836712"/>
            <a:ext cx="7653536" cy="2188832"/>
          </a:xfrm>
        </p:spPr>
        <p:txBody>
          <a:bodyPr>
            <a:normAutofit fontScale="90000"/>
          </a:bodyPr>
          <a:lstStyle/>
          <a:p>
            <a:pPr marL="906780">
              <a:lnSpc>
                <a:spcPct val="115000"/>
              </a:lnSpc>
            </a:pPr>
            <a:r>
              <a:rPr lang="ru-RU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3" dir="5400000" sy="-100000" algn="bl"/>
                </a:effectLst>
                <a:latin typeface="Segoe Script" pitchFamily="34" charset="0"/>
                <a:ea typeface="Calibri"/>
              </a:rPr>
              <a:t>4 </a:t>
            </a:r>
            <a:r>
              <a:rPr lang="ru-RU" b="1" cap="all" dirty="0" smtClean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3" dir="5400000" sy="-100000" algn="bl"/>
                </a:effectLst>
                <a:latin typeface="Segoe Script" pitchFamily="34" charset="0"/>
                <a:ea typeface="Calibri"/>
              </a:rPr>
              <a:t>октября - 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Segoe Script" pitchFamily="34" charset="0"/>
                <a:ea typeface="Times New Roman"/>
              </a:rPr>
              <a:t/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Segoe Script" pitchFamily="34" charset="0"/>
                <a:ea typeface="Times New Roman"/>
              </a:rPr>
            </a:br>
            <a:r>
              <a:rPr lang="ru-RU" b="1" cap="all" dirty="0">
                <a:ln w="9004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3" dir="5400000" sy="-100000" algn="bl"/>
                </a:effectLst>
                <a:latin typeface="Segoe Script" pitchFamily="34" charset="0"/>
                <a:ea typeface="Calibri"/>
              </a:rPr>
              <a:t>Всемирный День защиты животных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Segoe Script" pitchFamily="34" charset="0"/>
                <a:ea typeface="Times New Roman"/>
              </a:rPr>
              <a:t/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Segoe Script" pitchFamily="34" charset="0"/>
                <a:ea typeface="Times New Roman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2996952"/>
            <a:ext cx="7355160" cy="3561259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фоторепортаж « Обыкновенное чудо»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буклет « Любопытные факты»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оформление  </a:t>
            </a:r>
            <a:r>
              <a:rPr lang="ru-RU" sz="2800" b="1" i="1" dirty="0">
                <a:solidFill>
                  <a:schemeClr val="tx1"/>
                </a:solidFill>
              </a:rPr>
              <a:t>«Красной» книги «Животные»»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листовка </a:t>
            </a:r>
            <a:r>
              <a:rPr lang="ru-RU" sz="2800" b="1" i="1" dirty="0">
                <a:solidFill>
                  <a:schemeClr val="tx1"/>
                </a:solidFill>
              </a:rPr>
              <a:t>«Проверь </a:t>
            </a:r>
            <a:r>
              <a:rPr lang="ru-RU" sz="2800" b="1" i="1" dirty="0" smtClean="0">
                <a:solidFill>
                  <a:schemeClr val="tx1"/>
                </a:solidFill>
              </a:rPr>
              <a:t>себя…»</a:t>
            </a:r>
          </a:p>
          <a:p>
            <a:endParaRPr lang="ru-RU" sz="2800" b="1" i="1" dirty="0" smtClean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Мини проекты</a:t>
            </a:r>
            <a:endParaRPr lang="ru-RU" sz="2800" b="1" i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16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чтобы выйти из кризиса, необходимо:</a:t>
            </a:r>
            <a:endParaRPr lang="ru-RU" b="1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2564904"/>
            <a:ext cx="7408333" cy="381642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>разумное </a:t>
            </a:r>
            <a:r>
              <a:rPr lang="ru-RU" sz="3200" b="1" i="1" dirty="0">
                <a:solidFill>
                  <a:schemeClr val="tx1"/>
                </a:solidFill>
              </a:rPr>
              <a:t>самоограничение в расходовании природных ресурсов;</a:t>
            </a:r>
          </a:p>
          <a:p>
            <a:r>
              <a:rPr lang="ru-RU" sz="3200" b="1" i="1" dirty="0" smtClean="0">
                <a:solidFill>
                  <a:schemeClr val="tx1"/>
                </a:solidFill>
              </a:rPr>
              <a:t> </a:t>
            </a:r>
            <a:r>
              <a:rPr lang="ru-RU" sz="3200" b="1" i="1" dirty="0">
                <a:solidFill>
                  <a:schemeClr val="tx1"/>
                </a:solidFill>
              </a:rPr>
              <a:t>поддержание динамического равновесия между природой и человеком;</a:t>
            </a:r>
          </a:p>
          <a:p>
            <a:r>
              <a:rPr lang="ru-RU" sz="3200" b="1" i="1" dirty="0" smtClean="0">
                <a:solidFill>
                  <a:schemeClr val="tx1"/>
                </a:solidFill>
              </a:rPr>
              <a:t> </a:t>
            </a:r>
            <a:r>
              <a:rPr lang="ru-RU" sz="3200" b="1" i="1" dirty="0">
                <a:solidFill>
                  <a:schemeClr val="tx1"/>
                </a:solidFill>
              </a:rPr>
              <a:t>формирование в обществе экологического </a:t>
            </a:r>
            <a:r>
              <a:rPr lang="ru-RU" sz="3200" b="1" i="1" dirty="0" smtClean="0">
                <a:solidFill>
                  <a:schemeClr val="tx1"/>
                </a:solidFill>
              </a:rPr>
              <a:t>сознания.</a:t>
            </a:r>
            <a:endParaRPr lang="ru-RU" sz="3200" b="1" i="1" dirty="0">
              <a:solidFill>
                <a:schemeClr val="tx1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655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DCIM\102NIKON\DSCN312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2" t="1" r="9558" b="466"/>
          <a:stretch/>
        </p:blipFill>
        <p:spPr bwMode="auto">
          <a:xfrm>
            <a:off x="1396086" y="515684"/>
            <a:ext cx="1864972" cy="19160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DCIM\102NIKON\DSCN31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18"/>
          <a:stretch/>
        </p:blipFill>
        <p:spPr bwMode="auto">
          <a:xfrm>
            <a:off x="3412226" y="476672"/>
            <a:ext cx="2251781" cy="19550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G:\DCIM\102NIKON\DSCN314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t="7481" r="4327" b="4679"/>
          <a:stretch/>
        </p:blipFill>
        <p:spPr bwMode="auto">
          <a:xfrm>
            <a:off x="5868143" y="836712"/>
            <a:ext cx="2752111" cy="212567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G:\DCIM\102NIKON\DSCN314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t="4916" r="2083" b="5320"/>
          <a:stretch/>
        </p:blipFill>
        <p:spPr bwMode="auto">
          <a:xfrm>
            <a:off x="1403648" y="2697955"/>
            <a:ext cx="2160240" cy="178131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2NIKON\DSCN314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4915" r="1442" b="5748"/>
          <a:stretch/>
        </p:blipFill>
        <p:spPr bwMode="auto">
          <a:xfrm>
            <a:off x="1043608" y="4719282"/>
            <a:ext cx="2160240" cy="178131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G:\DCIM\102NIKON\DSCN3126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3" r="40866" b="2114"/>
          <a:stretch/>
        </p:blipFill>
        <p:spPr bwMode="auto">
          <a:xfrm>
            <a:off x="5940152" y="3326491"/>
            <a:ext cx="1440160" cy="25791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G:\DCIM\102NIKON\DSCN3125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5" t="3205" r="43269" b="-21"/>
          <a:stretch/>
        </p:blipFill>
        <p:spPr bwMode="auto">
          <a:xfrm>
            <a:off x="7244199" y="3921483"/>
            <a:ext cx="1437745" cy="25791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G:\DCIM\102NIKON\DSCN3152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7" t="-1" r="14744" b="-22"/>
          <a:stretch/>
        </p:blipFill>
        <p:spPr bwMode="auto">
          <a:xfrm>
            <a:off x="3788283" y="2602774"/>
            <a:ext cx="1838325" cy="19716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G:\DCIM\102NIKON\DSCN3154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823712"/>
            <a:ext cx="1960959" cy="157244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4720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DSC055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2729941" cy="396044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932040" y="1758574"/>
            <a:ext cx="3744416" cy="3412859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об авторе:</a:t>
            </a:r>
          </a:p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Косых Марина Германовна</a:t>
            </a:r>
          </a:p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МАДОУ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№18 «Родничок»</a:t>
            </a:r>
          </a:p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</a:p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специальное</a:t>
            </a:r>
          </a:p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квалификационная категория</a:t>
            </a:r>
          </a:p>
          <a:p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200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Социальная реклама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1412776"/>
            <a:ext cx="7408333" cy="482453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tx1"/>
                </a:solidFill>
              </a:rPr>
              <a:t>Это </a:t>
            </a:r>
            <a:r>
              <a:rPr lang="ru-RU" sz="2800" b="1" i="1" dirty="0">
                <a:solidFill>
                  <a:schemeClr val="tx1"/>
                </a:solidFill>
              </a:rPr>
              <a:t>реклама  некоего "отношения к миру". Она не приносит быстрых и коротких денег. Прямой прибыли здесь нет и быть не может. Как любая качественная технология, она разворачивается и впитывается медленно. Возможно, эффект ее будет заметен только через поколение. Но тем раньше надо начинать масштабные социальные программы и больше места в них уделять рекламе социальных ценностей.</a:t>
            </a:r>
          </a:p>
        </p:txBody>
      </p:sp>
    </p:spTree>
    <p:extLst>
      <p:ext uri="{BB962C8B-B14F-4D97-AF65-F5344CB8AC3E}">
        <p14:creationId xmlns:p14="http://schemas.microsoft.com/office/powerpoint/2010/main" val="177664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656" y="908720"/>
            <a:ext cx="7408333" cy="4929411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sz="3000" b="1" i="1" dirty="0" smtClean="0">
                <a:solidFill>
                  <a:schemeClr val="tx1"/>
                </a:solidFill>
              </a:rPr>
              <a:t>Это способ </a:t>
            </a:r>
            <a:r>
              <a:rPr lang="ru-RU" sz="3000" b="1" i="1" dirty="0">
                <a:solidFill>
                  <a:schemeClr val="tx1"/>
                </a:solidFill>
              </a:rPr>
              <a:t>формирования отношения дошкольников и их родителей  к окружающей действительности. </a:t>
            </a:r>
            <a:endParaRPr lang="ru-RU" sz="3000" b="1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3000" b="1" i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3000" b="1" i="1" dirty="0" smtClean="0">
                <a:solidFill>
                  <a:schemeClr val="tx1"/>
                </a:solidFill>
              </a:rPr>
              <a:t>Это </a:t>
            </a:r>
            <a:r>
              <a:rPr lang="ru-RU" sz="3000" b="1" i="1" dirty="0">
                <a:solidFill>
                  <a:schemeClr val="tx1"/>
                </a:solidFill>
              </a:rPr>
              <a:t>метод подавления равнодушия и привлечения внимания к  одной из социальных проблем -  загрязнения окружающей среды, и несомненно, может быть использован в воспитании дошкольников, так как именно этот период наиболее сенситивен для восприятия социальной </a:t>
            </a:r>
            <a:r>
              <a:rPr lang="ru-RU" sz="3000" b="1" i="1" dirty="0" smtClean="0">
                <a:solidFill>
                  <a:schemeClr val="tx1"/>
                </a:solidFill>
              </a:rPr>
              <a:t>информации.</a:t>
            </a:r>
            <a:endParaRPr lang="ru-RU" sz="3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0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Цель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социальной рекламы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0412" y="2636912"/>
            <a:ext cx="8424936" cy="345069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i="1" dirty="0" smtClean="0">
                <a:solidFill>
                  <a:schemeClr val="tx1"/>
                </a:solidFill>
              </a:rPr>
              <a:t>привлечение </a:t>
            </a:r>
            <a:r>
              <a:rPr lang="ru-RU" sz="3200" b="1" i="1" dirty="0">
                <a:solidFill>
                  <a:schemeClr val="tx1"/>
                </a:solidFill>
              </a:rPr>
              <a:t>внимания к общественному </a:t>
            </a:r>
            <a:r>
              <a:rPr lang="ru-RU" sz="3200" b="1" i="1" dirty="0" smtClean="0">
                <a:solidFill>
                  <a:schemeClr val="tx1"/>
                </a:solidFill>
              </a:rPr>
              <a:t>явлению.</a:t>
            </a:r>
          </a:p>
          <a:p>
            <a:pPr marL="0" indent="0">
              <a:buNone/>
            </a:pPr>
            <a:endParaRPr lang="ru-RU" sz="3200" b="1" i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i="1" dirty="0">
                <a:solidFill>
                  <a:schemeClr val="tx1"/>
                </a:solidFill>
              </a:rPr>
              <a:t>пропаганда экологического образования и просвещения  </a:t>
            </a:r>
            <a:r>
              <a:rPr lang="ru-RU" sz="3200" b="1" i="1" dirty="0" smtClean="0">
                <a:solidFill>
                  <a:schemeClr val="tx1"/>
                </a:solidFill>
              </a:rPr>
              <a:t>населения.</a:t>
            </a:r>
            <a:endParaRPr lang="ru-RU" sz="32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80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938544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Виды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социальной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рекламы в ДОУ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2348880"/>
            <a:ext cx="7408333" cy="4176464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листовка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- буклет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- плакат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- </a:t>
            </a:r>
            <a:r>
              <a:rPr lang="ru-RU" b="1" i="1" dirty="0" smtClean="0"/>
              <a:t>презентации</a:t>
            </a:r>
            <a:endParaRPr lang="ru-RU" b="1" i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- аудио и видеозаписи  природоохранного характера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- стенгазета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1"/>
                </a:solidFill>
              </a:rPr>
              <a:t>- </a:t>
            </a:r>
            <a:r>
              <a:rPr lang="ru-RU" b="1" i="1" dirty="0" smtClean="0">
                <a:solidFill>
                  <a:schemeClr val="tx1"/>
                </a:solidFill>
              </a:rPr>
              <a:t>фотовыставка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tx1"/>
                </a:solidFill>
              </a:rPr>
              <a:t>-выступление агитбригады</a:t>
            </a:r>
            <a:endParaRPr lang="ru-RU" b="1" i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25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DCIM\102NIKON\DSCN3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3" b="24286"/>
          <a:stretch/>
        </p:blipFill>
        <p:spPr bwMode="auto">
          <a:xfrm>
            <a:off x="1763688" y="395703"/>
            <a:ext cx="3586624" cy="16561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DCIM\102NIKON\DSCN29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39" y="4461770"/>
            <a:ext cx="2958802" cy="20138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G:\DCIM\102NIKON\DSCN314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t="7481" r="4327" b="4679"/>
          <a:stretch/>
        </p:blipFill>
        <p:spPr bwMode="auto">
          <a:xfrm>
            <a:off x="5724128" y="4054528"/>
            <a:ext cx="3027951" cy="219033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2NIKON\DSCN314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2" t="3845" r="25481" b="2329"/>
          <a:stretch/>
        </p:blipFill>
        <p:spPr bwMode="auto">
          <a:xfrm>
            <a:off x="4208115" y="4054528"/>
            <a:ext cx="1227981" cy="243408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F:\Мои сканированные изображения\2013-04 (апр)\сканирование000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9301" r="28902" b="5107"/>
          <a:stretch/>
        </p:blipFill>
        <p:spPr bwMode="auto">
          <a:xfrm>
            <a:off x="1440354" y="2407104"/>
            <a:ext cx="2494831" cy="164742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F:\Мои сканированные изображения\2013-04 (апр)\сканирование0007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5" r="21870" b="15585"/>
          <a:stretch/>
        </p:blipFill>
        <p:spPr bwMode="auto">
          <a:xfrm>
            <a:off x="5724128" y="2068195"/>
            <a:ext cx="2196075" cy="178922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648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20688"/>
            <a:ext cx="8229600" cy="1866536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Этапы работы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над буклетами, листовками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5" y="2348880"/>
            <a:ext cx="6840760" cy="4032448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Выбор темы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Обсуждение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Поиск материала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Подбор иллюстраций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Оформление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Презентация 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02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Бамбук_1</Template>
  <TotalTime>741</TotalTime>
  <Words>591</Words>
  <Application>Microsoft Office PowerPoint</Application>
  <PresentationFormat>Экран (4:3)</PresentationFormat>
  <Paragraphs>107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Segoe Script</vt:lpstr>
      <vt:lpstr>Times New Roman</vt:lpstr>
      <vt:lpstr>Wingdings</vt:lpstr>
      <vt:lpstr>День Победы_06</vt:lpstr>
      <vt:lpstr>Социальная реклама в ДОУ</vt:lpstr>
      <vt:lpstr>Актуальность </vt:lpstr>
      <vt:lpstr>чтобы выйти из кризиса, необходимо:</vt:lpstr>
      <vt:lpstr>Социальная реклама </vt:lpstr>
      <vt:lpstr>Презентация PowerPoint</vt:lpstr>
      <vt:lpstr>Цель  социальной рекламы </vt:lpstr>
      <vt:lpstr>Виды  социальной рекламы в ДОУ</vt:lpstr>
      <vt:lpstr>Презентация PowerPoint</vt:lpstr>
      <vt:lpstr>Этапы работы  над буклетами, листовками</vt:lpstr>
      <vt:lpstr>Презентация PowerPoint</vt:lpstr>
      <vt:lpstr>20 марта –  международный день леса </vt:lpstr>
      <vt:lpstr>Презентация PowerPoint</vt:lpstr>
      <vt:lpstr>22 марта - Всемирный День Воды (Водных ресурсов) </vt:lpstr>
      <vt:lpstr>Презентация PowerPoint</vt:lpstr>
      <vt:lpstr>1 апреля –  Международный День птиц </vt:lpstr>
      <vt:lpstr>Презентация PowerPoint</vt:lpstr>
      <vt:lpstr>15 апреля - День экологических знаний. </vt:lpstr>
      <vt:lpstr>Презентация PowerPoint</vt:lpstr>
      <vt:lpstr>22 апреля  Всемирный День Земли </vt:lpstr>
      <vt:lpstr>Презентация PowerPoint</vt:lpstr>
      <vt:lpstr> 3 мая - День солнца </vt:lpstr>
      <vt:lpstr>Презентация PowerPoint</vt:lpstr>
      <vt:lpstr>Презентация PowerPoint</vt:lpstr>
      <vt:lpstr>Презентация PowerPoint</vt:lpstr>
      <vt:lpstr>5 июня - Всемирный День охраны окружающей среды </vt:lpstr>
      <vt:lpstr>Презентация PowerPoint</vt:lpstr>
      <vt:lpstr>21 - 27 сентября - Неделя Всемирной Акции «Мы чистим мир»  (Очистим планету от мусора) </vt:lpstr>
      <vt:lpstr>Презентация PowerPoint</vt:lpstr>
      <vt:lpstr>4 октября -   Всемирный День защиты животных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Социальная реклама в ДОУ</dc:title>
  <dc:creator>Марина</dc:creator>
  <cp:lastModifiedBy>Марина</cp:lastModifiedBy>
  <cp:revision>32</cp:revision>
  <dcterms:created xsi:type="dcterms:W3CDTF">2013-04-24T15:05:51Z</dcterms:created>
  <dcterms:modified xsi:type="dcterms:W3CDTF">2021-10-31T11:39:22Z</dcterms:modified>
</cp:coreProperties>
</file>