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90" r:id="rId16"/>
    <p:sldId id="288" r:id="rId17"/>
    <p:sldId id="293" r:id="rId18"/>
    <p:sldId id="292" r:id="rId19"/>
    <p:sldId id="294" r:id="rId20"/>
    <p:sldId id="279" r:id="rId21"/>
    <p:sldId id="271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C33AB-7D97-4FAE-A01B-8AD4269203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AC53F5-26C1-46C5-A020-398B2569AE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94D8C-1176-4157-9873-B11CBE0152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7F3BD6-63D6-48D0-9A09-320ABB7609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2FB6F-F65D-4F21-B6A3-23D3BEB35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0EBD21-99E9-4338-BB94-8A4DB795BC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5F3EE-6166-4139-80DD-4D386A6A24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1306D-5856-4812-8CE7-A14D21AD48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47026-BA59-4AE4-9847-59F775411F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2252B-706F-4011-A4E6-6702BE8C2D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B058F-EBB3-4D9D-ADAD-D4A5FE7EBC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8BEFA-B7F4-4778-BFC3-A153306236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ADA98D-777C-4DE6-A960-978072BE26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fld id="{5C0A2B13-C9D7-4972-9143-01DDCFE8950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4" presetClass="entr" presetSubtype="1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slide" Target="slide3.xml"/><Relationship Id="rId10" Type="http://schemas.openxmlformats.org/officeDocument/2006/relationships/image" Target="../media/image11.jpeg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4290"/>
            <a:ext cx="9144000" cy="142876"/>
          </a:xfrm>
        </p:spPr>
        <p:txBody>
          <a:bodyPr/>
          <a:lstStyle/>
          <a:p>
            <a:pPr algn="l"/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 t="1269" r="2343"/>
          <a:stretch>
            <a:fillRect/>
          </a:stretch>
        </p:blipFill>
        <p:spPr bwMode="auto">
          <a:xfrm>
            <a:off x="214282" y="3929066"/>
            <a:ext cx="3619493" cy="2714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Вода! У тебя нет ни вкуса, ни цвета, ни запаха, тебя невозможно описать…</a:t>
            </a:r>
          </a:p>
          <a:p>
            <a:pPr algn="r">
              <a:lnSpc>
                <a:spcPct val="150000"/>
              </a:lnSpc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Тобою наслаждаются, не ведая, что ты такое.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Нельзя сказать, что ты необходима для жизни: ты сама жизнь… </a:t>
            </a:r>
          </a:p>
          <a:p>
            <a:pPr algn="r">
              <a:lnSpc>
                <a:spcPct val="150000"/>
              </a:lnSpc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Ты самое большое богатство в мире…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      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Антуан</a:t>
            </a:r>
            <a:r>
              <a:rPr lang="ru-RU" sz="2800" b="1" i="1" dirty="0" smtClean="0">
                <a:solidFill>
                  <a:srgbClr val="002060"/>
                </a:solidFill>
              </a:rPr>
              <a:t> де Сент-Экзюпери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ChangeArrowheads="1" noChangeShapeType="1" noTextEdit="1"/>
          </p:cNvSpPr>
          <p:nvPr/>
        </p:nvSpPr>
        <p:spPr bwMode="auto">
          <a:xfrm>
            <a:off x="428596" y="142852"/>
            <a:ext cx="4286280" cy="69376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ahoma"/>
                <a:cs typeface="Tahoma"/>
              </a:rPr>
              <a:t>Наводнение</a:t>
            </a:r>
          </a:p>
        </p:txBody>
      </p:sp>
      <p:sp>
        <p:nvSpPr>
          <p:cNvPr id="6147" name="Text Box 8"/>
          <p:cNvSpPr txBox="1">
            <a:spLocks noChangeArrowheads="1"/>
          </p:cNvSpPr>
          <p:nvPr/>
        </p:nvSpPr>
        <p:spPr bwMode="auto">
          <a:xfrm>
            <a:off x="214283" y="1095122"/>
            <a:ext cx="4572032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</a:t>
            </a: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Наводнение </a:t>
            </a:r>
            <a:r>
              <a:rPr lang="ru-RU" sz="2400" b="1" dirty="0">
                <a:solidFill>
                  <a:srgbClr val="002060"/>
                </a:solidFill>
              </a:rPr>
              <a:t>– это значительные затопления местности в результате подъёма уровня воды в реке, озере, водохранилище, вызываемого различными причинами (весеннее снеготаяние, обильные ливни, заторы льда на реках, ветровой «нагон» воды, прорыв плотин и т.д.).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2060"/>
                </a:solidFill>
              </a:rPr>
              <a:t>   Различают речные и морские наводнения.            </a:t>
            </a:r>
          </a:p>
          <a:p>
            <a:pPr>
              <a:spcBef>
                <a:spcPct val="50000"/>
              </a:spcBef>
              <a:defRPr/>
            </a:pPr>
            <a:endParaRPr lang="ru-RU" b="1" dirty="0">
              <a:solidFill>
                <a:srgbClr val="000000"/>
              </a:solidFill>
            </a:endParaRPr>
          </a:p>
        </p:txBody>
      </p:sp>
      <p:pic>
        <p:nvPicPr>
          <p:cNvPr id="6148" name="Picture 10" descr="наводн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8188" y="3414713"/>
            <a:ext cx="47625" cy="2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571876"/>
            <a:ext cx="3643338" cy="307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57166"/>
            <a:ext cx="383690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" y="1"/>
            <a:ext cx="450056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0070C0"/>
                </a:solidFill>
              </a:rPr>
              <a:t>Сели</a:t>
            </a: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214282" y="857233"/>
            <a:ext cx="450059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</a:rPr>
              <a:t>   </a:t>
            </a:r>
            <a:r>
              <a:rPr lang="ru-RU" sz="2400" dirty="0">
                <a:solidFill>
                  <a:srgbClr val="002060"/>
                </a:solidFill>
              </a:rPr>
              <a:t>Сель –  грязекаменный поток, внезапно формирующийся в руслах горных рек в результате ливней, бурного таяния ледников или сезонного снежного покрова.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   Скорость их движения иногда достигает 15 км/ч. Захватывая обломки, глыбы и валуны, вынося сотни тонн вязкой массы, сель разрушает все на своём пути, уничтожает сады, губит людей и животных.</a:t>
            </a:r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571876"/>
            <a:ext cx="3167063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14290"/>
            <a:ext cx="39608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971550" y="981075"/>
            <a:ext cx="7129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600" b="1">
              <a:solidFill>
                <a:srgbClr val="000000"/>
              </a:solidFill>
            </a:endParaRPr>
          </a:p>
        </p:txBody>
      </p:sp>
      <p:pic>
        <p:nvPicPr>
          <p:cNvPr id="8195" name="Picture 5" descr="a3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4437063"/>
            <a:ext cx="31686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AutoShape 7"/>
          <p:cNvSpPr>
            <a:spLocks noChangeArrowheads="1"/>
          </p:cNvSpPr>
          <p:nvPr/>
        </p:nvSpPr>
        <p:spPr bwMode="auto">
          <a:xfrm>
            <a:off x="611188" y="476250"/>
            <a:ext cx="7993062" cy="2592388"/>
          </a:xfrm>
          <a:prstGeom prst="wedgeEllipseCallout">
            <a:avLst>
              <a:gd name="adj1" fmla="val -17051"/>
              <a:gd name="adj2" fmla="val 972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1908175" y="908050"/>
            <a:ext cx="53276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000000"/>
                </a:solidFill>
              </a:rPr>
              <a:t>Вода – это стихия, которая обладает мощной и разрушительной силой.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85728"/>
            <a:ext cx="3643338" cy="628654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На территории Ростовской области протекает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150 рек.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Самая крупная река – Дон.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image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478634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0"/>
            <a:ext cx="9144000" cy="68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люди влияют на реку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Дон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Люди издавна селятся и  ведут хозяйственную деятельность на берегах реки. Часто это приводит к нежелательным последствиям. Так при распашке земель близко к урезу воды во время паводков и сильных дождей потоки несут с собой множества песка и ила, что приводит к обмелению водоёмов, </a:t>
            </a:r>
            <a:r>
              <a:rPr lang="ru-RU" sz="28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значит,  изменяется естественная среда обитания многих  речных обитателей, порой это приводит даже к вымиранию отдельных видов.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В верхнем течении Дона берега песчаные, поэтому высокоскоростные речные суда, поднимая при прохождении с высокой скоростью большую волну, разбивают берега, изменяя русло и глубину реки.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62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62 из 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151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а 2 из 14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2 из 4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6 из 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храна </a:t>
            </a:r>
            <a:r>
              <a:rPr lang="ru-RU" sz="4800" b="1" dirty="0" smtClean="0"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водных ресурсов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целях сохранения реки и приумножения её богатств люди занимаются охраной водных ресурсов.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2" descr="E:\дон2\Дон\adedd68997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7143800" cy="480420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Тепловое расширение воды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5268931"/>
          </a:xfrm>
        </p:spPr>
        <p:txBody>
          <a:bodyPr/>
          <a:lstStyle/>
          <a:p>
            <a:pPr lvl="0"/>
            <a:r>
              <a:rPr lang="ru-RU" sz="1800" b="1" dirty="0" smtClean="0">
                <a:solidFill>
                  <a:srgbClr val="002060"/>
                </a:solidFill>
              </a:rPr>
              <a:t>Вода кипит при температуре – </a:t>
            </a:r>
            <a:r>
              <a:rPr lang="ru-RU" sz="1800" b="1" dirty="0" smtClean="0">
                <a:solidFill>
                  <a:srgbClr val="0070C0"/>
                </a:solidFill>
              </a:rPr>
              <a:t>100</a:t>
            </a:r>
            <a:r>
              <a:rPr lang="en-US" sz="1800" b="1" dirty="0" smtClean="0">
                <a:solidFill>
                  <a:srgbClr val="0070C0"/>
                </a:solidFill>
              </a:rPr>
              <a:t>º</a:t>
            </a:r>
            <a:r>
              <a:rPr lang="ru-RU" sz="1800" b="1" dirty="0" smtClean="0">
                <a:solidFill>
                  <a:srgbClr val="0070C0"/>
                </a:solidFill>
              </a:rPr>
              <a:t>С</a:t>
            </a:r>
          </a:p>
          <a:p>
            <a:pPr lvl="0"/>
            <a:r>
              <a:rPr lang="ru-RU" sz="1800" b="1" dirty="0" smtClean="0">
                <a:solidFill>
                  <a:srgbClr val="002060"/>
                </a:solidFill>
              </a:rPr>
              <a:t>Вода замерзает при температуре - </a:t>
            </a:r>
            <a:r>
              <a:rPr lang="ru-RU" sz="1800" b="1" dirty="0" smtClean="0">
                <a:solidFill>
                  <a:srgbClr val="0070C0"/>
                </a:solidFill>
              </a:rPr>
              <a:t>0</a:t>
            </a:r>
            <a:r>
              <a:rPr lang="en-US" sz="1800" b="1" dirty="0" smtClean="0">
                <a:solidFill>
                  <a:srgbClr val="0070C0"/>
                </a:solidFill>
              </a:rPr>
              <a:t>º</a:t>
            </a:r>
            <a:r>
              <a:rPr lang="ru-RU" sz="1800" b="1" dirty="0" smtClean="0">
                <a:solidFill>
                  <a:srgbClr val="0070C0"/>
                </a:solidFill>
              </a:rPr>
              <a:t>С</a:t>
            </a:r>
          </a:p>
          <a:p>
            <a:pPr lvl="0"/>
            <a:r>
              <a:rPr lang="ru-RU" sz="1800" b="1" dirty="0" smtClean="0">
                <a:solidFill>
                  <a:srgbClr val="002060"/>
                </a:solidFill>
              </a:rPr>
              <a:t>Вода при нагревании –  </a:t>
            </a:r>
            <a:r>
              <a:rPr lang="ru-RU" sz="1800" b="1" dirty="0" smtClean="0">
                <a:solidFill>
                  <a:srgbClr val="0070C0"/>
                </a:solidFill>
              </a:rPr>
              <a:t>расширяется</a:t>
            </a:r>
          </a:p>
          <a:p>
            <a:pPr lvl="0"/>
            <a:r>
              <a:rPr lang="ru-RU" sz="1800" b="1" dirty="0" smtClean="0">
                <a:solidFill>
                  <a:srgbClr val="002060"/>
                </a:solidFill>
              </a:rPr>
              <a:t>Вода при охлаждении – </a:t>
            </a:r>
            <a:r>
              <a:rPr lang="ru-RU" sz="1800" b="1" dirty="0" smtClean="0">
                <a:solidFill>
                  <a:srgbClr val="0070C0"/>
                </a:solidFill>
              </a:rPr>
              <a:t>сжимается</a:t>
            </a:r>
          </a:p>
          <a:p>
            <a:pPr lvl="0"/>
            <a:r>
              <a:rPr lang="ru-RU" sz="1800" b="1" dirty="0" smtClean="0">
                <a:solidFill>
                  <a:srgbClr val="002060"/>
                </a:solidFill>
              </a:rPr>
              <a:t>Вода при замерзании – </a:t>
            </a:r>
            <a:r>
              <a:rPr lang="ru-RU" sz="1800" b="1" dirty="0" smtClean="0">
                <a:solidFill>
                  <a:srgbClr val="0070C0"/>
                </a:solidFill>
              </a:rPr>
              <a:t>расширяется</a:t>
            </a:r>
          </a:p>
          <a:p>
            <a:pPr lvl="0"/>
            <a:endParaRPr lang="ru-RU" sz="18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А) Если в чайник или кастрюли налить до краев воды и начать нагревать, то через некоторое время вода начнет выливаться через край. Почему это происходит?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 С каким свойством воды это связано? </a:t>
            </a:r>
            <a:r>
              <a:rPr lang="ru-RU" sz="1600" b="1" dirty="0" smtClean="0">
                <a:solidFill>
                  <a:srgbClr val="0070C0"/>
                </a:solidFill>
              </a:rPr>
              <a:t>(При нагревании вода расширяется)</a:t>
            </a:r>
          </a:p>
          <a:p>
            <a:pPr>
              <a:buNone/>
            </a:pPr>
            <a:endParaRPr lang="ru-RU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Б) Почему любители – садоводы перед наступлением зимы обязательно спускают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воду из труб на дачном участке? </a:t>
            </a:r>
            <a:r>
              <a:rPr lang="ru-RU" sz="1600" b="1" dirty="0" smtClean="0">
                <a:solidFill>
                  <a:srgbClr val="0070C0"/>
                </a:solidFill>
              </a:rPr>
              <a:t>(При замерзании вода расширяется, шланг лопнет)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70C0"/>
                </a:solidFill>
              </a:rPr>
              <a:t> 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В) Почему лодки на зиму вытаскивают на берег? </a:t>
            </a:r>
            <a:r>
              <a:rPr lang="ru-RU" sz="1600" b="1" dirty="0" smtClean="0">
                <a:solidFill>
                  <a:srgbClr val="0070C0"/>
                </a:solidFill>
              </a:rPr>
              <a:t>(При замерзании вода расширится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70C0"/>
                </a:solidFill>
              </a:rPr>
              <a:t>                                                                                                                          и раздавит лодку)</a:t>
            </a:r>
          </a:p>
          <a:p>
            <a:pPr>
              <a:buNone/>
            </a:pPr>
            <a:endParaRPr lang="ru-RU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Г) Вода попадает в мельчайшие трещины скал, отчего горные породы разрушаются.  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002060"/>
                </a:solidFill>
              </a:rPr>
              <a:t>     С каким свойством воды это связано? </a:t>
            </a:r>
            <a:r>
              <a:rPr lang="ru-RU" sz="1600" b="1" dirty="0" smtClean="0">
                <a:solidFill>
                  <a:srgbClr val="0070C0"/>
                </a:solidFill>
              </a:rPr>
              <a:t>(При замерзании вода  расширится)</a:t>
            </a:r>
          </a:p>
          <a:p>
            <a:pPr>
              <a:buNone/>
            </a:pPr>
            <a:endParaRPr lang="ru-RU" sz="1800" b="1" dirty="0" smtClean="0"/>
          </a:p>
          <a:p>
            <a:endParaRPr lang="ru-RU" sz="1800" dirty="0"/>
          </a:p>
        </p:txBody>
      </p:sp>
      <p:pic>
        <p:nvPicPr>
          <p:cNvPr id="7170" name="Picture 2" descr="F:\0006-020-Vot-kaplja-vody-posmotri-skolko-na-nej-mikrob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857232"/>
            <a:ext cx="1857388" cy="18771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14355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Выводы: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926" y="928670"/>
            <a:ext cx="6215074" cy="471013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</a:rPr>
              <a:t>Растворимыми называются вещества, частицы которых не видны в растворе и легко проходят через фильтр.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</a:rPr>
              <a:t>Нерастворимыми называются вещества, частицы которых не проходят через фильтр.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</a:rPr>
              <a:t>Взвесь – совокупность мелких частиц твердого вещества в жидкости.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</a:rPr>
              <a:t>Вода образует раствор.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</a:rPr>
              <a:t>Раствор состоит из растворителя и растворимого вещества.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</a:rPr>
              <a:t>Растворимость увеличивается при перемешивании и при повышении температуры.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</a:rPr>
              <a:t>Вода в природе находится в постоянном движении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</a:rPr>
              <a:t>Вода – это стихия которая обладает мощной разрушительной силой.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800" b="1" dirty="0" smtClean="0">
                <a:solidFill>
                  <a:srgbClr val="002060"/>
                </a:solidFill>
              </a:rPr>
              <a:t>Вода – это источник жизни, Человек должен бережно относится к ней.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ru-RU" sz="1800" b="1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4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42918"/>
            <a:ext cx="295275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0"/>
            <a:ext cx="7215206" cy="1143000"/>
          </a:xfrm>
        </p:spPr>
        <p:txBody>
          <a:bodyPr/>
          <a:lstStyle/>
          <a:p>
            <a:r>
              <a:rPr lang="ru-RU" sz="8000" b="1" dirty="0" smtClean="0">
                <a:solidFill>
                  <a:srgbClr val="0070C0"/>
                </a:solidFill>
                <a:latin typeface="Monotype Corsiva" pitchFamily="66" charset="0"/>
              </a:rPr>
              <a:t>Рефлексия</a:t>
            </a:r>
            <a:endParaRPr lang="ru-RU" sz="8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5860"/>
            <a:ext cx="6429388" cy="557214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Чемодан – все что я узнал и делал на уроке, мне пригодится в дальнейшем.</a:t>
            </a: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Мясорубка – полученную на уроке информацию переработаю.</a:t>
            </a: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Корзина – все что я узнал на уроке выброшу из своей головы.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</a:p>
          <a:p>
            <a:pPr algn="ctr">
              <a:buFontTx/>
              <a:buNone/>
            </a:pPr>
            <a:endParaRPr lang="ru-RU" sz="2800" dirty="0">
              <a:solidFill>
                <a:srgbClr val="0066FF"/>
              </a:solidFill>
              <a:latin typeface="Monotype Corsiva" pitchFamily="66" charset="0"/>
            </a:endParaRPr>
          </a:p>
        </p:txBody>
      </p:sp>
      <p:pic>
        <p:nvPicPr>
          <p:cNvPr id="19460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3" name="Picture 1" descr="G:\6-0-franshizyi-po-vsem-vidam-strahovan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714488"/>
            <a:ext cx="1554861" cy="1500198"/>
          </a:xfrm>
          <a:prstGeom prst="rect">
            <a:avLst/>
          </a:prstGeom>
          <a:noFill/>
        </p:spPr>
      </p:pic>
      <p:pic>
        <p:nvPicPr>
          <p:cNvPr id="23554" name="Picture 2" descr="G:\111026_1319610408_1875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5072074"/>
            <a:ext cx="1609670" cy="1508863"/>
          </a:xfrm>
          <a:prstGeom prst="rect">
            <a:avLst/>
          </a:prstGeom>
          <a:noFill/>
        </p:spPr>
      </p:pic>
      <p:pic>
        <p:nvPicPr>
          <p:cNvPr id="23555" name="Picture 3" descr="G:\1235378943_rubra.jpg"/>
          <p:cNvPicPr>
            <a:picLocks noChangeAspect="1" noChangeArrowheads="1"/>
          </p:cNvPicPr>
          <p:nvPr/>
        </p:nvPicPr>
        <p:blipFill>
          <a:blip r:embed="rId5"/>
          <a:srcRect b="5455"/>
          <a:stretch>
            <a:fillRect/>
          </a:stretch>
        </p:blipFill>
        <p:spPr bwMode="auto">
          <a:xfrm>
            <a:off x="5929322" y="3429000"/>
            <a:ext cx="1547810" cy="13508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Свойства воды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6146" name="Picture 2" descr="F:\_glass-wat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000108"/>
            <a:ext cx="1214446" cy="2143140"/>
          </a:xfrm>
          <a:prstGeom prst="rect">
            <a:avLst/>
          </a:prstGeom>
          <a:noFill/>
        </p:spPr>
      </p:pic>
      <p:pic>
        <p:nvPicPr>
          <p:cNvPr id="6147" name="Picture 3" descr="F:\fruktovyj-kompot_8992.jpg"/>
          <p:cNvPicPr>
            <a:picLocks noChangeAspect="1" noChangeArrowheads="1"/>
          </p:cNvPicPr>
          <p:nvPr/>
        </p:nvPicPr>
        <p:blipFill>
          <a:blip r:embed="rId3" cstate="print"/>
          <a:srcRect l="12931" t="9025" r="14655" b="5172"/>
          <a:stretch>
            <a:fillRect/>
          </a:stretch>
        </p:blipFill>
        <p:spPr bwMode="auto">
          <a:xfrm>
            <a:off x="3786182" y="4000504"/>
            <a:ext cx="1357322" cy="2428892"/>
          </a:xfrm>
          <a:prstGeom prst="rect">
            <a:avLst/>
          </a:prstGeom>
          <a:noFill/>
        </p:spPr>
      </p:pic>
      <p:pic>
        <p:nvPicPr>
          <p:cNvPr id="6148" name="Picture 4" descr="F:\человек пьет воду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000108"/>
            <a:ext cx="1554669" cy="2143139"/>
          </a:xfrm>
          <a:prstGeom prst="rect">
            <a:avLst/>
          </a:prstGeom>
          <a:noFill/>
        </p:spPr>
      </p:pic>
      <p:pic>
        <p:nvPicPr>
          <p:cNvPr id="6149" name="Picture 5" descr="F:\187_b.jpg">
            <a:hlinkClick r:id="rId5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 r="32500"/>
          <a:stretch>
            <a:fillRect/>
          </a:stretch>
        </p:blipFill>
        <p:spPr bwMode="auto">
          <a:xfrm>
            <a:off x="428596" y="1000108"/>
            <a:ext cx="1428760" cy="2143139"/>
          </a:xfrm>
          <a:prstGeom prst="rect">
            <a:avLst/>
          </a:prstGeom>
          <a:noFill/>
        </p:spPr>
      </p:pic>
      <p:pic>
        <p:nvPicPr>
          <p:cNvPr id="6150" name="Picture 6" descr="F:\1753-Nyuhala-GUCCI-by-GUCCI-i-reshila-chto-eto-muzhskoy.jpg"/>
          <p:cNvPicPr>
            <a:picLocks noChangeAspect="1" noChangeArrowheads="1"/>
          </p:cNvPicPr>
          <p:nvPr/>
        </p:nvPicPr>
        <p:blipFill>
          <a:blip r:embed="rId7"/>
          <a:srcRect l="10239" r="7849"/>
          <a:stretch>
            <a:fillRect/>
          </a:stretch>
        </p:blipFill>
        <p:spPr bwMode="auto">
          <a:xfrm>
            <a:off x="6858016" y="1000108"/>
            <a:ext cx="928694" cy="2143140"/>
          </a:xfrm>
          <a:prstGeom prst="rect">
            <a:avLst/>
          </a:prstGeom>
          <a:noFill/>
        </p:spPr>
      </p:pic>
      <p:pic>
        <p:nvPicPr>
          <p:cNvPr id="6151" name="Picture 7" descr="F:\18860957.jpg"/>
          <p:cNvPicPr>
            <a:picLocks noChangeAspect="1" noChangeArrowheads="1"/>
          </p:cNvPicPr>
          <p:nvPr/>
        </p:nvPicPr>
        <p:blipFill>
          <a:blip r:embed="rId8"/>
          <a:srcRect l="9690" t="11702" r="9690" b="8111"/>
          <a:stretch>
            <a:fillRect/>
          </a:stretch>
        </p:blipFill>
        <p:spPr bwMode="auto">
          <a:xfrm>
            <a:off x="7786710" y="1000108"/>
            <a:ext cx="785818" cy="2143140"/>
          </a:xfrm>
          <a:prstGeom prst="rect">
            <a:avLst/>
          </a:prstGeom>
          <a:noFill/>
        </p:spPr>
      </p:pic>
      <p:pic>
        <p:nvPicPr>
          <p:cNvPr id="1026" name="Picture 2" descr="G:\7701510_7675134_Goluboy_lyod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1" y="3857628"/>
            <a:ext cx="2027296" cy="2500330"/>
          </a:xfrm>
          <a:prstGeom prst="rect">
            <a:avLst/>
          </a:prstGeom>
          <a:noFill/>
        </p:spPr>
      </p:pic>
      <p:pic>
        <p:nvPicPr>
          <p:cNvPr id="1027" name="Picture 3" descr="G:\iCAY3D2YU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72198" y="3857628"/>
            <a:ext cx="2019304" cy="24288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F:\voda1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133"/>
            <a:ext cx="9143999" cy="68702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0070C0"/>
                </a:solidFill>
              </a:rPr>
              <a:t>               Тема </a:t>
            </a:r>
            <a:r>
              <a:rPr lang="ru-RU" sz="4800" dirty="0" smtClean="0">
                <a:solidFill>
                  <a:srgbClr val="0070C0"/>
                </a:solidFill>
              </a:rPr>
              <a:t>занятия</a:t>
            </a:r>
            <a:r>
              <a:rPr lang="ru-RU" sz="4800" dirty="0" smtClean="0">
                <a:solidFill>
                  <a:srgbClr val="0070C0"/>
                </a:solidFill>
              </a:rPr>
              <a:t>: </a:t>
            </a:r>
            <a:r>
              <a:rPr lang="ru-RU" sz="4800" dirty="0" smtClean="0">
                <a:solidFill>
                  <a:srgbClr val="0070C0"/>
                </a:solidFill>
              </a:rPr>
              <a:t/>
            </a:r>
            <a:br>
              <a:rPr lang="ru-RU" sz="4800" dirty="0" smtClean="0">
                <a:solidFill>
                  <a:srgbClr val="0070C0"/>
                </a:solidFill>
              </a:rPr>
            </a:br>
            <a:r>
              <a:rPr lang="ru-RU" sz="4800" b="1" dirty="0" smtClean="0">
                <a:solidFill>
                  <a:srgbClr val="0070C0"/>
                </a:solidFill>
              </a:rPr>
              <a:t>«Вода –растворитель. </a:t>
            </a:r>
            <a:br>
              <a:rPr lang="ru-RU" sz="4800" b="1" dirty="0" smtClean="0">
                <a:solidFill>
                  <a:srgbClr val="0070C0"/>
                </a:solidFill>
              </a:rPr>
            </a:br>
            <a:r>
              <a:rPr lang="ru-RU" sz="4800" b="1" dirty="0" smtClean="0">
                <a:solidFill>
                  <a:srgbClr val="0070C0"/>
                </a:solidFill>
              </a:rPr>
              <a:t>        Работа воды в природе» 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357430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00B0F0"/>
                </a:solidFill>
              </a:rPr>
              <a:t>В природе все вещества можно разделить на растворимые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B0F0"/>
                </a:solidFill>
              </a:rPr>
              <a:t>и нерастворимые.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B0F0"/>
                </a:solidFill>
              </a:rPr>
              <a:t>Вода для растворимых веществ является растворителем.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00B0F0"/>
                </a:solidFill>
              </a:rPr>
              <a:t>В природе практически нет чистой воды, она всегда представляет собой раствор.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85784" y="857232"/>
            <a:ext cx="9787006" cy="6000767"/>
          </a:xfrm>
        </p:spPr>
        <p:txBody>
          <a:bodyPr/>
          <a:lstStyle/>
          <a:p>
            <a:r>
              <a:rPr lang="ru-RU" sz="4000" u="sng" dirty="0" smtClean="0"/>
              <a:t/>
            </a:r>
            <a:br>
              <a:rPr lang="ru-RU" sz="4000" u="sng" dirty="0" smtClean="0"/>
            </a:br>
            <a:r>
              <a:rPr lang="ru-RU" sz="3200" b="1" u="sng" dirty="0" smtClean="0">
                <a:solidFill>
                  <a:srgbClr val="002060"/>
                </a:solidFill>
              </a:rPr>
              <a:t>Проблема исследования: </a:t>
            </a:r>
            <a:br>
              <a:rPr lang="ru-RU" sz="3200" b="1" u="sng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Наличие воды в природе, как растворителя.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u="sng" dirty="0" smtClean="0">
                <a:solidFill>
                  <a:srgbClr val="002060"/>
                </a:solidFill>
              </a:rPr>
              <a:t>Объект исследования: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Вода.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u="sng" dirty="0" smtClean="0">
                <a:solidFill>
                  <a:srgbClr val="002060"/>
                </a:solidFill>
              </a:rPr>
              <a:t>Предмет исследования: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Процесс образования водных растворов.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u="sng" dirty="0" smtClean="0">
                <a:solidFill>
                  <a:srgbClr val="002060"/>
                </a:solidFill>
              </a:rPr>
              <a:t>Гипотеза исследования: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Вода – растворитель.  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0"/>
            <a:ext cx="6400800" cy="128586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Теоретический этап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37890" name="Picture 2" descr="F:\voda-3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2571744"/>
            <a:ext cx="1270000" cy="18276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85795"/>
            <a:ext cx="9144000" cy="571503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Растворимость веществ в воде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428736"/>
            <a:ext cx="9144000" cy="4210064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Опыт 1. </a:t>
            </a:r>
            <a:endParaRPr lang="ru-RU" sz="2800" dirty="0" smtClean="0">
              <a:solidFill>
                <a:srgbClr val="002060"/>
              </a:solidFill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</a:rPr>
              <a:t>1. Насыпьте в стакан с водой соли и размешайте ложкой.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Понаблюдайте, что происходит с кристаллами соли.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Исчезла ли соль?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Что наблюдаем?</a:t>
            </a:r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Раствор прозрачный, кристаллов соли не видно.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Вывод:</a:t>
            </a:r>
            <a:endParaRPr lang="ru-RU" sz="2000" dirty="0" smtClean="0">
              <a:solidFill>
                <a:srgbClr val="002060"/>
              </a:solidFill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</a:rPr>
              <a:t>Соль растворима в воде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</a:rPr>
              <a:t>2. Пропустите раствор через фильтр.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Что наблюдаем?</a:t>
            </a:r>
            <a:endParaRPr lang="ru-RU" sz="2000" dirty="0" smtClean="0">
              <a:solidFill>
                <a:srgbClr val="002060"/>
              </a:solidFill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</a:rPr>
              <a:t>Фильтр чистый.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Вывод:</a:t>
            </a:r>
            <a:endParaRPr lang="ru-RU" sz="2000" dirty="0" smtClean="0">
              <a:solidFill>
                <a:srgbClr val="002060"/>
              </a:solidFill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</a:rPr>
              <a:t>Соль фильтрованием отделить нельзя.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Соль в воде растворяется полностью.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0"/>
            <a:ext cx="6715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Практический этап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38914" name="Picture 2" descr="F:\e2aca37578d7c80175d8c96b24af00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4286256"/>
            <a:ext cx="1705982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71480"/>
            <a:ext cx="9144000" cy="1000132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Растворимость веществ в воде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357298"/>
            <a:ext cx="9144000" cy="4281502"/>
          </a:xfrm>
        </p:spPr>
        <p:txBody>
          <a:bodyPr/>
          <a:lstStyle/>
          <a:p>
            <a:r>
              <a:rPr lang="ru-RU" sz="2800" b="1" dirty="0" smtClean="0"/>
              <a:t>Опыт 2. </a:t>
            </a:r>
            <a:endParaRPr lang="ru-RU" sz="2800" dirty="0" smtClean="0"/>
          </a:p>
          <a:p>
            <a:pPr lvl="0"/>
            <a:r>
              <a:rPr lang="ru-RU" sz="2000" dirty="0" smtClean="0"/>
              <a:t>1. Насыпьте в стакан с водой речной песок и размешайте ложкой. </a:t>
            </a:r>
          </a:p>
          <a:p>
            <a:r>
              <a:rPr lang="ru-RU" sz="2000" dirty="0" smtClean="0"/>
              <a:t>Понаблюдайте, что происходит с частицами речного песка. </a:t>
            </a:r>
          </a:p>
          <a:p>
            <a:r>
              <a:rPr lang="ru-RU" sz="2000" dirty="0" smtClean="0"/>
              <a:t>Исчез ли песок? </a:t>
            </a:r>
          </a:p>
          <a:p>
            <a:r>
              <a:rPr lang="ru-RU" sz="2000" b="1" dirty="0" smtClean="0"/>
              <a:t>Что наблюдаем?</a:t>
            </a:r>
            <a:endParaRPr lang="ru-RU" sz="2000" dirty="0" smtClean="0"/>
          </a:p>
          <a:p>
            <a:pPr lvl="0"/>
            <a:r>
              <a:rPr lang="ru-RU" sz="2000" dirty="0" smtClean="0"/>
              <a:t>Песок оседает на дно. Его частицы хорошо заметны.</a:t>
            </a:r>
          </a:p>
          <a:p>
            <a:r>
              <a:rPr lang="ru-RU" sz="2000" b="1" dirty="0" smtClean="0"/>
              <a:t>Вывод:</a:t>
            </a:r>
            <a:endParaRPr lang="ru-RU" sz="2000" dirty="0" smtClean="0"/>
          </a:p>
          <a:p>
            <a:pPr lvl="0"/>
            <a:r>
              <a:rPr lang="ru-RU" sz="2000" dirty="0" smtClean="0"/>
              <a:t>Речной песок в воде нерастворим.</a:t>
            </a:r>
          </a:p>
          <a:p>
            <a:pPr lvl="0"/>
            <a:r>
              <a:rPr lang="ru-RU" sz="2000" dirty="0" smtClean="0"/>
              <a:t>2. Пропустите раствор через фильтр. </a:t>
            </a:r>
          </a:p>
          <a:p>
            <a:r>
              <a:rPr lang="ru-RU" sz="2000" b="1" dirty="0" smtClean="0"/>
              <a:t>Что наблюдаем?</a:t>
            </a:r>
            <a:endParaRPr lang="ru-RU" sz="2000" dirty="0" smtClean="0"/>
          </a:p>
          <a:p>
            <a:pPr lvl="0"/>
            <a:r>
              <a:rPr lang="ru-RU" sz="2000" dirty="0" smtClean="0"/>
              <a:t>Песок остался на фильтре, вода стала чистой.</a:t>
            </a:r>
          </a:p>
          <a:p>
            <a:r>
              <a:rPr lang="ru-RU" sz="2000" b="1" dirty="0" smtClean="0"/>
              <a:t>Вывод:</a:t>
            </a:r>
            <a:endParaRPr lang="ru-RU" sz="2000" dirty="0" smtClean="0"/>
          </a:p>
          <a:p>
            <a:pPr lvl="0"/>
            <a:r>
              <a:rPr lang="ru-RU" sz="2000" dirty="0" smtClean="0"/>
              <a:t>Воду можно очистить фильтрованием.</a:t>
            </a:r>
          </a:p>
          <a:p>
            <a:pPr lvl="0"/>
            <a:r>
              <a:rPr lang="ru-RU" sz="2000" dirty="0" smtClean="0"/>
              <a:t>Песок в воде не растворяется.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Практический этап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C:\Documents and Settings\Администратор\Мои документы\Мои результаты сканировани\сканирование0016.tif"/>
          <p:cNvPicPr>
            <a:picLocks noChangeAspect="1" noChangeArrowheads="1"/>
          </p:cNvPicPr>
          <p:nvPr/>
        </p:nvPicPr>
        <p:blipFill>
          <a:blip r:embed="rId2"/>
          <a:srcRect l="36694" r="33748" b="16666"/>
          <a:stretch>
            <a:fillRect/>
          </a:stretch>
        </p:blipFill>
        <p:spPr bwMode="auto">
          <a:xfrm>
            <a:off x="142845" y="5000636"/>
            <a:ext cx="1588313" cy="1643074"/>
          </a:xfrm>
          <a:prstGeom prst="rect">
            <a:avLst/>
          </a:prstGeom>
          <a:noFill/>
          <a:ln w="317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7"/>
          <p:cNvSpPr>
            <a:spLocks noChangeArrowheads="1" noChangeShapeType="1" noTextEdit="1"/>
          </p:cNvSpPr>
          <p:nvPr/>
        </p:nvSpPr>
        <p:spPr bwMode="auto">
          <a:xfrm>
            <a:off x="971550" y="476250"/>
            <a:ext cx="7345363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ahoma"/>
                <a:cs typeface="Tahoma"/>
              </a:rPr>
              <a:t>Разрушительная сила</a:t>
            </a:r>
          </a:p>
          <a:p>
            <a:pPr algn="ctr"/>
            <a:r>
              <a:rPr lang="ru-RU" sz="6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Tahoma"/>
                <a:cs typeface="Tahoma"/>
              </a:rPr>
              <a:t>воды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684213" y="2565400"/>
            <a:ext cx="2519362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 dirty="0"/>
          </a:p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0070C0"/>
                </a:solidFill>
              </a:rPr>
              <a:t>цунами</a:t>
            </a:r>
          </a:p>
        </p:txBody>
      </p:sp>
      <p:sp>
        <p:nvSpPr>
          <p:cNvPr id="4106" name="Line 10"/>
          <p:cNvSpPr>
            <a:spLocks noChangeShapeType="1"/>
          </p:cNvSpPr>
          <p:nvPr/>
        </p:nvSpPr>
        <p:spPr bwMode="auto">
          <a:xfrm flipH="1">
            <a:off x="1692275" y="2060575"/>
            <a:ext cx="2016125" cy="1368425"/>
          </a:xfrm>
          <a:prstGeom prst="line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1" name="Text Box 11"/>
          <p:cNvSpPr txBox="1">
            <a:spLocks noChangeArrowheads="1"/>
          </p:cNvSpPr>
          <p:nvPr/>
        </p:nvSpPr>
        <p:spPr bwMode="auto">
          <a:xfrm>
            <a:off x="4500563" y="2133600"/>
            <a:ext cx="18716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059113" y="2060575"/>
            <a:ext cx="3097212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 dirty="0"/>
          </a:p>
          <a:p>
            <a:pPr>
              <a:spcBef>
                <a:spcPct val="50000"/>
              </a:spcBef>
            </a:pPr>
            <a:endParaRPr lang="ru-RU" sz="3200" dirty="0"/>
          </a:p>
          <a:p>
            <a:pPr>
              <a:spcBef>
                <a:spcPct val="50000"/>
              </a:spcBef>
            </a:pPr>
            <a:endParaRPr lang="ru-RU" sz="3200" dirty="0"/>
          </a:p>
          <a:p>
            <a:pPr>
              <a:spcBef>
                <a:spcPct val="50000"/>
              </a:spcBef>
            </a:pPr>
            <a:endParaRPr lang="ru-RU" sz="3200" dirty="0"/>
          </a:p>
          <a:p>
            <a:pPr>
              <a:spcBef>
                <a:spcPct val="50000"/>
              </a:spcBef>
            </a:pPr>
            <a:r>
              <a:rPr lang="ru-RU" sz="4000" dirty="0">
                <a:solidFill>
                  <a:srgbClr val="0070C0"/>
                </a:solidFill>
              </a:rPr>
              <a:t>наводнения</a:t>
            </a:r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4643438" y="2060575"/>
            <a:ext cx="0" cy="3024188"/>
          </a:xfrm>
          <a:prstGeom prst="line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4" name="Text Box 15"/>
          <p:cNvSpPr txBox="1">
            <a:spLocks noChangeArrowheads="1"/>
          </p:cNvSpPr>
          <p:nvPr/>
        </p:nvSpPr>
        <p:spPr bwMode="auto">
          <a:xfrm>
            <a:off x="5867400" y="2133600"/>
            <a:ext cx="273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6011863" y="1916113"/>
            <a:ext cx="2447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6948488" y="2060575"/>
            <a:ext cx="14398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 dirty="0"/>
          </a:p>
          <a:p>
            <a:pPr>
              <a:spcBef>
                <a:spcPct val="50000"/>
              </a:spcBef>
            </a:pPr>
            <a:r>
              <a:rPr lang="ru-RU" sz="3200" dirty="0"/>
              <a:t>                              </a:t>
            </a:r>
            <a:r>
              <a:rPr lang="ru-RU" sz="3200" dirty="0">
                <a:solidFill>
                  <a:srgbClr val="000000"/>
                </a:solidFill>
              </a:rPr>
              <a:t>                              </a:t>
            </a:r>
            <a:r>
              <a:rPr lang="ru-RU" sz="4000" dirty="0">
                <a:solidFill>
                  <a:srgbClr val="0070C0"/>
                </a:solidFill>
              </a:rPr>
              <a:t>сели</a:t>
            </a:r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5651500" y="2133600"/>
            <a:ext cx="1871663" cy="1296988"/>
          </a:xfrm>
          <a:prstGeom prst="line">
            <a:avLst/>
          </a:prstGeom>
          <a:noFill/>
          <a:ln w="9525">
            <a:solidFill>
              <a:srgbClr val="00206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4106" grpId="0" animBg="1"/>
      <p:bldP spid="4109" grpId="0"/>
      <p:bldP spid="4110" grpId="0" animBg="1"/>
      <p:bldP spid="4115" grpId="0"/>
      <p:bldP spid="41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857752" cy="128586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Цунами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14422"/>
            <a:ext cx="4495800" cy="5214974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ru-RU" sz="1600" b="1" dirty="0" smtClean="0">
                <a:effectLst/>
              </a:rPr>
              <a:t>     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1600" b="1" dirty="0" smtClean="0">
                <a:effectLst/>
              </a:rPr>
              <a:t>      </a:t>
            </a:r>
            <a:r>
              <a:rPr lang="ru-RU" sz="2000" b="1" dirty="0" smtClean="0">
                <a:solidFill>
                  <a:srgbClr val="002060"/>
                </a:solidFill>
                <a:effectLst/>
              </a:rPr>
              <a:t>Цунами (яп.) – «волна в гавани».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effectLst/>
              </a:rPr>
              <a:t>      Цунами- гигантские волны высотой  5-10 м и более, двигающиеся со скоростью 700 – 900 км/ч.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effectLst/>
              </a:rPr>
              <a:t>      Причины возникновения цунами –подводные землетрясения и вулканы. Чаще  всего цунами возникают в Тихом океане.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effectLst/>
              </a:rPr>
              <a:t>      Одно из самых сильных цунами обрушилось на Японию15 июня 1896 г., высота волны достигала 35 м, погибло 27 тыс. человек, все прибрежные города и деревни, растянувшиеся на 600 км, прекратили своё существование.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ru-RU" sz="1600" b="1" dirty="0" smtClean="0">
              <a:solidFill>
                <a:srgbClr val="000000"/>
              </a:solidFill>
              <a:effectLst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ru-RU" sz="1800" b="1" dirty="0" smtClean="0"/>
          </a:p>
          <a:p>
            <a:pPr marL="0" indent="0" algn="ctr" eaLnBrk="1" hangingPunct="1">
              <a:lnSpc>
                <a:spcPct val="80000"/>
              </a:lnSpc>
              <a:buFontTx/>
              <a:buNone/>
              <a:defRPr/>
            </a:pPr>
            <a:endParaRPr lang="ru-RU" sz="1800" dirty="0" smtClean="0"/>
          </a:p>
        </p:txBody>
      </p:sp>
      <p:pic>
        <p:nvPicPr>
          <p:cNvPr id="5137" name="Picture 17" descr="последствия цун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214686"/>
            <a:ext cx="3889375" cy="33845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3"/>
          <a:srcRect l="17350" r="11417"/>
          <a:stretch>
            <a:fillRect/>
          </a:stretch>
        </p:blipFill>
        <p:spPr bwMode="auto">
          <a:xfrm>
            <a:off x="5143504" y="214290"/>
            <a:ext cx="378621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лип 7"/>
          <p:cNvSpPr>
            <a:spLocks noGrp="1"/>
          </p:cNvSpPr>
          <p:nvPr>
            <p:ph type="clipArt" sz="half" idx="2"/>
          </p:nvPr>
        </p:nvSpPr>
        <p:spPr>
          <a:xfrm flipH="1">
            <a:off x="4286248" y="142852"/>
            <a:ext cx="500066" cy="2357454"/>
          </a:xfrm>
        </p:spPr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867</Words>
  <Application>Microsoft Office PowerPoint</Application>
  <PresentationFormat>Экран (4:3)</PresentationFormat>
  <Paragraphs>111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Monotype Corsiva</vt:lpstr>
      <vt:lpstr>Tahoma</vt:lpstr>
      <vt:lpstr>Times New Roman</vt:lpstr>
      <vt:lpstr>Оформление по умолчанию</vt:lpstr>
      <vt:lpstr>Презентация PowerPoint</vt:lpstr>
      <vt:lpstr>Тепловое расширение воды</vt:lpstr>
      <vt:lpstr>Свойства воды</vt:lpstr>
      <vt:lpstr>Презентация PowerPoint</vt:lpstr>
      <vt:lpstr> Проблема исследования:  Наличие воды в природе, как растворителя.  Объект исследования:  Вода.  Предмет исследования:  Процесс образования водных растворов.  Гипотеза исследования:  Вода – растворитель.   </vt:lpstr>
      <vt:lpstr>Растворимость веществ в воде</vt:lpstr>
      <vt:lpstr>Растворимость веществ в воде</vt:lpstr>
      <vt:lpstr>Презентация PowerPoint</vt:lpstr>
      <vt:lpstr>Цунами</vt:lpstr>
      <vt:lpstr>Презентация PowerPoint</vt:lpstr>
      <vt:lpstr>Презентация PowerPoint</vt:lpstr>
      <vt:lpstr>Презентация PowerPoint</vt:lpstr>
      <vt:lpstr>На территории Ростовской области протекает  150 рек.  Самая крупная река – Дон.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Выводы:</vt:lpstr>
      <vt:lpstr>Рефлексия</vt:lpstr>
    </vt:vector>
  </TitlesOfParts>
  <Company>NhT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— это прозрачная жидкость не имеющая цвета и запаха </dc:title>
  <dc:creator>User</dc:creator>
  <cp:lastModifiedBy>user</cp:lastModifiedBy>
  <cp:revision>33</cp:revision>
  <dcterms:created xsi:type="dcterms:W3CDTF">2010-02-16T12:38:57Z</dcterms:created>
  <dcterms:modified xsi:type="dcterms:W3CDTF">2020-02-27T11:40:11Z</dcterms:modified>
</cp:coreProperties>
</file>