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6"/>
  </p:notesMasterIdLst>
  <p:sldIdLst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56" r:id="rId12"/>
    <p:sldId id="259" r:id="rId13"/>
    <p:sldId id="282" r:id="rId14"/>
    <p:sldId id="260" r:id="rId15"/>
    <p:sldId id="265" r:id="rId17"/>
    <p:sldId id="267" r:id="rId18"/>
    <p:sldId id="283" r:id="rId19"/>
    <p:sldId id="290" r:id="rId20"/>
    <p:sldId id="258" r:id="rId21"/>
    <p:sldId id="268" r:id="rId22"/>
    <p:sldId id="261" r:id="rId23"/>
    <p:sldId id="285" r:id="rId24"/>
    <p:sldId id="286" r:id="rId25"/>
    <p:sldId id="287" r:id="rId26"/>
    <p:sldId id="288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-1284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70F1F9-4F77-4D0A-A86A-8EBB556013FC}" type="datetimeFigureOut">
              <a:rPr lang="ru-RU" smtClean="0"/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6595C2-1996-445E-8A65-35C910CAE9ED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73E916CD-D0F4-462F-B1C7-0A6399C9F13C}" type="slidenum">
              <a:rPr lang="ru-RU">
                <a:solidFill>
                  <a:srgbClr val="000000"/>
                </a:solidFill>
              </a:rPr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9EED53F8-4B1D-4198-A806-0BF3561EBD08}" type="slidenum">
              <a:rPr lang="ru-RU">
                <a:solidFill>
                  <a:prstClr val="black"/>
                </a:solidFill>
              </a:rPr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6E7D17-A66D-4946-9899-230B915FE9F3}" type="slidenum">
              <a:rPr lang="ru-RU">
                <a:solidFill>
                  <a:srgbClr val="000000"/>
                </a:solidFill>
              </a:rPr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2E679-F244-497A-A429-2B1763FEDED2}" type="slidenum">
              <a:rPr lang="ru-RU">
                <a:solidFill>
                  <a:srgbClr val="000000"/>
                </a:solidFill>
              </a:rPr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063CFC-8062-4810-B495-B6768BF424BF}" type="slidenum">
              <a:rPr lang="ru-RU">
                <a:solidFill>
                  <a:srgbClr val="000000"/>
                </a:solidFill>
              </a:rPr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18C25-C585-46D6-860B-0805A6162E96}" type="slidenum">
              <a:rPr lang="ru-RU">
                <a:solidFill>
                  <a:srgbClr val="000000"/>
                </a:solidFill>
              </a:rPr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889A32-D5E1-4F15-8C7D-06076EC98382}" type="slidenum">
              <a:rPr lang="ru-RU">
                <a:solidFill>
                  <a:srgbClr val="000000"/>
                </a:solidFill>
              </a:rPr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C7ACBE-BD11-4EC3-89A6-C38426A11109}" type="slidenum">
              <a:rPr lang="ru-RU">
                <a:solidFill>
                  <a:srgbClr val="000000"/>
                </a:solidFill>
              </a:rPr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D53CC-1533-42AC-80B0-450B03F60157}" type="slidenum">
              <a:rPr lang="ru-RU">
                <a:solidFill>
                  <a:srgbClr val="000000"/>
                </a:solidFill>
              </a:rPr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40C13D-0DD2-4786-B478-F026176E5413}" type="slidenum">
              <a:rPr lang="ru-RU">
                <a:solidFill>
                  <a:srgbClr val="000000"/>
                </a:solidFill>
              </a:rPr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35661-A937-4DEB-8E60-1F87A8663376}" type="slidenum">
              <a:rPr lang="ru-RU">
                <a:solidFill>
                  <a:srgbClr val="000000"/>
                </a:solidFill>
              </a:rPr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672D42-C3F6-45C2-854B-F5477027E037}" type="slidenum">
              <a:rPr lang="ru-RU">
                <a:solidFill>
                  <a:srgbClr val="000000"/>
                </a:solidFill>
              </a:rPr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57FBB-9548-43D2-B4FF-99E5E1392C1A}" type="slidenum">
              <a:rPr lang="ru-RU">
                <a:solidFill>
                  <a:srgbClr val="000000"/>
                </a:solidFill>
              </a:rPr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артинк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артинка 2"/>
          <p:cNvSpPr>
            <a:spLocks noGrp="1"/>
          </p:cNvSpPr>
          <p:nvPr>
            <p:ph type="clipArt" sz="half" idx="1"/>
          </p:nvPr>
        </p:nvSpPr>
        <p:spPr>
          <a:xfrm>
            <a:off x="685800" y="1905000"/>
            <a:ext cx="3810000" cy="411480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050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85800" y="6400800"/>
            <a:ext cx="1905000" cy="457200"/>
          </a:xfrm>
        </p:spPr>
        <p:txBody>
          <a:bodyPr/>
          <a:lstStyle>
            <a:lvl1pPr>
              <a:defRPr>
                <a:solidFill>
                  <a:srgbClr val="CC9967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457200"/>
          </a:xfrm>
        </p:spPr>
        <p:txBody>
          <a:bodyPr/>
          <a:lstStyle>
            <a:lvl1pPr>
              <a:defRPr>
                <a:solidFill>
                  <a:srgbClr val="CC9967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1905000" cy="457200"/>
          </a:xfrm>
        </p:spPr>
        <p:txBody>
          <a:bodyPr/>
          <a:lstStyle>
            <a:lvl1pPr>
              <a:defRPr>
                <a:solidFill>
                  <a:srgbClr val="CC9967"/>
                </a:solidFill>
              </a:defRPr>
            </a:lvl1pPr>
          </a:lstStyle>
          <a:p>
            <a:pPr>
              <a:defRPr/>
            </a:pPr>
            <a:fld id="{92490EB4-3CE6-4496-B27F-D383DF8DAE02}" type="slidenum">
              <a:rPr lang="ru-RU" altLang="ru-RU"/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ru-RU" altLang="ru-RU" smtClean="0"/>
              <a:t>Образец заголовка</a:t>
            </a:r>
            <a:endParaRPr lang="ru-RU" altLang="ru-RU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ru-RU" altLang="ru-RU" smtClean="0"/>
              <a:t>Образец текста</a:t>
            </a:r>
            <a:endParaRPr lang="ru-RU" altLang="ru-RU" smtClean="0"/>
          </a:p>
          <a:p>
            <a:pPr lvl="1"/>
            <a:r>
              <a:rPr lang="ru-RU" altLang="ru-RU" smtClean="0"/>
              <a:t>Второй уровень</a:t>
            </a:r>
            <a:endParaRPr lang="ru-RU" altLang="ru-RU" smtClean="0"/>
          </a:p>
          <a:p>
            <a:pPr lvl="2"/>
            <a:r>
              <a:rPr lang="ru-RU" altLang="ru-RU" smtClean="0"/>
              <a:t>Третий уровень</a:t>
            </a:r>
            <a:endParaRPr lang="ru-RU" altLang="ru-RU" smtClean="0"/>
          </a:p>
          <a:p>
            <a:pPr lvl="3"/>
            <a:r>
              <a:rPr lang="ru-RU" altLang="ru-RU" smtClean="0"/>
              <a:t>Четвертый уровень</a:t>
            </a:r>
            <a:endParaRPr lang="ru-RU" altLang="ru-RU" smtClean="0"/>
          </a:p>
          <a:p>
            <a:pPr lvl="4"/>
            <a:r>
              <a:rPr lang="ru-RU" altLang="ru-RU" smtClean="0"/>
              <a:t>Пятый уровень</a:t>
            </a:r>
            <a:endParaRPr lang="ru-RU" altLang="ru-RU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FB19E2A-94E8-4BAC-9D7C-2FD17D4E2BC1}" type="slidenum">
              <a:rPr lang="ru-RU">
                <a:solidFill>
                  <a:srgbClr val="000000"/>
                </a:solidFill>
              </a:rPr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png"/><Relationship Id="rId8" Type="http://schemas.openxmlformats.org/officeDocument/2006/relationships/image" Target="../media/image19.png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8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image" Target="../media/image30.png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image" Target="../media/image36.jpe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image" Target="../media/image45.jpeg"/><Relationship Id="rId7" Type="http://schemas.openxmlformats.org/officeDocument/2006/relationships/image" Target="../media/image44.jpeg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47.jpeg"/><Relationship Id="rId1" Type="http://schemas.openxmlformats.org/officeDocument/2006/relationships/image" Target="../media/image4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49.jpeg"/><Relationship Id="rId1" Type="http://schemas.openxmlformats.org/officeDocument/2006/relationships/image" Target="../media/image4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hyperlink" Target="http://www.varvar.ru/arhiv/gallery/baroque/argunov/index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9975" y="1917065"/>
            <a:ext cx="5867400" cy="40005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Текстовое поле 4"/>
          <p:cNvSpPr txBox="1"/>
          <p:nvPr/>
        </p:nvSpPr>
        <p:spPr>
          <a:xfrm>
            <a:off x="1115695" y="836930"/>
            <a:ext cx="7270115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lvl="1" indent="0" algn="l" defTabSz="266700" fontAlgn="auto">
              <a:spcBef>
                <a:spcPct val="0"/>
              </a:spcBef>
              <a:spcAft>
                <a:spcPct val="0"/>
              </a:spcAft>
            </a:pPr>
            <a:r>
              <a:rPr lang="ru-RU" sz="2800">
                <a:latin typeface="Comic Sans MS" panose="030F0702030302020204" charset="0"/>
                <a:cs typeface="Comic Sans MS" panose="030F0702030302020204" charset="0"/>
              </a:rPr>
              <a:t>1. </a:t>
            </a:r>
            <a:r>
              <a:rPr sz="2800">
                <a:latin typeface="Comic Sans MS" panose="030F0702030302020204" charset="0"/>
                <a:cs typeface="Comic Sans MS" panose="030F0702030302020204" charset="0"/>
              </a:rPr>
              <a:t>Традиционное изделие из козьего </a:t>
            </a:r>
            <a:endParaRPr sz="2800">
              <a:latin typeface="Comic Sans MS" panose="030F0702030302020204" charset="0"/>
              <a:cs typeface="Comic Sans MS" panose="030F0702030302020204" charset="0"/>
            </a:endParaRPr>
          </a:p>
          <a:p>
            <a:pPr marL="0" lvl="1" indent="0" algn="l" defTabSz="266700" fontAlgn="auto"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Comic Sans MS" panose="030F0702030302020204" charset="0"/>
                <a:cs typeface="Comic Sans MS" panose="030F0702030302020204" charset="0"/>
              </a:rPr>
              <a:t>пуха, прославившее Оренбуржье на весь мир</a:t>
            </a:r>
            <a:endParaRPr sz="2800">
              <a:latin typeface="Comic Sans MS" panose="030F0702030302020204" charset="0"/>
              <a:cs typeface="Comic Sans MS" panose="030F070203030202020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овое поле 2"/>
          <p:cNvSpPr txBox="1"/>
          <p:nvPr/>
        </p:nvSpPr>
        <p:spPr>
          <a:xfrm>
            <a:off x="651510" y="908685"/>
            <a:ext cx="7941945" cy="4446905"/>
          </a:xfrm>
          <a:prstGeom prst="rect">
            <a:avLst/>
          </a:prstGeom>
        </p:spPr>
        <p:txBody>
          <a:bodyPr>
            <a:noAutofit/>
          </a:bodyPr>
          <a:p>
            <a:pPr algn="just" defTabSz="266700"/>
            <a:r>
              <a:rPr sz="2500" b="1">
                <a:latin typeface="Times New Roman" panose="02020603050405020304" pitchFamily="18" charset="0"/>
                <a:cs typeface="Times New Roman" panose="02020603050405020304" pitchFamily="18" charset="0"/>
              </a:rPr>
              <a:t>Цель: </a:t>
            </a:r>
            <a:r>
              <a:rPr sz="250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 представление о восстании под</a:t>
            </a:r>
            <a:r>
              <a:rPr lang="ru-RU" sz="25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500">
                <a:latin typeface="Times New Roman" panose="02020603050405020304" pitchFamily="18" charset="0"/>
                <a:cs typeface="Times New Roman" panose="02020603050405020304" pitchFamily="18" charset="0"/>
              </a:rPr>
              <a:t>предводительством Е. И. Пугачёва и</a:t>
            </a:r>
            <a:r>
              <a:rPr lang="ru-RU" sz="25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500">
                <a:latin typeface="Times New Roman" panose="02020603050405020304" pitchFamily="18" charset="0"/>
                <a:cs typeface="Times New Roman" panose="02020603050405020304" pitchFamily="18" charset="0"/>
              </a:rPr>
              <a:t>его влиянии</a:t>
            </a:r>
            <a:r>
              <a:rPr lang="ru-RU" sz="25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50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ru-RU" sz="25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500">
                <a:latin typeface="Times New Roman" panose="02020603050405020304" pitchFamily="18" charset="0"/>
                <a:cs typeface="Times New Roman" panose="02020603050405020304" pitchFamily="18" charset="0"/>
              </a:rPr>
              <a:t>Оренбургский край.</a:t>
            </a:r>
            <a:endParaRPr sz="25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266700"/>
            <a:r>
              <a:rPr sz="2500" b="1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r>
              <a:rPr sz="25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sz="25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266700"/>
            <a:r>
              <a:rPr sz="2500">
                <a:latin typeface="Times New Roman" panose="02020603050405020304" pitchFamily="18" charset="0"/>
                <a:cs typeface="Times New Roman" panose="02020603050405020304" pitchFamily="18" charset="0"/>
              </a:rPr>
              <a:t>1) изучить причины восстания, участников</a:t>
            </a:r>
            <a:endParaRPr sz="25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266700"/>
            <a:r>
              <a:rPr sz="2500">
                <a:latin typeface="Times New Roman" panose="02020603050405020304" pitchFamily="18" charset="0"/>
                <a:cs typeface="Times New Roman" panose="02020603050405020304" pitchFamily="18" charset="0"/>
              </a:rPr>
              <a:t>2) узнать этапы развития событий и географическое расположение;</a:t>
            </a:r>
            <a:endParaRPr sz="25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266700"/>
            <a:r>
              <a:rPr sz="2500">
                <a:latin typeface="Times New Roman" panose="02020603050405020304" pitchFamily="18" charset="0"/>
                <a:cs typeface="Times New Roman" panose="02020603050405020304" pitchFamily="18" charset="0"/>
              </a:rPr>
              <a:t>3) сформулировать последствия пугачевского восстания;</a:t>
            </a:r>
            <a:endParaRPr sz="25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266700"/>
            <a:r>
              <a:rPr sz="2500">
                <a:latin typeface="Times New Roman" panose="02020603050405020304" pitchFamily="18" charset="0"/>
                <a:cs typeface="Times New Roman" panose="02020603050405020304" pitchFamily="18" charset="0"/>
              </a:rPr>
              <a:t>4) выделить итоги и значение исторического события.</a:t>
            </a:r>
            <a:endParaRPr sz="25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Текстовое поле 1"/>
          <p:cNvSpPr txBox="1"/>
          <p:nvPr/>
        </p:nvSpPr>
        <p:spPr>
          <a:xfrm>
            <a:off x="559435" y="980440"/>
            <a:ext cx="8115935" cy="4302760"/>
          </a:xfrm>
          <a:prstGeom prst="rect">
            <a:avLst/>
          </a:prstGeom>
        </p:spPr>
        <p:txBody>
          <a:bodyPr>
            <a:noAutofit/>
          </a:bodyPr>
          <a:p>
            <a:pPr algn="just" defTabSz="266700"/>
            <a:r>
              <a:rPr sz="3200" b="1">
                <a:latin typeface="Times New Roman" panose="02020603050405020304"/>
                <a:ea typeface="var(--depot-font-size-text-m) v"/>
              </a:rPr>
              <a:t>Причины восстания:</a:t>
            </a:r>
            <a:endParaRPr sz="3200" b="1">
              <a:latin typeface="Times New Roman" panose="02020603050405020304"/>
              <a:ea typeface="var(--depot-font-size-text-m) v"/>
            </a:endParaRPr>
          </a:p>
          <a:p>
            <a:pPr algn="just" defTabSz="266700">
              <a:buFont typeface="Symbol" panose="05050102010706020507"/>
              <a:buChar char=""/>
            </a:pPr>
            <a:r>
              <a:rPr lang="ru-RU" sz="3200">
                <a:latin typeface="Times New Roman" panose="02020603050405020304"/>
                <a:ea typeface="var(--depot-font-size-text-m) v"/>
              </a:rPr>
              <a:t> </a:t>
            </a:r>
            <a:r>
              <a:rPr sz="3200">
                <a:latin typeface="Times New Roman" panose="02020603050405020304"/>
                <a:ea typeface="var(--depot-font-size-text-m) v"/>
              </a:rPr>
              <a:t>ужесточение крепостного права;</a:t>
            </a:r>
            <a:endParaRPr sz="3200">
              <a:latin typeface="Times New Roman" panose="02020603050405020304"/>
              <a:ea typeface="var(--depot-font-size-text-m) v"/>
            </a:endParaRPr>
          </a:p>
          <a:p>
            <a:pPr algn="just" defTabSz="266700">
              <a:buFont typeface="Symbol" panose="05050102010706020507"/>
              <a:buChar char=""/>
            </a:pPr>
            <a:r>
              <a:rPr lang="ru-RU" sz="3200">
                <a:latin typeface="Times New Roman" panose="02020603050405020304"/>
                <a:ea typeface="var(--depot-font-size-text-m) v"/>
              </a:rPr>
              <a:t> </a:t>
            </a:r>
            <a:r>
              <a:rPr sz="3200">
                <a:latin typeface="Times New Roman" panose="02020603050405020304"/>
                <a:ea typeface="var(--depot-font-size-text-m) v"/>
              </a:rPr>
              <a:t>рост налогов и повинностей;</a:t>
            </a:r>
            <a:endParaRPr sz="3200">
              <a:latin typeface="Times New Roman" panose="02020603050405020304"/>
              <a:ea typeface="var(--depot-font-size-text-m) v"/>
            </a:endParaRPr>
          </a:p>
          <a:p>
            <a:pPr algn="just" defTabSz="266700">
              <a:buFont typeface="Symbol" panose="05050102010706020507"/>
              <a:buChar char=""/>
            </a:pPr>
            <a:r>
              <a:rPr lang="ru-RU" sz="3200">
                <a:latin typeface="Times New Roman" panose="02020603050405020304"/>
                <a:ea typeface="var(--depot-font-size-text-m) v"/>
              </a:rPr>
              <a:t> </a:t>
            </a:r>
            <a:r>
              <a:rPr sz="3200">
                <a:latin typeface="Times New Roman" panose="02020603050405020304"/>
                <a:ea typeface="var(--depot-font-size-text-m) v"/>
              </a:rPr>
              <a:t>притеснение коренных народов Поволжья,</a:t>
            </a:r>
            <a:r>
              <a:rPr lang="ru-RU" sz="3200">
                <a:latin typeface="Times New Roman" panose="02020603050405020304"/>
                <a:ea typeface="var(--depot-font-size-text-m) v"/>
              </a:rPr>
              <a:t> </a:t>
            </a:r>
            <a:r>
              <a:rPr sz="3200">
                <a:latin typeface="Times New Roman" panose="02020603050405020304"/>
                <a:ea typeface="var(--depot-font-size-text-m) v"/>
              </a:rPr>
              <a:t>Урала и Приуралья;</a:t>
            </a:r>
            <a:endParaRPr sz="3200">
              <a:latin typeface="Times New Roman" panose="02020603050405020304"/>
              <a:ea typeface="var(--depot-font-size-text-m) v"/>
            </a:endParaRPr>
          </a:p>
          <a:p>
            <a:pPr algn="just" defTabSz="266700">
              <a:buFont typeface="Symbol" panose="05050102010706020507"/>
              <a:buChar char=""/>
            </a:pPr>
            <a:r>
              <a:rPr sz="3200">
                <a:latin typeface="Times New Roman" panose="02020603050405020304"/>
                <a:ea typeface="var(--depot-font-size-text-m) v"/>
              </a:rPr>
              <a:t>недовольство яицких (уральских) казаков</a:t>
            </a:r>
            <a:r>
              <a:rPr lang="ru-RU" sz="3200">
                <a:latin typeface="Times New Roman" panose="02020603050405020304"/>
                <a:ea typeface="var(--depot-font-size-text-m) v"/>
              </a:rPr>
              <a:t> </a:t>
            </a:r>
            <a:r>
              <a:rPr sz="3200">
                <a:latin typeface="Times New Roman" panose="02020603050405020304"/>
                <a:ea typeface="var(--depot-font-size-text-m) v"/>
              </a:rPr>
              <a:t>потерей привилегий.</a:t>
            </a:r>
            <a:endParaRPr sz="3200">
              <a:latin typeface="Times New Roman" panose="02020603050405020304"/>
              <a:ea typeface="var(--depot-font-size-text-m) v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82688" y="152400"/>
            <a:ext cx="6778625" cy="4873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46763" y="3144838"/>
            <a:ext cx="2559050" cy="4699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50975" y="3127375"/>
            <a:ext cx="1957388" cy="4079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6175" y="5937250"/>
            <a:ext cx="2566988" cy="89693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91263" y="6248400"/>
            <a:ext cx="1670050" cy="3841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11763" y="871538"/>
            <a:ext cx="3365500" cy="2273300"/>
          </a:xfrm>
          <a:prstGeom prst="rect">
            <a:avLst/>
          </a:prstGeom>
          <a:noFill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90588" y="871538"/>
            <a:ext cx="3157537" cy="2243137"/>
          </a:xfrm>
          <a:prstGeom prst="rect">
            <a:avLst/>
          </a:prstGeom>
          <a:noFill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962525" y="3925888"/>
            <a:ext cx="3748088" cy="2225675"/>
          </a:xfrm>
          <a:prstGeom prst="rect">
            <a:avLst/>
          </a:prstGeom>
          <a:noFill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933450" y="3676650"/>
            <a:ext cx="3071813" cy="21209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/>
          <p:cNvPicPr/>
          <p:nvPr/>
        </p:nvPicPr>
        <p:blipFill>
          <a:blip r:embed="rId1"/>
          <a:stretch>
            <a:fillRect/>
          </a:stretch>
        </p:blipFill>
        <p:spPr>
          <a:xfrm>
            <a:off x="323850" y="188595"/>
            <a:ext cx="3788410" cy="5899785"/>
          </a:xfrm>
          <a:prstGeom prst="rect">
            <a:avLst/>
          </a:prstGeo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0155" y="188595"/>
            <a:ext cx="5088255" cy="253111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Изображение 5"/>
          <p:cNvPicPr/>
          <p:nvPr/>
        </p:nvPicPr>
        <p:blipFill>
          <a:blip r:embed="rId3"/>
          <a:stretch>
            <a:fillRect/>
          </a:stretch>
        </p:blipFill>
        <p:spPr>
          <a:xfrm>
            <a:off x="3891280" y="2780665"/>
            <a:ext cx="4977130" cy="316230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овое поле 2"/>
          <p:cNvSpPr txBox="1"/>
          <p:nvPr/>
        </p:nvSpPr>
        <p:spPr>
          <a:xfrm>
            <a:off x="756285" y="908685"/>
            <a:ext cx="7837170" cy="4289425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«Прелестные грамоты»</a:t>
            </a:r>
            <a:r>
              <a:rPr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 — это агитационные письма, которые Емельян Пугачёв рассылал для привлечения новых сторонников восстания. Термин происходит от слова «лесть» — угодливое восхваление с корыстной целью. В этих документах Пугачёв выступал от имени «чудесно спасшегося» императора Петра III и содержал призывы к восстанию против существующего строя. </a:t>
            </a:r>
            <a:endParaRPr sz="2400">
              <a:solidFill>
                <a:srgbClr val="000000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sz="2400" b="1">
              <a:solidFill>
                <a:srgbClr val="000000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Цель грамот </a:t>
            </a:r>
            <a:r>
              <a:rPr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— привлечение на сторону восстания казаков, крестьян, работных людей, представителей нерусских народов (башкир, татар, калмыков и др.).</a:t>
            </a:r>
            <a:endParaRPr sz="2400">
              <a:solidFill>
                <a:srgbClr val="00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60" y="0"/>
            <a:ext cx="9047480" cy="6858000"/>
          </a:xfrm>
          <a:prstGeom prst="rect">
            <a:avLst/>
          </a:prstGeom>
        </p:spPr>
      </p:pic>
      <p:pic>
        <p:nvPicPr>
          <p:cNvPr id="7" name="Прямоугольник 6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6280" y="3284538"/>
            <a:ext cx="2981325" cy="34766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8" name="Прямоугольник 5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9700" y="3788728"/>
            <a:ext cx="3835400" cy="3905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9" name="Прямоугольник 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3800" y="1412558"/>
            <a:ext cx="2981325" cy="34766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0" name="Прямоугольник 9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23348" y="1916748"/>
            <a:ext cx="4194175" cy="3905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2" name="Прямоугольник 11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63620" y="4509135"/>
            <a:ext cx="2974975" cy="2921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3" name="Прямоугольник 12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63303" y="5084763"/>
            <a:ext cx="4194175" cy="34131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ое поле 1"/>
          <p:cNvSpPr txBox="1"/>
          <p:nvPr/>
        </p:nvSpPr>
        <p:spPr>
          <a:xfrm>
            <a:off x="1908175" y="620078"/>
            <a:ext cx="5080000" cy="829945"/>
          </a:xfrm>
          <a:prstGeom prst="rect">
            <a:avLst/>
          </a:prstGeom>
        </p:spPr>
        <p:txBody>
          <a:bodyPr>
            <a:spAutoFit/>
          </a:bodyPr>
          <a:p>
            <a:pPr marL="0" indent="0" algn="ctr" defTabSz="266700">
              <a:spcBef>
                <a:spcPct val="0"/>
              </a:spcBef>
              <a:spcAft>
                <a:spcPct val="0"/>
              </a:spcAft>
            </a:pPr>
            <a:r>
              <a:rPr sz="4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/>
                <a:ea typeface="SimSun" panose="02010600030101010101" pitchFamily="2" charset="-122"/>
              </a:rPr>
              <a:t>«Слухи и правда»</a:t>
            </a:r>
            <a:endParaRPr sz="4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/>
              <a:ea typeface="SimSun" panose="02010600030101010101" pitchFamily="2" charset="-122"/>
            </a:endParaRPr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040" y="1340485"/>
            <a:ext cx="7543800" cy="4248150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/>
          <a:srcRect l="6879" r="4942" b="4642"/>
          <a:stretch>
            <a:fillRect/>
          </a:stretch>
        </p:blipFill>
        <p:spPr>
          <a:xfrm>
            <a:off x="-36830" y="-99695"/>
            <a:ext cx="9180830" cy="692023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Изображение 5" descr="pngtree-realistic-field-gun-on-transparent-background-png-image_1411398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675" y="1484630"/>
            <a:ext cx="1156970" cy="868045"/>
          </a:xfrm>
          <a:prstGeom prst="rect">
            <a:avLst/>
          </a:prstGeom>
        </p:spPr>
      </p:pic>
      <p:pic>
        <p:nvPicPr>
          <p:cNvPr id="7" name="Изображение 6" descr="pngtree-realistic-field-gun-on-transparent-background-png-image_1411398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176655"/>
            <a:ext cx="1156970" cy="868045"/>
          </a:xfrm>
          <a:prstGeom prst="rect">
            <a:avLst/>
          </a:prstGeom>
        </p:spPr>
      </p:pic>
      <p:pic>
        <p:nvPicPr>
          <p:cNvPr id="8" name="Изображение 7" descr="pngtree-realistic-field-gun-on-transparent-background-png-image_1411398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1820" y="4220845"/>
            <a:ext cx="1156970" cy="868045"/>
          </a:xfrm>
          <a:prstGeom prst="rect">
            <a:avLst/>
          </a:prstGeom>
        </p:spPr>
      </p:pic>
      <p:pic>
        <p:nvPicPr>
          <p:cNvPr id="9" name="Изображение 8" descr="pngtree-realistic-field-gun-on-transparent-background-png-image_1411398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290" y="4580890"/>
            <a:ext cx="1156970" cy="868045"/>
          </a:xfrm>
          <a:prstGeom prst="rect">
            <a:avLst/>
          </a:prstGeom>
        </p:spPr>
      </p:pic>
      <p:pic>
        <p:nvPicPr>
          <p:cNvPr id="10" name="Изображение 9" descr="pngtree-realistic-field-gun-on-transparent-background-png-image_1411398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3935" y="3860800"/>
            <a:ext cx="1156970" cy="868045"/>
          </a:xfrm>
          <a:prstGeom prst="rect">
            <a:avLst/>
          </a:prstGeom>
        </p:spPr>
      </p:pic>
      <p:pic>
        <p:nvPicPr>
          <p:cNvPr id="11" name="Изображение 10" descr="pngtree-realistic-field-gun-on-transparent-background-png-image_1411398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3935" y="2552065"/>
            <a:ext cx="1156970" cy="868045"/>
          </a:xfrm>
          <a:prstGeom prst="rect">
            <a:avLst/>
          </a:prstGeom>
        </p:spPr>
      </p:pic>
      <p:pic>
        <p:nvPicPr>
          <p:cNvPr id="12" name="Изображение 11" descr="pngtree-realistic-field-gun-on-transparent-background-png-image_1411398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235" y="1700530"/>
            <a:ext cx="1156970" cy="868045"/>
          </a:xfrm>
          <a:prstGeom prst="rect">
            <a:avLst/>
          </a:prstGeom>
        </p:spPr>
      </p:pic>
      <p:pic>
        <p:nvPicPr>
          <p:cNvPr id="13" name="Изображение 12" descr="pngtree-realistic-field-gun-on-transparent-background-png-image_1411398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730" y="2384425"/>
            <a:ext cx="1156970" cy="868045"/>
          </a:xfrm>
          <a:prstGeom prst="rect">
            <a:avLst/>
          </a:prstGeom>
        </p:spPr>
      </p:pic>
      <p:pic>
        <p:nvPicPr>
          <p:cNvPr id="14" name="Изображение 13" descr="pngtree-realistic-field-gun-on-transparent-background-png-image_1411398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485" y="3284855"/>
            <a:ext cx="1156970" cy="868045"/>
          </a:xfrm>
          <a:prstGeom prst="rect">
            <a:avLst/>
          </a:prstGeom>
        </p:spPr>
      </p:pic>
      <p:pic>
        <p:nvPicPr>
          <p:cNvPr id="21" name="Изображение 20" descr="say-no-to-bread-transparent (1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3460" y="2461260"/>
            <a:ext cx="2463800" cy="1651000"/>
          </a:xfrm>
          <a:prstGeom prst="rect">
            <a:avLst/>
          </a:prstGeom>
        </p:spPr>
      </p:pic>
      <p:pic>
        <p:nvPicPr>
          <p:cNvPr id="24" name="Изображение 23" descr="glacial-ice-formation-on-a-clear-day-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0065" y="5300980"/>
            <a:ext cx="956310" cy="956310"/>
          </a:xfrm>
          <a:prstGeom prst="rect">
            <a:avLst/>
          </a:prstGeom>
        </p:spPr>
      </p:pic>
      <p:pic>
        <p:nvPicPr>
          <p:cNvPr id="25" name="Изображение 24" descr="glacial-ice-formation-on-a-clear-day-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505" y="3933190"/>
            <a:ext cx="956310" cy="956310"/>
          </a:xfrm>
          <a:prstGeom prst="rect">
            <a:avLst/>
          </a:prstGeom>
        </p:spPr>
      </p:pic>
      <p:pic>
        <p:nvPicPr>
          <p:cNvPr id="26" name="Изображение 25" descr="glacial-ice-formation-on-a-clear-day-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9885" y="5661025"/>
            <a:ext cx="956310" cy="956310"/>
          </a:xfrm>
          <a:prstGeom prst="rect">
            <a:avLst/>
          </a:prstGeom>
        </p:spPr>
      </p:pic>
      <p:pic>
        <p:nvPicPr>
          <p:cNvPr id="27" name="Изображение 26" descr="glacial-ice-formation-on-a-clear-day-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4070" y="3357245"/>
            <a:ext cx="956310" cy="956310"/>
          </a:xfrm>
          <a:prstGeom prst="rect">
            <a:avLst/>
          </a:prstGeom>
        </p:spPr>
      </p:pic>
      <p:pic>
        <p:nvPicPr>
          <p:cNvPr id="28" name="Изображение 27" descr="glacial-ice-formation-on-a-clear-day-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8150" y="5013325"/>
            <a:ext cx="956310" cy="956310"/>
          </a:xfrm>
          <a:prstGeom prst="rect">
            <a:avLst/>
          </a:prstGeom>
        </p:spPr>
      </p:pic>
      <p:pic>
        <p:nvPicPr>
          <p:cNvPr id="29" name="Изображение 28" descr="glacial-ice-formation-on-a-clear-day-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6280" y="4457700"/>
            <a:ext cx="956310" cy="956310"/>
          </a:xfrm>
          <a:prstGeom prst="rect">
            <a:avLst/>
          </a:prstGeom>
        </p:spPr>
      </p:pic>
      <p:pic>
        <p:nvPicPr>
          <p:cNvPr id="30" name="Изображение 29" descr="glacial-ice-formation-on-a-clear-day-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4160" y="3068955"/>
            <a:ext cx="956310" cy="956310"/>
          </a:xfrm>
          <a:prstGeom prst="rect">
            <a:avLst/>
          </a:prstGeom>
        </p:spPr>
      </p:pic>
      <p:pic>
        <p:nvPicPr>
          <p:cNvPr id="33" name="Изображение 32" descr="заключенный-в-клетку"/>
          <p:cNvPicPr>
            <a:picLocks noChangeAspect="1"/>
          </p:cNvPicPr>
          <p:nvPr/>
        </p:nvPicPr>
        <p:blipFill>
          <a:blip r:embed="rId5"/>
          <a:srcRect l="11675" t="11464" r="15248" b="10381"/>
          <a:stretch>
            <a:fillRect/>
          </a:stretch>
        </p:blipFill>
        <p:spPr>
          <a:xfrm>
            <a:off x="1218565" y="3128645"/>
            <a:ext cx="1363345" cy="1329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ое поле 1"/>
          <p:cNvSpPr txBox="1"/>
          <p:nvPr/>
        </p:nvSpPr>
        <p:spPr>
          <a:xfrm>
            <a:off x="755650" y="980440"/>
            <a:ext cx="7779385" cy="2553335"/>
          </a:xfrm>
          <a:prstGeom prst="rect">
            <a:avLst/>
          </a:prstGeom>
        </p:spPr>
        <p:txBody>
          <a:bodyPr wrap="square">
            <a:spAutoFit/>
          </a:bodyPr>
          <a:p>
            <a:pPr algn="just" defTabSz="266700"/>
            <a:r>
              <a:rPr sz="2000" b="1">
                <a:latin typeface="Times New Roman" panose="02020603050405020304"/>
                <a:ea typeface="var(--depot-font-size-text-m) v"/>
              </a:rPr>
              <a:t>Задание «Тайное письмо в камне» </a:t>
            </a:r>
            <a:endParaRPr sz="2000" b="1">
              <a:latin typeface="Times New Roman" panose="02020603050405020304"/>
              <a:ea typeface="var(--depot-font-size-text-m) v"/>
            </a:endParaRPr>
          </a:p>
          <a:p>
            <a:pPr algn="just" defTabSz="266700"/>
            <a:endParaRPr sz="2000">
              <a:latin typeface="Times New Roman" panose="02020603050405020304"/>
              <a:ea typeface="var(--depot-font-size-text-m) v"/>
            </a:endParaRPr>
          </a:p>
          <a:p>
            <a:pPr algn="just" defTabSz="266700"/>
            <a:r>
              <a:rPr sz="2000" b="1">
                <a:latin typeface="Times New Roman" panose="02020603050405020304"/>
                <a:ea typeface="var(--depot-font-size-text-m) v"/>
              </a:rPr>
              <a:t>Задание: </a:t>
            </a:r>
            <a:r>
              <a:rPr sz="2000">
                <a:latin typeface="Times New Roman" panose="02020603050405020304"/>
                <a:ea typeface="var(--depot-font-size-text-m) v"/>
              </a:rPr>
              <a:t>Представьте, что вы — шпион губернатора Рейнсдорпа. Вам нужно передать в Самару или Петербург сообщение о том, что в Оренбурге осталось еды на 3 дня.</a:t>
            </a:r>
            <a:endParaRPr sz="2000">
              <a:latin typeface="Times New Roman" panose="02020603050405020304"/>
              <a:ea typeface="var(--depot-font-size-text-m) v"/>
            </a:endParaRPr>
          </a:p>
          <a:p>
            <a:pPr algn="just" defTabSz="266700"/>
            <a:endParaRPr sz="2000" b="1">
              <a:latin typeface="Times New Roman" panose="02020603050405020304"/>
              <a:ea typeface="var(--depot-font-size-text-m) v"/>
            </a:endParaRPr>
          </a:p>
          <a:p>
            <a:pPr algn="just" defTabSz="266700"/>
            <a:r>
              <a:rPr sz="2000" b="1">
                <a:latin typeface="Times New Roman" panose="02020603050405020304"/>
                <a:ea typeface="var(--depot-font-size-text-m) v"/>
              </a:rPr>
              <a:t>Условие:</a:t>
            </a:r>
            <a:r>
              <a:rPr sz="2000">
                <a:latin typeface="Times New Roman" panose="02020603050405020304"/>
                <a:ea typeface="var(--depot-font-size-text-m) v"/>
              </a:rPr>
              <a:t> Сообщение должно поместиться на крошечном клочке бумаги (размером со спичечный коровок).</a:t>
            </a:r>
            <a:endParaRPr sz="2000">
              <a:latin typeface="Times New Roman" panose="02020603050405020304"/>
              <a:ea typeface="var(--depot-font-size-text-m) v"/>
            </a:endParaRPr>
          </a:p>
        </p:txBody>
      </p:sp>
      <p:pic>
        <p:nvPicPr>
          <p:cNvPr id="3" name="Изображение 2"/>
          <p:cNvPicPr/>
          <p:nvPr/>
        </p:nvPicPr>
        <p:blipFill>
          <a:blip r:embed="rId1"/>
          <a:stretch>
            <a:fillRect/>
          </a:stretch>
        </p:blipFill>
        <p:spPr>
          <a:xfrm>
            <a:off x="5076190" y="3140710"/>
            <a:ext cx="3756025" cy="2683510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овое поле 4"/>
          <p:cNvSpPr txBox="1"/>
          <p:nvPr/>
        </p:nvSpPr>
        <p:spPr>
          <a:xfrm>
            <a:off x="1115695" y="836930"/>
            <a:ext cx="7270115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lvl="1" indent="0" algn="l" defTabSz="266700" fontAlgn="auto">
              <a:spcBef>
                <a:spcPct val="0"/>
              </a:spcBef>
              <a:spcAft>
                <a:spcPct val="0"/>
              </a:spcAft>
            </a:pPr>
            <a:r>
              <a:rPr lang="ru-RU" sz="2800">
                <a:latin typeface="Comic Sans MS" panose="030F0702030302020204" charset="0"/>
                <a:cs typeface="Comic Sans MS" panose="030F0702030302020204" charset="0"/>
              </a:rPr>
              <a:t>2. 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Река</a:t>
            </a:r>
            <a:r>
              <a:rPr lang="en-US" altLang="ru-RU" sz="2800">
                <a:latin typeface="Comic Sans MS" panose="030F0702030302020204" charset="0"/>
                <a:cs typeface="Comic Sans MS" panose="030F0702030302020204" charset="0"/>
              </a:rPr>
              <a:t>,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протекающая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по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территории</a:t>
            </a:r>
            <a:endParaRPr lang="en-US" altLang="en-US" sz="2800">
              <a:latin typeface="Comic Sans MS" panose="030F0702030302020204" charset="0"/>
              <a:cs typeface="Comic Sans MS" panose="030F0702030302020204" charset="0"/>
            </a:endParaRPr>
          </a:p>
          <a:p>
            <a:pPr marL="0" lvl="1" indent="0" algn="l" defTabSz="266700" fontAlgn="auto">
              <a:spcBef>
                <a:spcPct val="0"/>
              </a:spcBef>
              <a:spcAft>
                <a:spcPct val="0"/>
              </a:spcAft>
            </a:pP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Оренбуржья</a:t>
            </a:r>
            <a:r>
              <a:rPr lang="en-US" altLang="ru-RU" sz="2800">
                <a:latin typeface="Comic Sans MS" panose="030F0702030302020204" charset="0"/>
                <a:cs typeface="Comic Sans MS" panose="030F0702030302020204" charset="0"/>
              </a:rPr>
              <a:t>,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одна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из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самых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длинных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в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 </a:t>
            </a:r>
            <a:endParaRPr lang="en-US" altLang="en-US" sz="2800">
              <a:latin typeface="Comic Sans MS" panose="030F0702030302020204" charset="0"/>
              <a:cs typeface="Comic Sans MS" panose="030F0702030302020204" charset="0"/>
            </a:endParaRPr>
          </a:p>
          <a:p>
            <a:pPr marL="0" lvl="1" indent="0" algn="l" defTabSz="266700" fontAlgn="auto">
              <a:spcBef>
                <a:spcPct val="0"/>
              </a:spcBef>
              <a:spcAft>
                <a:spcPct val="0"/>
              </a:spcAft>
            </a:pP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Европе</a:t>
            </a:r>
            <a:endParaRPr lang="en-US" altLang="en-US" sz="2800"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6960" y="1772920"/>
            <a:ext cx="6038850" cy="4229100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Изображение 1"/>
          <p:cNvPicPr/>
          <p:nvPr/>
        </p:nvPicPr>
        <p:blipFill>
          <a:blip r:embed="rId1"/>
          <a:stretch>
            <a:fillRect/>
          </a:stretch>
        </p:blipFill>
        <p:spPr>
          <a:xfrm>
            <a:off x="251460" y="88900"/>
            <a:ext cx="3292475" cy="233172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" name="Изображение 2"/>
          <p:cNvPicPr/>
          <p:nvPr/>
        </p:nvPicPr>
        <p:blipFill>
          <a:blip r:embed="rId2"/>
          <a:stretch>
            <a:fillRect/>
          </a:stretch>
        </p:blipFill>
        <p:spPr>
          <a:xfrm>
            <a:off x="3420110" y="116840"/>
            <a:ext cx="3121660" cy="227647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Изображение 4"/>
          <p:cNvPicPr/>
          <p:nvPr/>
        </p:nvPicPr>
        <p:blipFill>
          <a:blip r:embed="rId3"/>
          <a:srcRect l="14421" t="12422" b="41343"/>
          <a:stretch>
            <a:fillRect/>
          </a:stretch>
        </p:blipFill>
        <p:spPr>
          <a:xfrm>
            <a:off x="251460" y="2204720"/>
            <a:ext cx="2714625" cy="215392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Изображение 5"/>
          <p:cNvPicPr/>
          <p:nvPr/>
        </p:nvPicPr>
        <p:blipFill>
          <a:blip r:embed="rId4"/>
          <a:stretch>
            <a:fillRect/>
          </a:stretch>
        </p:blipFill>
        <p:spPr>
          <a:xfrm>
            <a:off x="2439670" y="1988820"/>
            <a:ext cx="2852420" cy="2936875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7" name="Изображение 6"/>
          <p:cNvPicPr/>
          <p:nvPr/>
        </p:nvPicPr>
        <p:blipFill>
          <a:blip r:embed="rId5"/>
          <a:srcRect r="59153"/>
          <a:stretch>
            <a:fillRect/>
          </a:stretch>
        </p:blipFill>
        <p:spPr>
          <a:xfrm>
            <a:off x="4572000" y="2132965"/>
            <a:ext cx="2222500" cy="2648585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Изображение 7"/>
          <p:cNvPicPr/>
          <p:nvPr/>
        </p:nvPicPr>
        <p:blipFill>
          <a:blip r:embed="rId6"/>
          <a:stretch>
            <a:fillRect/>
          </a:stretch>
        </p:blipFill>
        <p:spPr>
          <a:xfrm>
            <a:off x="6660515" y="2277110"/>
            <a:ext cx="1974215" cy="265493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Изображение 8"/>
          <p:cNvPicPr/>
          <p:nvPr/>
        </p:nvPicPr>
        <p:blipFill>
          <a:blip r:embed="rId7"/>
          <a:stretch>
            <a:fillRect/>
          </a:stretch>
        </p:blipFill>
        <p:spPr>
          <a:xfrm>
            <a:off x="2555875" y="4580890"/>
            <a:ext cx="4218305" cy="177736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" name="Изображение 9"/>
          <p:cNvPicPr/>
          <p:nvPr/>
        </p:nvPicPr>
        <p:blipFill>
          <a:blip r:embed="rId8"/>
          <a:srcRect l="12433" r="12997"/>
          <a:stretch>
            <a:fillRect/>
          </a:stretch>
        </p:blipFill>
        <p:spPr>
          <a:xfrm>
            <a:off x="6444615" y="188595"/>
            <a:ext cx="2454910" cy="208724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Изображение 1"/>
          <p:cNvPicPr/>
          <p:nvPr/>
        </p:nvPicPr>
        <p:blipFill>
          <a:blip r:embed="rId1"/>
          <a:stretch>
            <a:fillRect/>
          </a:stretch>
        </p:blipFill>
        <p:spPr>
          <a:xfrm>
            <a:off x="539750" y="476885"/>
            <a:ext cx="3701415" cy="596138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3" name="Изображение 2"/>
          <p:cNvPicPr/>
          <p:nvPr/>
        </p:nvPicPr>
        <p:blipFill>
          <a:blip r:embed="rId2"/>
          <a:stretch>
            <a:fillRect/>
          </a:stretch>
        </p:blipFill>
        <p:spPr>
          <a:xfrm>
            <a:off x="4284345" y="836930"/>
            <a:ext cx="4011295" cy="511048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Изображение 1"/>
          <p:cNvPicPr/>
          <p:nvPr/>
        </p:nvPicPr>
        <p:blipFill>
          <a:blip r:embed="rId1"/>
          <a:stretch>
            <a:fillRect/>
          </a:stretch>
        </p:blipFill>
        <p:spPr>
          <a:xfrm>
            <a:off x="683895" y="908685"/>
            <a:ext cx="3766820" cy="472249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" name="Изображение 2"/>
          <p:cNvPicPr/>
          <p:nvPr/>
        </p:nvPicPr>
        <p:blipFill>
          <a:blip r:embed="rId2"/>
          <a:stretch>
            <a:fillRect/>
          </a:stretch>
        </p:blipFill>
        <p:spPr>
          <a:xfrm>
            <a:off x="4450715" y="908685"/>
            <a:ext cx="3865880" cy="5254625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Текстовое поле 1"/>
          <p:cNvSpPr txBox="1"/>
          <p:nvPr/>
        </p:nvSpPr>
        <p:spPr>
          <a:xfrm>
            <a:off x="852805" y="3213100"/>
            <a:ext cx="7463790" cy="1476375"/>
          </a:xfrm>
          <a:prstGeom prst="rect">
            <a:avLst/>
          </a:prstGeom>
        </p:spPr>
        <p:txBody>
          <a:bodyPr wrap="square">
            <a:spAutoFit/>
          </a:bodyPr>
          <a:p>
            <a:pPr algn="just" defTabSz="266700"/>
            <a:r>
              <a:rPr lang="ru-RU" b="1">
                <a:latin typeface="Times New Roman" panose="02020603050405020304"/>
                <a:ea typeface="SimHei" panose="02010609060101010101" charset="-122"/>
              </a:rPr>
              <a:t>1. </a:t>
            </a:r>
            <a:r>
              <a:rPr b="1">
                <a:latin typeface="Times New Roman" panose="02020603050405020304"/>
                <a:ea typeface="SimHei" panose="02010609060101010101" charset="-122"/>
              </a:rPr>
              <a:t>Учить конспект. </a:t>
            </a:r>
            <a:endParaRPr b="1">
              <a:latin typeface="Times New Roman" panose="02020603050405020304"/>
              <a:ea typeface="SimHei" panose="02010609060101010101" charset="-122"/>
            </a:endParaRPr>
          </a:p>
          <a:p>
            <a:pPr algn="just" defTabSz="266700"/>
            <a:r>
              <a:rPr lang="ru-RU" b="1">
                <a:latin typeface="Times New Roman" panose="02020603050405020304"/>
                <a:ea typeface="SimHei" panose="02010609060101010101" charset="-122"/>
              </a:rPr>
              <a:t>2. </a:t>
            </a:r>
            <a:r>
              <a:rPr b="1">
                <a:latin typeface="Times New Roman" panose="02020603050405020304"/>
                <a:ea typeface="SimHei" panose="02010609060101010101" charset="-122"/>
              </a:rPr>
              <a:t>Выполнить задание ВПР.</a:t>
            </a:r>
            <a:endParaRPr b="1">
              <a:latin typeface="Times New Roman" panose="02020603050405020304"/>
              <a:ea typeface="SimHei" panose="02010609060101010101" charset="-122"/>
            </a:endParaRPr>
          </a:p>
          <a:p>
            <a:pPr algn="just" defTabSz="266700"/>
            <a:r>
              <a:rPr lang="ru-RU" b="1">
                <a:latin typeface="Times New Roman" panose="02020603050405020304"/>
                <a:ea typeface="SimHei" panose="02010609060101010101" charset="-122"/>
              </a:rPr>
              <a:t>3.</a:t>
            </a:r>
            <a:r>
              <a:rPr b="1">
                <a:latin typeface="Times New Roman" panose="02020603050405020304"/>
                <a:ea typeface="SimHei" panose="02010609060101010101" charset="-122"/>
              </a:rPr>
              <a:t> Нарисовать или описать словами «Какой памятник Пугачеву или событиям тех лет ты бы поставил в современном Оренбурге, где он должен стоять, и какая надпись должна быть на постаменте»</a:t>
            </a:r>
            <a:endParaRPr b="1">
              <a:latin typeface="Times New Roman" panose="02020603050405020304"/>
              <a:ea typeface="SimHei" panose="02010609060101010101" charset="-122"/>
            </a:endParaRPr>
          </a:p>
        </p:txBody>
      </p:sp>
      <p:pic>
        <p:nvPicPr>
          <p:cNvPr id="3" name="Изображение 2"/>
          <p:cNvPicPr/>
          <p:nvPr/>
        </p:nvPicPr>
        <p:blipFill>
          <a:blip r:embed="rId1"/>
          <a:stretch>
            <a:fillRect/>
          </a:stretch>
        </p:blipFill>
        <p:spPr>
          <a:xfrm>
            <a:off x="779780" y="908685"/>
            <a:ext cx="7521575" cy="22383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овое поле 4"/>
          <p:cNvSpPr txBox="1"/>
          <p:nvPr/>
        </p:nvSpPr>
        <p:spPr>
          <a:xfrm>
            <a:off x="1043940" y="692785"/>
            <a:ext cx="7270115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lvl="1" indent="0" algn="l" defTabSz="266700" fontAlgn="auto">
              <a:spcBef>
                <a:spcPct val="0"/>
              </a:spcBef>
              <a:spcAft>
                <a:spcPct val="0"/>
              </a:spcAft>
            </a:pPr>
            <a:r>
              <a:rPr lang="ru-RU" sz="2800">
                <a:latin typeface="Comic Sans MS" panose="030F0702030302020204" charset="0"/>
                <a:cs typeface="Comic Sans MS" panose="030F0702030302020204" charset="0"/>
              </a:rPr>
              <a:t>3. 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Какую</a:t>
            </a:r>
            <a:r>
              <a:rPr lang="en-US" altLang="ru-RU" sz="28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должность</a:t>
            </a:r>
            <a:r>
              <a:rPr lang="en-US" altLang="ru-RU" sz="28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занимал</a:t>
            </a:r>
            <a:r>
              <a:rPr lang="en-US" altLang="ru-RU" sz="28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Иван</a:t>
            </a:r>
            <a:r>
              <a:rPr lang="en-US" altLang="ru-RU" sz="28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Иванович</a:t>
            </a:r>
            <a:r>
              <a:rPr lang="en-US" altLang="ru-RU" sz="28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Неплюев</a:t>
            </a:r>
            <a:r>
              <a:rPr lang="en-US" altLang="ru-RU" sz="28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в</a:t>
            </a:r>
            <a:r>
              <a:rPr lang="en-US" altLang="ru-RU" sz="28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Оренбургской</a:t>
            </a:r>
            <a:r>
              <a:rPr lang="en-US" altLang="ru-RU" sz="28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губернии</a:t>
            </a:r>
            <a:endParaRPr lang="en-US" altLang="en-US" sz="2800"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0760" y="1772920"/>
            <a:ext cx="6115050" cy="4210050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овое поле 4"/>
          <p:cNvSpPr txBox="1"/>
          <p:nvPr/>
        </p:nvSpPr>
        <p:spPr>
          <a:xfrm>
            <a:off x="1043940" y="692785"/>
            <a:ext cx="7270115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lvl="1" indent="0" algn="l" defTabSz="266700" fontAlgn="auto">
              <a:spcBef>
                <a:spcPct val="0"/>
              </a:spcBef>
              <a:spcAft>
                <a:spcPct val="0"/>
              </a:spcAft>
            </a:pPr>
            <a:r>
              <a:rPr lang="ru-RU" sz="2800">
                <a:latin typeface="Comic Sans MS" panose="030F0702030302020204" charset="0"/>
                <a:cs typeface="Comic Sans MS" panose="030F0702030302020204" charset="0"/>
              </a:rPr>
              <a:t>4. 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Русский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писатель</a:t>
            </a:r>
            <a:r>
              <a:rPr lang="en-US" altLang="ru-RU" sz="2800">
                <a:latin typeface="Comic Sans MS" panose="030F0702030302020204" charset="0"/>
                <a:cs typeface="Comic Sans MS" panose="030F0702030302020204" charset="0"/>
              </a:rPr>
              <a:t>,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детство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которого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 </a:t>
            </a:r>
            <a:endParaRPr lang="en-US" altLang="en-US" sz="2800">
              <a:latin typeface="Comic Sans MS" panose="030F0702030302020204" charset="0"/>
              <a:cs typeface="Comic Sans MS" panose="030F0702030302020204" charset="0"/>
            </a:endParaRPr>
          </a:p>
          <a:p>
            <a:pPr marL="0" lvl="1" indent="0" algn="l" defTabSz="266700" fontAlgn="auto">
              <a:spcBef>
                <a:spcPct val="0"/>
              </a:spcBef>
              <a:spcAft>
                <a:spcPct val="0"/>
              </a:spcAft>
            </a:pP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прошло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в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селе</a:t>
            </a:r>
            <a:r>
              <a:rPr lang="ru-RU" altLang="en-US" sz="28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Бугурусланского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района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ru-RU" sz="28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Оренбургской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губернии</a:t>
            </a:r>
            <a:endParaRPr lang="en-US" altLang="en-US" sz="2800"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9975" y="1844675"/>
            <a:ext cx="6267450" cy="4305300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овое поле 4"/>
          <p:cNvSpPr txBox="1"/>
          <p:nvPr/>
        </p:nvSpPr>
        <p:spPr>
          <a:xfrm>
            <a:off x="1043940" y="692785"/>
            <a:ext cx="7270115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lvl="1" indent="0" algn="l" defTabSz="266700" fontAlgn="auto">
              <a:spcBef>
                <a:spcPct val="0"/>
              </a:spcBef>
              <a:spcAft>
                <a:spcPct val="0"/>
              </a:spcAft>
            </a:pPr>
            <a:r>
              <a:rPr lang="ru-RU" sz="2800">
                <a:latin typeface="Comic Sans MS" panose="030F0702030302020204" charset="0"/>
                <a:cs typeface="Comic Sans MS" panose="030F0702030302020204" charset="0"/>
              </a:rPr>
              <a:t>5. 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Город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Оренбург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с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ru-RU" sz="2800">
                <a:latin typeface="Comic Sans MS" panose="030F0702030302020204" charset="0"/>
                <a:cs typeface="Comic Sans MS" panose="030F0702030302020204" charset="0"/>
              </a:rPr>
              <a:t>1938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по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ru-RU" sz="2800">
                <a:latin typeface="Comic Sans MS" panose="030F0702030302020204" charset="0"/>
                <a:cs typeface="Comic Sans MS" panose="030F0702030302020204" charset="0"/>
              </a:rPr>
              <a:t>1957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год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ru-RU" sz="28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носил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это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название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в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честь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знаменитого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советского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лётчика</a:t>
            </a:r>
            <a:endParaRPr lang="en-US" altLang="en-US" sz="2800"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9975" y="1844675"/>
            <a:ext cx="6343650" cy="4324350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овое поле 4"/>
          <p:cNvSpPr txBox="1"/>
          <p:nvPr/>
        </p:nvSpPr>
        <p:spPr>
          <a:xfrm>
            <a:off x="828040" y="692785"/>
            <a:ext cx="7859395" cy="1814830"/>
          </a:xfrm>
          <a:prstGeom prst="rect">
            <a:avLst/>
          </a:prstGeom>
        </p:spPr>
        <p:txBody>
          <a:bodyPr wrap="square">
            <a:spAutoFit/>
          </a:bodyPr>
          <a:p>
            <a:pPr marL="0" lvl="1" indent="0" algn="l" defTabSz="266700" fontAlgn="auto">
              <a:spcBef>
                <a:spcPct val="0"/>
              </a:spcBef>
              <a:spcAft>
                <a:spcPct val="0"/>
              </a:spcAft>
            </a:pPr>
            <a:r>
              <a:rPr lang="ru-RU" sz="2800">
                <a:latin typeface="Comic Sans MS" panose="030F0702030302020204" charset="0"/>
                <a:cs typeface="Comic Sans MS" panose="030F0702030302020204" charset="0"/>
              </a:rPr>
              <a:t>6. 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Часть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света</a:t>
            </a:r>
            <a:r>
              <a:rPr lang="en-US" altLang="ru-RU" sz="2800">
                <a:latin typeface="Comic Sans MS" panose="030F0702030302020204" charset="0"/>
                <a:cs typeface="Comic Sans MS" panose="030F0702030302020204" charset="0"/>
              </a:rPr>
              <a:t>,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к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которой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исторически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ru-RU" sz="28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относят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западную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часть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Оренбургской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ru-RU" sz="28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области</a:t>
            </a:r>
            <a:r>
              <a:rPr lang="en-US" altLang="ru-RU" sz="2800">
                <a:latin typeface="Comic Sans MS" panose="030F0702030302020204" charset="0"/>
                <a:cs typeface="Comic Sans MS" panose="030F0702030302020204" charset="0"/>
              </a:rPr>
              <a:t>,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тогда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как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восточная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часть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области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лежит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уже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в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800">
                <a:latin typeface="Comic Sans MS" panose="030F0702030302020204" charset="0"/>
                <a:cs typeface="Comic Sans MS" panose="030F0702030302020204" charset="0"/>
              </a:rPr>
              <a:t>Азии</a:t>
            </a:r>
            <a:endParaRPr lang="en-US" altLang="en-US" sz="2800"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0020" y="2132965"/>
            <a:ext cx="6096000" cy="4343400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овое поле 4"/>
          <p:cNvSpPr txBox="1"/>
          <p:nvPr/>
        </p:nvSpPr>
        <p:spPr>
          <a:xfrm>
            <a:off x="539750" y="908685"/>
            <a:ext cx="8284845" cy="1753235"/>
          </a:xfrm>
          <a:prstGeom prst="rect">
            <a:avLst/>
          </a:prstGeom>
        </p:spPr>
        <p:txBody>
          <a:bodyPr wrap="square">
            <a:spAutoFit/>
          </a:bodyPr>
          <a:p>
            <a:pPr marL="0" lvl="1" indent="0" algn="l" defTabSz="266700" fontAlgn="auto">
              <a:spcBef>
                <a:spcPct val="0"/>
              </a:spcBef>
              <a:spcAft>
                <a:spcPct val="0"/>
              </a:spcAft>
            </a:pPr>
            <a:r>
              <a:rPr lang="ru-RU" sz="2700">
                <a:latin typeface="Comic Sans MS" panose="030F0702030302020204" charset="0"/>
                <a:cs typeface="Comic Sans MS" panose="030F0702030302020204" charset="0"/>
              </a:rPr>
              <a:t>7. </a:t>
            </a:r>
            <a:r>
              <a:rPr lang="en-US" altLang="en-US" sz="2700">
                <a:latin typeface="Comic Sans MS" panose="030F0702030302020204" charset="0"/>
                <a:cs typeface="Comic Sans MS" panose="030F0702030302020204" charset="0"/>
              </a:rPr>
              <a:t>Природный</a:t>
            </a:r>
            <a:r>
              <a:rPr lang="en-US" altLang="en-US" sz="27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700">
                <a:latin typeface="Comic Sans MS" panose="030F0702030302020204" charset="0"/>
                <a:cs typeface="Comic Sans MS" panose="030F0702030302020204" charset="0"/>
              </a:rPr>
              <a:t>объект</a:t>
            </a:r>
            <a:r>
              <a:rPr lang="en-US" altLang="en-US" sz="27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700">
                <a:latin typeface="Comic Sans MS" panose="030F0702030302020204" charset="0"/>
                <a:cs typeface="Comic Sans MS" panose="030F0702030302020204" charset="0"/>
              </a:rPr>
              <a:t>в</a:t>
            </a:r>
            <a:r>
              <a:rPr lang="en-US" altLang="en-US" sz="27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700">
                <a:latin typeface="Comic Sans MS" panose="030F0702030302020204" charset="0"/>
                <a:cs typeface="Comic Sans MS" panose="030F0702030302020204" charset="0"/>
              </a:rPr>
              <a:t>Оренбургской</a:t>
            </a:r>
            <a:r>
              <a:rPr lang="en-US" altLang="en-US" sz="27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700">
                <a:latin typeface="Comic Sans MS" panose="030F0702030302020204" charset="0"/>
                <a:cs typeface="Comic Sans MS" panose="030F0702030302020204" charset="0"/>
              </a:rPr>
              <a:t>области</a:t>
            </a:r>
            <a:r>
              <a:rPr lang="en-US" altLang="en-US" sz="27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ru-RU" sz="2700">
                <a:latin typeface="Comic Sans MS" panose="030F0702030302020204" charset="0"/>
                <a:cs typeface="Comic Sans MS" panose="030F0702030302020204" charset="0"/>
              </a:rPr>
              <a:t>- </a:t>
            </a:r>
            <a:r>
              <a:rPr lang="en-US" altLang="en-US" sz="2700">
                <a:latin typeface="Comic Sans MS" panose="030F0702030302020204" charset="0"/>
                <a:cs typeface="Comic Sans MS" panose="030F0702030302020204" charset="0"/>
              </a:rPr>
              <a:t>уникальная</a:t>
            </a:r>
            <a:r>
              <a:rPr lang="en-US" altLang="en-US" sz="27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700">
                <a:latin typeface="Comic Sans MS" panose="030F0702030302020204" charset="0"/>
                <a:cs typeface="Comic Sans MS" panose="030F0702030302020204" charset="0"/>
              </a:rPr>
              <a:t>скала</a:t>
            </a:r>
            <a:r>
              <a:rPr lang="en-US" altLang="ru-RU" sz="2700">
                <a:latin typeface="Comic Sans MS" panose="030F0702030302020204" charset="0"/>
                <a:cs typeface="Comic Sans MS" panose="030F0702030302020204" charset="0"/>
              </a:rPr>
              <a:t>,</a:t>
            </a:r>
            <a:r>
              <a:rPr lang="en-US" altLang="en-US" sz="27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700">
                <a:latin typeface="Comic Sans MS" panose="030F0702030302020204" charset="0"/>
                <a:cs typeface="Comic Sans MS" panose="030F0702030302020204" charset="0"/>
              </a:rPr>
              <a:t>напоминающая</a:t>
            </a:r>
            <a:r>
              <a:rPr lang="en-US" altLang="en-US" sz="27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700">
                <a:latin typeface="Comic Sans MS" panose="030F0702030302020204" charset="0"/>
                <a:cs typeface="Comic Sans MS" panose="030F0702030302020204" charset="0"/>
              </a:rPr>
              <a:t>силуэт</a:t>
            </a:r>
            <a:r>
              <a:rPr lang="en-US" altLang="en-US" sz="27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ru-RU" sz="27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700">
                <a:latin typeface="Comic Sans MS" panose="030F0702030302020204" charset="0"/>
                <a:cs typeface="Comic Sans MS" panose="030F0702030302020204" charset="0"/>
              </a:rPr>
              <a:t>животного</a:t>
            </a:r>
            <a:r>
              <a:rPr lang="en-US" altLang="ru-RU" sz="2700">
                <a:latin typeface="Comic Sans MS" panose="030F0702030302020204" charset="0"/>
                <a:cs typeface="Comic Sans MS" panose="030F0702030302020204" charset="0"/>
              </a:rPr>
              <a:t>;</a:t>
            </a:r>
            <a:r>
              <a:rPr lang="en-US" altLang="en-US" sz="27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700">
                <a:latin typeface="Comic Sans MS" panose="030F0702030302020204" charset="0"/>
                <a:cs typeface="Comic Sans MS" panose="030F0702030302020204" charset="0"/>
              </a:rPr>
              <a:t>популярный</a:t>
            </a:r>
            <a:r>
              <a:rPr lang="en-US" altLang="en-US" sz="27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700">
                <a:latin typeface="Comic Sans MS" panose="030F0702030302020204" charset="0"/>
                <a:cs typeface="Comic Sans MS" panose="030F0702030302020204" charset="0"/>
              </a:rPr>
              <a:t>туристический</a:t>
            </a:r>
            <a:r>
              <a:rPr lang="en-US" altLang="en-US" sz="27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700">
                <a:latin typeface="Comic Sans MS" panose="030F0702030302020204" charset="0"/>
                <a:cs typeface="Comic Sans MS" panose="030F0702030302020204" charset="0"/>
              </a:rPr>
              <a:t>символ</a:t>
            </a:r>
            <a:r>
              <a:rPr lang="en-US" altLang="en-US" sz="2700">
                <a:latin typeface="Comic Sans MS" panose="030F0702030302020204" charset="0"/>
                <a:cs typeface="Comic Sans MS" panose="030F0702030302020204" charset="0"/>
              </a:rPr>
              <a:t> </a:t>
            </a:r>
            <a:r>
              <a:rPr lang="en-US" altLang="en-US" sz="2700">
                <a:latin typeface="Comic Sans MS" panose="030F0702030302020204" charset="0"/>
                <a:cs typeface="Comic Sans MS" panose="030F0702030302020204" charset="0"/>
              </a:rPr>
              <a:t>края</a:t>
            </a:r>
            <a:endParaRPr lang="en-US" altLang="en-US" sz="2700"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1730" y="2060575"/>
            <a:ext cx="6267450" cy="4210050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1685" y="2060575"/>
            <a:ext cx="6115050" cy="409575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4" name="Текстовое поле 3"/>
          <p:cNvSpPr txBox="1"/>
          <p:nvPr/>
        </p:nvSpPr>
        <p:spPr>
          <a:xfrm>
            <a:off x="908685" y="908685"/>
            <a:ext cx="7421245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sz="2800" b="1" i="1">
                <a:solidFill>
                  <a:schemeClr val="accent6">
                    <a:lumMod val="75000"/>
                  </a:schemeClr>
                </a:solidFill>
                <a:latin typeface="-apple-system"/>
                <a:ea typeface="-apple-system"/>
              </a:rPr>
              <a:t>Почему восстание Пугачёва получило широкую поддержку в Оренбургском крае?</a:t>
            </a:r>
            <a:endParaRPr sz="2800" b="1" i="1">
              <a:solidFill>
                <a:schemeClr val="accent6">
                  <a:lumMod val="75000"/>
                </a:schemeClr>
              </a:solidFill>
              <a:latin typeface="-apple-system"/>
              <a:ea typeface="-apple-system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5" descr="Иван Петрович Аргунов. Портрет императрицы Екатерины II. ">
            <a:hlinkClick r:id="rId1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198" y="836777"/>
            <a:ext cx="2016224" cy="2612504"/>
          </a:xfrm>
          <a:prstGeom prst="rect">
            <a:avLst/>
          </a:prstGeom>
          <a:ln w="228600" cap="sq" cmpd="thickThin">
            <a:solidFill>
              <a:srgbClr val="FFC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80380" y="2493010"/>
            <a:ext cx="2834005" cy="3157220"/>
          </a:xfrm>
          <a:prstGeom prst="rect">
            <a:avLst/>
          </a:prstGeom>
          <a:noFill/>
        </p:spPr>
      </p:pic>
      <p:sp>
        <p:nvSpPr>
          <p:cNvPr id="4" name="Текстовое поле 3"/>
          <p:cNvSpPr txBox="1"/>
          <p:nvPr/>
        </p:nvSpPr>
        <p:spPr>
          <a:xfrm>
            <a:off x="2988310" y="1124585"/>
            <a:ext cx="5428615" cy="34728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charset="0"/>
                <a:ea typeface="var(--depot-font-size-text-m) v"/>
                <a:cs typeface="Segoe Print" panose="02000600000000000000" charset="0"/>
              </a:rPr>
              <a:t>Восстание Емельяна Ивановича Пугачёва. </a:t>
            </a:r>
            <a:endParaRPr sz="3600" b="1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charset="0"/>
              <a:ea typeface="var(--depot-font-size-text-m) v"/>
              <a:cs typeface="Segoe Print" panose="02000600000000000000" charset="0"/>
            </a:endParaRPr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899795" y="3717290"/>
            <a:ext cx="52578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charset="0"/>
                <a:ea typeface="var(--depot-font-size-text-m) v"/>
                <a:cs typeface="Segoe Print" panose="02000600000000000000" charset="0"/>
                <a:sym typeface="+mn-ea"/>
              </a:rPr>
              <a:t>Оренбургский край </a:t>
            </a:r>
            <a:endParaRPr sz="3600" b="1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charset="0"/>
              <a:ea typeface="var(--depot-font-size-text-m) v"/>
              <a:cs typeface="Segoe Print" panose="02000600000000000000" charset="0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charset="0"/>
                <a:ea typeface="var(--depot-font-size-text-m) v"/>
                <a:cs typeface="Segoe Print" panose="02000600000000000000" charset="0"/>
                <a:sym typeface="+mn-ea"/>
              </a:rPr>
              <a:t>в конце XVIII века</a:t>
            </a:r>
            <a:endParaRPr sz="3600" b="1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charset="0"/>
              <a:ea typeface="var(--depot-font-size-text-m) v"/>
              <a:cs typeface="Segoe Print" panose="02000600000000000000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2383</Words>
  <Application>WPS Presentation</Application>
  <PresentationFormat>Экран (4:3)</PresentationFormat>
  <Paragraphs>54</Paragraphs>
  <Slides>23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9" baseType="lpstr">
      <vt:lpstr>Arial</vt:lpstr>
      <vt:lpstr>SimSun</vt:lpstr>
      <vt:lpstr>Wingdings</vt:lpstr>
      <vt:lpstr>Comic Sans MS</vt:lpstr>
      <vt:lpstr>-apple-system</vt:lpstr>
      <vt:lpstr>Segoe Print</vt:lpstr>
      <vt:lpstr>var(--depot-font-size-text-m) v</vt:lpstr>
      <vt:lpstr>Times New Roman</vt:lpstr>
      <vt:lpstr>Microsoft YaHei</vt:lpstr>
      <vt:lpstr>Arial Unicode MS</vt:lpstr>
      <vt:lpstr>Calibri</vt:lpstr>
      <vt:lpstr>Times New Roman</vt:lpstr>
      <vt:lpstr>Symbol</vt:lpstr>
      <vt:lpstr>SimHei</vt:lpstr>
      <vt:lpstr>Тема Office</vt:lpstr>
      <vt:lpstr>Оформление по умолчанию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UserOne</dc:creator>
  <cp:lastModifiedBy>User</cp:lastModifiedBy>
  <cp:revision>23</cp:revision>
  <dcterms:created xsi:type="dcterms:W3CDTF">2016-12-03T05:12:00Z</dcterms:created>
  <dcterms:modified xsi:type="dcterms:W3CDTF">2026-04-19T11:33:28Z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E452CEB28A2C4C88B9EE34F31BD1F3BB_13</vt:lpwstr>
  </property>
  <property fmtid="{D5CDD505-2E9C-101B-9397-08002B2CF9AE}" pid="3" name="KSOProductBuildVer">
    <vt:lpwstr>1049-12.2.0.23196</vt:lpwstr>
  </property>
</Properties>
</file>