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29"/>
  </p:notesMasterIdLst>
  <p:sldIdLst>
    <p:sldId id="300" r:id="rId3"/>
    <p:sldId id="282" r:id="rId4"/>
    <p:sldId id="270" r:id="rId5"/>
    <p:sldId id="286" r:id="rId6"/>
    <p:sldId id="287" r:id="rId7"/>
    <p:sldId id="288" r:id="rId8"/>
    <p:sldId id="301" r:id="rId9"/>
    <p:sldId id="289" r:id="rId10"/>
    <p:sldId id="290" r:id="rId11"/>
    <p:sldId id="291" r:id="rId12"/>
    <p:sldId id="292" r:id="rId13"/>
    <p:sldId id="302" r:id="rId14"/>
    <p:sldId id="308" r:id="rId15"/>
    <p:sldId id="303" r:id="rId16"/>
    <p:sldId id="305" r:id="rId17"/>
    <p:sldId id="306" r:id="rId18"/>
    <p:sldId id="307" r:id="rId19"/>
    <p:sldId id="309" r:id="rId20"/>
    <p:sldId id="311" r:id="rId21"/>
    <p:sldId id="312" r:id="rId22"/>
    <p:sldId id="293" r:id="rId23"/>
    <p:sldId id="310" r:id="rId24"/>
    <p:sldId id="295" r:id="rId25"/>
    <p:sldId id="296" r:id="rId26"/>
    <p:sldId id="299" r:id="rId27"/>
    <p:sldId id="29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CC3300"/>
    <a:srgbClr val="75FFE5"/>
    <a:srgbClr val="A3FFED"/>
    <a:srgbClr val="85C3DF"/>
    <a:srgbClr val="D4FB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60"/>
  </p:normalViewPr>
  <p:slideViewPr>
    <p:cSldViewPr>
      <p:cViewPr varScale="1">
        <p:scale>
          <a:sx n="80" d="100"/>
          <a:sy n="80" d="100"/>
        </p:scale>
        <p:origin x="1531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874736-1608-4926-B212-89D63E8C5616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37CC2-708A-419C-B349-C656FFA5A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071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>
            <a:extLst>
              <a:ext uri="{FF2B5EF4-FFF2-40B4-BE49-F238E27FC236}">
                <a16:creationId xmlns:a16="http://schemas.microsoft.com/office/drawing/2014/main" id="{41FF4DF3-FDFB-B039-7A03-05C14EED440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F7544B82-C141-4466-A025-DE695CD0F8B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+mn-cs"/>
              </a:rPr>
              <a:pPr marL="0" marR="0" lvl="0" indent="0" algn="r" defTabSz="449263" rtl="0" eaLnBrk="1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100000"/>
                <a:buFontTx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1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5363" name="Rectangle 1">
            <a:extLst>
              <a:ext uri="{FF2B5EF4-FFF2-40B4-BE49-F238E27FC236}">
                <a16:creationId xmlns:a16="http://schemas.microsoft.com/office/drawing/2014/main" id="{983421E8-26A2-A977-B22D-0744A47BF4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2">
            <a:extLst>
              <a:ext uri="{FF2B5EF4-FFF2-40B4-BE49-F238E27FC236}">
                <a16:creationId xmlns:a16="http://schemas.microsoft.com/office/drawing/2014/main" id="{FDB5F7C6-1CE8-0EF0-54CE-C56B93F761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>
            <a:extLst>
              <a:ext uri="{FF2B5EF4-FFF2-40B4-BE49-F238E27FC236}">
                <a16:creationId xmlns:a16="http://schemas.microsoft.com/office/drawing/2014/main" id="{41FF4DF3-FDFB-B039-7A03-05C14EED440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F7544B82-C141-4466-A025-DE695CD0F8B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+mn-cs"/>
              </a:rPr>
              <a:pPr marL="0" marR="0" lvl="0" indent="0" algn="r" defTabSz="449263" rtl="0" eaLnBrk="1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100000"/>
                <a:buFontTx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2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5363" name="Rectangle 1">
            <a:extLst>
              <a:ext uri="{FF2B5EF4-FFF2-40B4-BE49-F238E27FC236}">
                <a16:creationId xmlns:a16="http://schemas.microsoft.com/office/drawing/2014/main" id="{983421E8-26A2-A977-B22D-0744A47BF4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2">
            <a:extLst>
              <a:ext uri="{FF2B5EF4-FFF2-40B4-BE49-F238E27FC236}">
                <a16:creationId xmlns:a16="http://schemas.microsoft.com/office/drawing/2014/main" id="{FDB5F7C6-1CE8-0EF0-54CE-C56B93F761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3CE8-8FC7-4868-822A-51902E0BDC79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672FA-A9CD-4496-92B0-4854E1028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3CE8-8FC7-4868-822A-51902E0BDC79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672FA-A9CD-4496-92B0-4854E1028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3CE8-8FC7-4868-822A-51902E0BDC79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672FA-A9CD-4496-92B0-4854E1028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48D71F-8E29-7C3D-3E2C-C14908D739E5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27.4.20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D06D958-7D56-11CB-D798-0FA5B62743BD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D52D37-9B52-45BC-A54D-D11FA721CE2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5448260"/>
      </p:ext>
    </p:extLst>
  </p:cSld>
  <p:clrMapOvr>
    <a:masterClrMapping/>
  </p:clrMapOvr>
  <p:transition spd="slow"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A3D0A22-9641-ADA4-76D7-1115EE6C373D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27.4.20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1997D84-C0D9-E8BC-B117-97568465BDDA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4AD337-945F-49A0-AA81-7335288B532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8943185"/>
      </p:ext>
    </p:extLst>
  </p:cSld>
  <p:clrMapOvr>
    <a:masterClrMapping/>
  </p:clrMapOvr>
  <p:transition spd="slow">
    <p:wheel spokes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9FFFA5-BD19-1E35-E04D-44F68728A032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27.4.20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ABD36B1-093A-F28E-9E67-9BEDBF58F71C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515AF1-025A-458E-BFD4-A91AB6667D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8395068"/>
      </p:ext>
    </p:extLst>
  </p:cSld>
  <p:clrMapOvr>
    <a:masterClrMapping/>
  </p:clrMapOvr>
  <p:transition spd="slow">
    <p:wheel spokes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3975" cy="4346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825625"/>
            <a:ext cx="3865563" cy="4346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79167E3-FD64-4516-C346-71392DED0BF2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27.4.20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8ACC03-6D96-E495-65C5-B1977C19AA37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BFAA15-8894-45F8-B515-AC7014F9F3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6324796"/>
      </p:ext>
    </p:extLst>
  </p:cSld>
  <p:clrMapOvr>
    <a:masterClrMapping/>
  </p:clrMapOvr>
  <p:transition spd="slow">
    <p:wheel spokes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6A72BD17-8C15-30AD-FC64-F460BDC480FE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27.4.20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4584438-BE30-A796-4B31-873C34454D40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7633AF-42C8-45D2-9990-9F5E7BAEF1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8933173"/>
      </p:ext>
    </p:extLst>
  </p:cSld>
  <p:clrMapOvr>
    <a:masterClrMapping/>
  </p:clrMapOvr>
  <p:transition spd="slow">
    <p:wheel spokes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E1B5C961-DDBA-D97D-69E8-DB0A30BDA277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27.4.20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C68E67A-6FBF-E025-78DA-5A7FEB5EA1EA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B71F55-583A-4FFE-9682-649D5186FD0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1208655"/>
      </p:ext>
    </p:extLst>
  </p:cSld>
  <p:clrMapOvr>
    <a:masterClrMapping/>
  </p:clrMapOvr>
  <p:transition spd="slow">
    <p:wheel spokes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FCEC0A2E-F447-D73C-80D8-2DB8E36EEED9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27.4.20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5A8398F-34A6-2B8D-87B0-223CE05D1DDB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29580C-89BF-4A95-A14F-23681EDF6D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1635793"/>
      </p:ext>
    </p:extLst>
  </p:cSld>
  <p:clrMapOvr>
    <a:masterClrMapping/>
  </p:clrMapOvr>
  <p:transition spd="slow">
    <p:wheel spokes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33E1A75E-8CF5-55C0-0E95-1BED242D3368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27.4.20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C6B9A91-709F-DADA-8DF9-E987DD0ACE77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7EDA2B-DCA8-4176-8CD5-0D0FE9875FD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778625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3CE8-8FC7-4868-822A-51902E0BDC79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672FA-A9CD-4496-92B0-4854E1028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064AB95-C351-F274-F5E4-3821280730A9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27.4.20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5CC8D9-876F-FF94-3167-DF3C3B24F37A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C82223-CA9F-4C8D-AECE-8F38F9A83B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87494208"/>
      </p:ext>
    </p:extLst>
  </p:cSld>
  <p:clrMapOvr>
    <a:masterClrMapping/>
  </p:clrMapOvr>
  <p:transition spd="slow">
    <p:wheel spokes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76E051-16D4-CC24-8BE9-2C1A7C986049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27.4.20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AE1B46F-754D-6E8B-D73E-B465263FAAC9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44282E-448F-4AFC-97B9-8D1116D2003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64415184"/>
      </p:ext>
    </p:extLst>
  </p:cSld>
  <p:clrMapOvr>
    <a:masterClrMapping/>
  </p:clrMapOvr>
  <p:transition spd="slow">
    <p:wheel spokes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0500" y="365125"/>
            <a:ext cx="1970088" cy="58070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59450" cy="58070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E23C40-B866-09FD-0AB0-08AEF88D3E06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27.4.20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332FA5B-6AB7-00AE-DBF0-6D5C0FCCAAFB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CE1B6E-F1A0-4688-98B0-E76D909A5D5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81712951"/>
      </p:ext>
    </p:extLst>
  </p:cSld>
  <p:clrMapOvr>
    <a:masterClrMapping/>
  </p:clrMapOvr>
  <p:transition spd="slow">
    <p:wheel spokes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122363"/>
            <a:ext cx="7767638" cy="238283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995162A-CFA6-42A2-8045-6EC932E08F57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27.4.20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8FD07D3-A2C6-1446-F373-AA0E0D741CB3}"/>
              </a:ext>
            </a:extLst>
          </p:cNvPr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C5C9E3-44CF-4423-8466-2E242CF3B0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7307344"/>
      </p:ext>
    </p:extLst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3CE8-8FC7-4868-822A-51902E0BDC79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672FA-A9CD-4496-92B0-4854E1028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3CE8-8FC7-4868-822A-51902E0BDC79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672FA-A9CD-4496-92B0-4854E1028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3CE8-8FC7-4868-822A-51902E0BDC79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672FA-A9CD-4496-92B0-4854E1028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3CE8-8FC7-4868-822A-51902E0BDC79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672FA-A9CD-4496-92B0-4854E1028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3CE8-8FC7-4868-822A-51902E0BDC79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672FA-A9CD-4496-92B0-4854E1028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3CE8-8FC7-4868-822A-51902E0BDC79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672FA-A9CD-4496-92B0-4854E1028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3CE8-8FC7-4868-822A-51902E0BDC79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672FA-A9CD-4496-92B0-4854E1028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33CE8-8FC7-4868-822A-51902E0BDC79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672FA-A9CD-4496-92B0-4854E10284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>
            <a:extLst>
              <a:ext uri="{FF2B5EF4-FFF2-40B4-BE49-F238E27FC236}">
                <a16:creationId xmlns:a16="http://schemas.microsoft.com/office/drawing/2014/main" id="{FE068EBD-9E1E-BDB8-47A4-986563E83D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1938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текста заголовка щелкните мышью</a:t>
            </a: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952FFA9F-7DB3-AB11-E292-55AB2648E2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1938" cy="434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структуры щелкните мышью</a:t>
            </a:r>
          </a:p>
          <a:p>
            <a:pPr lvl="1"/>
            <a:r>
              <a:rPr lang="en-GB" altLang="ru-RU"/>
              <a:t>Второй уровень структуры</a:t>
            </a:r>
          </a:p>
          <a:p>
            <a:pPr lvl="2"/>
            <a:r>
              <a:rPr lang="en-GB" altLang="ru-RU"/>
              <a:t>Третий уровень структуры</a:t>
            </a:r>
          </a:p>
          <a:p>
            <a:pPr lvl="3"/>
            <a:r>
              <a:rPr lang="en-GB" altLang="ru-RU"/>
              <a:t>Четвёртый уровень структуры</a:t>
            </a:r>
          </a:p>
          <a:p>
            <a:pPr lvl="4"/>
            <a:r>
              <a:rPr lang="en-GB" altLang="ru-RU"/>
              <a:t>Пятый уровень структуры</a:t>
            </a:r>
          </a:p>
          <a:p>
            <a:pPr lvl="4"/>
            <a:r>
              <a:rPr lang="en-GB" altLang="ru-RU"/>
              <a:t>Шестой уровень структуры</a:t>
            </a:r>
          </a:p>
          <a:p>
            <a:pPr lvl="4"/>
            <a:r>
              <a:rPr lang="en-GB" altLang="ru-RU"/>
              <a:t>Седьмой уровень структуры</a:t>
            </a:r>
          </a:p>
          <a:p>
            <a:pPr lvl="4"/>
            <a:r>
              <a:rPr lang="en-GB" altLang="ru-RU"/>
              <a:t>Восьмой уровень структуры</a:t>
            </a:r>
          </a:p>
          <a:p>
            <a:pPr lvl="4"/>
            <a:r>
              <a:rPr lang="en-GB" altLang="ru-RU"/>
              <a:t>Девятый уровень структуры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951A0F4D-F786-73D1-0902-45B8ABDEC7DC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628650" y="6356350"/>
            <a:ext cx="2052638" cy="3603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buClrTx/>
              <a:buFontTx/>
              <a:buNone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+mn-lt"/>
                <a:ea typeface="Microsoft YaHei" charset="-122"/>
              </a:defRPr>
            </a:lvl1pPr>
          </a:lstStyle>
          <a:p>
            <a:pPr>
              <a:defRPr/>
            </a:pPr>
            <a:r>
              <a:rPr lang="ru-RU"/>
              <a:t>27.4.20</a:t>
            </a:r>
          </a:p>
        </p:txBody>
      </p:sp>
      <p:sp>
        <p:nvSpPr>
          <p:cNvPr id="2052" name="Text Box 4">
            <a:extLst>
              <a:ext uri="{FF2B5EF4-FFF2-40B4-BE49-F238E27FC236}">
                <a16:creationId xmlns:a16="http://schemas.microsoft.com/office/drawing/2014/main" id="{E0F68F82-1BC1-E09F-37C1-1CEFA7B4C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  <a:ea typeface="Microsoft YaHei" charset="-122"/>
            </a:endParaRPr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3FB6A5A6-4FC6-CAD1-79BC-613A5C2B1E83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6457950" y="6356350"/>
            <a:ext cx="2052638" cy="3603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buClrTx/>
              <a:buFontTx/>
              <a:buNone/>
              <a:defRPr>
                <a:solidFill>
                  <a:srgbClr val="000000"/>
                </a:solidFill>
                <a:latin typeface="Cambria" panose="02040503050406030204" pitchFamily="18" charset="0"/>
              </a:defRPr>
            </a:lvl1pPr>
          </a:lstStyle>
          <a:p>
            <a:fld id="{CD4B1396-1945-4B28-9FC2-6C257A884E8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9819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 spd="slow">
    <p:wheel spokes="1"/>
  </p:transition>
  <p:hf sldNum="0" hdr="0" ftr="0"/>
  <p:txStyles>
    <p:titleStyle>
      <a:lvl1pPr algn="l" defTabSz="449263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mbria" charset="0"/>
          <a:ea typeface="Microsoft YaHei" charset="-122"/>
        </a:defRPr>
      </a:lvl2pPr>
      <a:lvl3pPr algn="l" defTabSz="449263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mbria" charset="0"/>
          <a:ea typeface="Microsoft YaHei" charset="-122"/>
        </a:defRPr>
      </a:lvl3pPr>
      <a:lvl4pPr algn="l" defTabSz="449263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mbria" charset="0"/>
          <a:ea typeface="Microsoft YaHei" charset="-122"/>
        </a:defRPr>
      </a:lvl4pPr>
      <a:lvl5pPr algn="l" defTabSz="449263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mbria" charset="0"/>
          <a:ea typeface="Microsoft YaHei" charset="-122"/>
        </a:defRPr>
      </a:lvl5pPr>
      <a:lvl6pPr marL="2514600" indent="-228600" algn="l" defTabSz="449263" rtl="0" fontAlgn="base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mbria" charset="0"/>
          <a:ea typeface="Microsoft YaHei" charset="-122"/>
        </a:defRPr>
      </a:lvl6pPr>
      <a:lvl7pPr marL="2971800" indent="-228600" algn="l" defTabSz="449263" rtl="0" fontAlgn="base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mbria" charset="0"/>
          <a:ea typeface="Microsoft YaHei" charset="-122"/>
        </a:defRPr>
      </a:lvl7pPr>
      <a:lvl8pPr marL="3429000" indent="-228600" algn="l" defTabSz="449263" rtl="0" fontAlgn="base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mbria" charset="0"/>
          <a:ea typeface="Microsoft YaHei" charset="-122"/>
        </a:defRPr>
      </a:lvl8pPr>
      <a:lvl9pPr marL="3886200" indent="-228600" algn="l" defTabSz="449263" rtl="0" fontAlgn="base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mbria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lnSpc>
          <a:spcPct val="88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88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lnSpc>
          <a:spcPct val="88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lnSpc>
          <a:spcPct val="88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lnSpc>
          <a:spcPct val="88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lnSpc>
          <a:spcPct val="88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lnSpc>
          <a:spcPct val="88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lnSpc>
          <a:spcPct val="88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lnSpc>
          <a:spcPct val="88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png"/><Relationship Id="rId7" Type="http://schemas.openxmlformats.org/officeDocument/2006/relationships/image" Target="../media/image32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jpg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>
            <a:extLst>
              <a:ext uri="{FF2B5EF4-FFF2-40B4-BE49-F238E27FC236}">
                <a16:creationId xmlns:a16="http://schemas.microsoft.com/office/drawing/2014/main" id="{0F80769F-975B-C291-C7E1-7C27563352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784" y="3068959"/>
            <a:ext cx="6336704" cy="2520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075" name="Text Box 2">
            <a:extLst>
              <a:ext uri="{FF2B5EF4-FFF2-40B4-BE49-F238E27FC236}">
                <a16:creationId xmlns:a16="http://schemas.microsoft.com/office/drawing/2014/main" id="{09CA55EC-8CA4-97E5-E982-28AB4D7B4F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4" y="260649"/>
            <a:ext cx="8136904" cy="5256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ctr" defTabSz="449263" rtl="0" eaLnBrk="1" fontAlgn="base" latinLnBrk="0" hangingPunct="0">
              <a:lnSpc>
                <a:spcPct val="93000"/>
              </a:lnSpc>
              <a:spcBef>
                <a:spcPts val="1200"/>
              </a:spcBef>
              <a:spcAft>
                <a:spcPts val="100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itchFamily="18" charset="0"/>
                <a:ea typeface="Microsoft YaHei" panose="020B0503020204020204" pitchFamily="34" charset="-122"/>
                <a:cs typeface="+mn-cs"/>
              </a:rPr>
              <a:t>Проект </a:t>
            </a:r>
          </a:p>
          <a:p>
            <a:pPr marL="0" marR="0" lvl="0" indent="0" algn="ctr" defTabSz="449263" rtl="0" eaLnBrk="1" fontAlgn="base" latinLnBrk="0" hangingPunct="0">
              <a:lnSpc>
                <a:spcPct val="93000"/>
              </a:lnSpc>
              <a:spcBef>
                <a:spcPts val="1200"/>
              </a:spcBef>
              <a:spcAft>
                <a:spcPts val="100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«Я ПОМНЮ, </a:t>
            </a:r>
          </a:p>
          <a:p>
            <a:pPr marL="0" marR="0" lvl="0" indent="0" algn="ctr" defTabSz="449263" rtl="0" eaLnBrk="1" fontAlgn="base" latinLnBrk="0" hangingPunct="0">
              <a:lnSpc>
                <a:spcPct val="93000"/>
              </a:lnSpc>
              <a:spcBef>
                <a:spcPts val="1200"/>
              </a:spcBef>
              <a:spcAft>
                <a:spcPts val="100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Я ГОРЖУСЬ»</a:t>
            </a:r>
          </a:p>
          <a:p>
            <a:pPr marL="0" marR="0" lvl="0" indent="0" algn="l" defTabSz="449263" rtl="0" eaLnBrk="1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100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Бушманов Николай </a:t>
            </a:r>
            <a:r>
              <a:rPr kumimoji="0" lang="ru-RU" alt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7 лет </a:t>
            </a:r>
          </a:p>
          <a:p>
            <a:pPr marL="0" marR="0" lvl="0" indent="0" algn="l" defTabSz="449263" rtl="0" eaLnBrk="1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100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МБДОУ «Детский сад № 4 «Сказка»</a:t>
            </a:r>
          </a:p>
          <a:p>
            <a:pPr marL="0" marR="0" lvl="0" indent="0" algn="l" defTabSz="449263" rtl="0" eaLnBrk="1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100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Руководитель: </a:t>
            </a:r>
          </a:p>
          <a:p>
            <a:pPr marL="0" marR="0" lvl="0" indent="0" algn="l" defTabSz="449263" rtl="0" eaLnBrk="1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100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Пахолкова</a:t>
            </a:r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Елена Алексеевна</a:t>
            </a:r>
          </a:p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ts val="1200"/>
              </a:spcBef>
              <a:spcAft>
                <a:spcPts val="100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kumimoji="0" lang="ru-RU" altLang="ru-RU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cs"/>
            </a:endParaRPr>
          </a:p>
        </p:txBody>
      </p:sp>
      <p:pic>
        <p:nvPicPr>
          <p:cNvPr id="1026" name="Picture 2" descr="C:\Users\user\Desktop\Pobeda80_logo_main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57040"/>
            <a:ext cx="1489510" cy="2664296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8F21698-4957-2868-CFE4-7B3B2190CE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0153" y="4457775"/>
            <a:ext cx="3200300" cy="2400225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2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7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75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75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75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75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5BDDE4-7A0E-CAF4-58F9-11F35BC8108C}"/>
              </a:ext>
            </a:extLst>
          </p:cNvPr>
          <p:cNvSpPr txBox="1"/>
          <p:nvPr/>
        </p:nvSpPr>
        <p:spPr>
          <a:xfrm>
            <a:off x="3275856" y="260648"/>
            <a:ext cx="28356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  <a:r>
              <a:rPr lang="ru-RU" dirty="0"/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F6C487-6FC3-B811-4001-EE81C02D72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6401" r="114" b="40550"/>
          <a:stretch/>
        </p:blipFill>
        <p:spPr>
          <a:xfrm>
            <a:off x="237056" y="980728"/>
            <a:ext cx="4334944" cy="415180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17CB076-9495-58CB-A4E8-F13CF0236E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851" r="115" b="40550"/>
          <a:stretch/>
        </p:blipFill>
        <p:spPr>
          <a:xfrm>
            <a:off x="4932040" y="992735"/>
            <a:ext cx="3456384" cy="419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67071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B835F7-6A66-1B60-CDCE-71A758A14B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61" r="5668" b="20189"/>
          <a:stretch/>
        </p:blipFill>
        <p:spPr>
          <a:xfrm>
            <a:off x="899592" y="15999"/>
            <a:ext cx="4104704" cy="558409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CDEA1BC-E3E0-320A-B91A-F8332E0B20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60648"/>
            <a:ext cx="3391344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84491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07345C-D2EF-E63B-878A-1C8EAED7D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04" y="1556792"/>
            <a:ext cx="3510136" cy="337850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28C3CB-B590-1C41-DE62-2B4B86794290}"/>
              </a:ext>
            </a:extLst>
          </p:cNvPr>
          <p:cNvSpPr txBox="1"/>
          <p:nvPr/>
        </p:nvSpPr>
        <p:spPr>
          <a:xfrm>
            <a:off x="3995936" y="1556792"/>
            <a:ext cx="4572000" cy="2835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награждён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Орденом Красной Звезды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1943 году « за образцовое выполнение боевых заданий на фронте, за доблесть и отвагу».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2F6244-222D-1CD2-C4D3-5D5E5B47B027}"/>
              </a:ext>
            </a:extLst>
          </p:cNvPr>
          <p:cNvSpPr txBox="1"/>
          <p:nvPr/>
        </p:nvSpPr>
        <p:spPr>
          <a:xfrm>
            <a:off x="1979712" y="523101"/>
            <a:ext cx="61989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Орден Красной Звезды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0274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28C3CB-B590-1C41-DE62-2B4B86794290}"/>
              </a:ext>
            </a:extLst>
          </p:cNvPr>
          <p:cNvSpPr txBox="1"/>
          <p:nvPr/>
        </p:nvSpPr>
        <p:spPr>
          <a:xfrm>
            <a:off x="4139952" y="1412776"/>
            <a:ext cx="4896544" cy="3757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Орденом Отечественной Войны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степени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1943 году «за образцовое выполнение боевых заданий. Нанося бомбардировочные удары по военным объектам противника экипажем сброшено 110 тонн бомб».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2F6244-222D-1CD2-C4D3-5D5E5B47B027}"/>
              </a:ext>
            </a:extLst>
          </p:cNvPr>
          <p:cNvSpPr txBox="1"/>
          <p:nvPr/>
        </p:nvSpPr>
        <p:spPr>
          <a:xfrm>
            <a:off x="107504" y="404664"/>
            <a:ext cx="90364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Орденом Отечественной Войны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степени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/>
              <a:ea typeface="Microsoft YaHei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A300F7-68F6-80DE-B345-0EE518200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2776"/>
            <a:ext cx="3699034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50279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28C3CB-B590-1C41-DE62-2B4B86794290}"/>
              </a:ext>
            </a:extLst>
          </p:cNvPr>
          <p:cNvSpPr txBox="1"/>
          <p:nvPr/>
        </p:nvSpPr>
        <p:spPr>
          <a:xfrm>
            <a:off x="3419872" y="1556792"/>
            <a:ext cx="5571242" cy="4281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Орденом Отечественной Войны 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степени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1944 году «за отличное выполнение заданий командования. Совершил с экипажем 195 боевых ночных вылетов, нанося удары по технике и живой силе противника».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2F6244-222D-1CD2-C4D3-5D5E5B47B027}"/>
              </a:ext>
            </a:extLst>
          </p:cNvPr>
          <p:cNvSpPr txBox="1"/>
          <p:nvPr/>
        </p:nvSpPr>
        <p:spPr>
          <a:xfrm>
            <a:off x="0" y="291063"/>
            <a:ext cx="93156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Орденом Отечественной Войны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степени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/>
              <a:ea typeface="Microsoft YaHei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56040B-16FD-77A4-A744-940488D20D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340768"/>
            <a:ext cx="2446332" cy="388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04055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28C3CB-B590-1C41-DE62-2B4B86794290}"/>
              </a:ext>
            </a:extLst>
          </p:cNvPr>
          <p:cNvSpPr txBox="1"/>
          <p:nvPr/>
        </p:nvSpPr>
        <p:spPr>
          <a:xfrm>
            <a:off x="3419872" y="1556792"/>
            <a:ext cx="5328592" cy="3754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Медалью за Оборону Москвы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1944 году « участвовал в обороне Москвы. На разгром немецких </a:t>
            </a:r>
            <a:r>
              <a:rPr lang="ru-RU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аккупантов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выполнил 20 боевых вылетов на объекты противника.»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2F6244-222D-1CD2-C4D3-5D5E5B47B027}"/>
              </a:ext>
            </a:extLst>
          </p:cNvPr>
          <p:cNvSpPr txBox="1"/>
          <p:nvPr/>
        </p:nvSpPr>
        <p:spPr>
          <a:xfrm>
            <a:off x="1979712" y="523101"/>
            <a:ext cx="61989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Медаль за Оборону Москвы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/>
              <a:ea typeface="Microsoft YaHei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C0A7646-D320-680D-5B04-251D9A0A56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24" y="1169432"/>
            <a:ext cx="2896289" cy="394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12460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28C3CB-B590-1C41-DE62-2B4B86794290}"/>
              </a:ext>
            </a:extLst>
          </p:cNvPr>
          <p:cNvSpPr txBox="1"/>
          <p:nvPr/>
        </p:nvSpPr>
        <p:spPr>
          <a:xfrm>
            <a:off x="3779912" y="1556792"/>
            <a:ext cx="5184576" cy="2434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Медалью за Победу над Германией в Великой Отечественной Войне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1945 году .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2F6244-222D-1CD2-C4D3-5D5E5B47B027}"/>
              </a:ext>
            </a:extLst>
          </p:cNvPr>
          <p:cNvSpPr txBox="1"/>
          <p:nvPr/>
        </p:nvSpPr>
        <p:spPr>
          <a:xfrm>
            <a:off x="1979712" y="523101"/>
            <a:ext cx="61989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/>
              <a:ea typeface="Microsoft YaHei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C11E74-37DE-D6AC-EABD-9A89D9363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95353"/>
            <a:ext cx="2884052" cy="432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55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28C3CB-B590-1C41-DE62-2B4B86794290}"/>
              </a:ext>
            </a:extLst>
          </p:cNvPr>
          <p:cNvSpPr txBox="1"/>
          <p:nvPr/>
        </p:nvSpPr>
        <p:spPr>
          <a:xfrm>
            <a:off x="3995936" y="1556792"/>
            <a:ext cx="4572000" cy="4218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Орденом  Славы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III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степени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1945 году « во время боя в самолёт попал снаряд. Возник пожар. Николай Григорьевич не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расстерялся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ликвидировал пожар. Самолёт благополучно выполнил задание».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2F6244-222D-1CD2-C4D3-5D5E5B47B027}"/>
              </a:ext>
            </a:extLst>
          </p:cNvPr>
          <p:cNvSpPr txBox="1"/>
          <p:nvPr/>
        </p:nvSpPr>
        <p:spPr>
          <a:xfrm>
            <a:off x="1979712" y="523101"/>
            <a:ext cx="61989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Орден Славы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III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степени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/>
              <a:ea typeface="Microsoft YaHei"/>
              <a:cs typeface="+mn-cs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EA9961B-6750-21E9-B183-73BBFF352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36" y="1637338"/>
            <a:ext cx="3765048" cy="330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34690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28C3CB-B590-1C41-DE62-2B4B86794290}"/>
              </a:ext>
            </a:extLst>
          </p:cNvPr>
          <p:cNvSpPr txBox="1"/>
          <p:nvPr/>
        </p:nvSpPr>
        <p:spPr>
          <a:xfrm>
            <a:off x="3995936" y="1412776"/>
            <a:ext cx="5040560" cy="3757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Орденом Отечественной Войны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степени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в 1945 году « за время войны произвёл 250 боевых вылетов. Проявил себя как дисциплинированный, скромный командир, требовательный к себе и подчинённым».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2F6244-222D-1CD2-C4D3-5D5E5B47B027}"/>
              </a:ext>
            </a:extLst>
          </p:cNvPr>
          <p:cNvSpPr txBox="1"/>
          <p:nvPr/>
        </p:nvSpPr>
        <p:spPr>
          <a:xfrm>
            <a:off x="107504" y="404664"/>
            <a:ext cx="90364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Орденом Отечественной Войны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степени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/>
              <a:ea typeface="Microsoft YaHei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A300F7-68F6-80DE-B345-0EE518200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2776"/>
            <a:ext cx="3699034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27551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0F2CE77-8292-15AF-0E4B-969403A6FF5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27.4.20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A3AB2EE-EB27-324D-D24C-E8F5679F0B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0" t="10101" r="11263" b="4850"/>
          <a:stretch/>
        </p:blipFill>
        <p:spPr>
          <a:xfrm rot="16200000">
            <a:off x="701879" y="413738"/>
            <a:ext cx="4355133" cy="352765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D084C54-2D44-9963-1CA5-3802E66302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3" t="8000" r="9681" b="12201"/>
          <a:stretch/>
        </p:blipFill>
        <p:spPr>
          <a:xfrm rot="16200000">
            <a:off x="4523295" y="477527"/>
            <a:ext cx="4411438" cy="34563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13AE5B6-61A7-7E46-20BD-249EA98AEB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5" t="2060" r="6770" b="7315"/>
          <a:stretch/>
        </p:blipFill>
        <p:spPr>
          <a:xfrm rot="16200000">
            <a:off x="781598" y="2771686"/>
            <a:ext cx="3262051" cy="461557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AA2FED9-44D8-8EF7-B73B-A4DB03722C3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6" t="4851" r="2565" b="13250"/>
          <a:stretch/>
        </p:blipFill>
        <p:spPr>
          <a:xfrm rot="10800000">
            <a:off x="4648955" y="3513355"/>
            <a:ext cx="4608513" cy="3132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62033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25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>
            <a:extLst>
              <a:ext uri="{FF2B5EF4-FFF2-40B4-BE49-F238E27FC236}">
                <a16:creationId xmlns:a16="http://schemas.microsoft.com/office/drawing/2014/main" id="{0F80769F-975B-C291-C7E1-7C27563352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075" name="Text Box 2">
            <a:extLst>
              <a:ext uri="{FF2B5EF4-FFF2-40B4-BE49-F238E27FC236}">
                <a16:creationId xmlns:a16="http://schemas.microsoft.com/office/drawing/2014/main" id="{09CA55EC-8CA4-97E5-E982-28AB4D7B4F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7538" y="360363"/>
            <a:ext cx="4859337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ts val="1200"/>
              </a:spcBef>
              <a:spcAft>
                <a:spcPts val="1000"/>
              </a:spcAft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alt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    </a:t>
            </a:r>
            <a:r>
              <a:rPr kumimoji="0" lang="ru-RU" alt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9 мая 2025 года исполнится 80 </a:t>
            </a:r>
            <a:r>
              <a:rPr lang="ru-RU" altLang="ru-RU" sz="4400" dirty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лет</a:t>
            </a:r>
            <a:r>
              <a:rPr kumimoji="0" lang="ru-RU" alt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Победы</a:t>
            </a:r>
            <a:r>
              <a:rPr kumimoji="0" lang="ru-RU" altLang="ru-RU" sz="4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в Великой Отечественной Войне.</a:t>
            </a:r>
            <a:r>
              <a:rPr kumimoji="0" lang="ru-RU" alt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endParaRPr kumimoji="0" lang="ru-RU" altLang="ru-RU" sz="4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3076" name="Picture 3">
            <a:extLst>
              <a:ext uri="{FF2B5EF4-FFF2-40B4-BE49-F238E27FC236}">
                <a16:creationId xmlns:a16="http://schemas.microsoft.com/office/drawing/2014/main" id="{3BBA3F9B-CF36-BF10-7AB4-95493ED7E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68413"/>
            <a:ext cx="4014787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8A27B38-5ABB-59A0-7279-A79874216E2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27.4.20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02446A-EA2A-4B52-36F6-6187698274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57" y="135979"/>
            <a:ext cx="5381087" cy="40358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043B05-323B-168F-2FB4-47A3AD121B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3" t="9052" r="261" b="19550"/>
          <a:stretch/>
        </p:blipFill>
        <p:spPr>
          <a:xfrm>
            <a:off x="3172313" y="3547117"/>
            <a:ext cx="5971687" cy="335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44756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4CC0EB-C143-C232-FE2D-1C7C7AF64BF6}"/>
              </a:ext>
            </a:extLst>
          </p:cNvPr>
          <p:cNvSpPr txBox="1"/>
          <p:nvPr/>
        </p:nvSpPr>
        <p:spPr>
          <a:xfrm>
            <a:off x="3707904" y="161875"/>
            <a:ext cx="28472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интересно.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E3901F-581C-1512-9DEE-D8C0C8734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87" y="979823"/>
            <a:ext cx="8892026" cy="571630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D28811-3C8E-5CEC-A019-A9A900B4E5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87" y="583551"/>
            <a:ext cx="8892026" cy="601380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649B28C-6713-5CD9-8152-4901999D3D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87" y="592857"/>
            <a:ext cx="8892025" cy="602128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8BBF5C1-11BD-7F1A-9C5A-DE1FA1C4BA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86" y="592857"/>
            <a:ext cx="8838502" cy="613050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80FDA4A-0561-A5E1-E042-8FDF72DFCB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85" y="619864"/>
            <a:ext cx="8838503" cy="620428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490E045-91B3-A019-297F-7DFB43046D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0" y="658577"/>
            <a:ext cx="8945552" cy="61293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3F12EB9-05F9-D383-5F62-192435EB6C8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9" y="620688"/>
            <a:ext cx="9071541" cy="62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2167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0E778BD-2A53-29C4-CDB4-0654B1DA946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27.4.20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5431BE-159D-0F8C-952B-DC9284197AA8}"/>
              </a:ext>
            </a:extLst>
          </p:cNvPr>
          <p:cNvSpPr txBox="1"/>
          <p:nvPr/>
        </p:nvSpPr>
        <p:spPr>
          <a:xfrm>
            <a:off x="1907704" y="1340768"/>
            <a:ext cx="584294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1941 год – 17 лет</a:t>
            </a:r>
          </a:p>
          <a:p>
            <a:r>
              <a:rPr lang="ru-RU" sz="5400" b="1" dirty="0"/>
              <a:t>2025 год – 97 лет</a:t>
            </a:r>
          </a:p>
        </p:txBody>
      </p:sp>
    </p:spTree>
    <p:extLst>
      <p:ext uri="{BB962C8B-B14F-4D97-AF65-F5344CB8AC3E}">
        <p14:creationId xmlns:p14="http://schemas.microsoft.com/office/powerpoint/2010/main" val="642330129"/>
      </p:ext>
    </p:extLst>
  </p:cSld>
  <p:clrMapOvr>
    <a:masterClrMapping/>
  </p:clrMapOvr>
  <p:transition spd="slow">
    <p:wheel spokes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B25A3C-D452-8AB6-8FDF-55A302232AF2}"/>
              </a:ext>
            </a:extLst>
          </p:cNvPr>
          <p:cNvSpPr txBox="1"/>
          <p:nvPr/>
        </p:nvSpPr>
        <p:spPr>
          <a:xfrm>
            <a:off x="2843808" y="404664"/>
            <a:ext cx="4392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38A817-6C5D-666E-4CEE-E268C29334CE}"/>
              </a:ext>
            </a:extLst>
          </p:cNvPr>
          <p:cNvSpPr txBox="1"/>
          <p:nvPr/>
        </p:nvSpPr>
        <p:spPr>
          <a:xfrm>
            <a:off x="971600" y="989439"/>
            <a:ext cx="74980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Альбом «История семьи – история Родины»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DA623D-EC33-12AC-F946-E8CDFD6F53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4" t="9050" r="13384" b="16401"/>
          <a:stretch/>
        </p:blipFill>
        <p:spPr>
          <a:xfrm>
            <a:off x="25574" y="1340768"/>
            <a:ext cx="3781426" cy="51125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96E8346-B6F7-9F4A-E440-38CEEFEA6B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5" t="4851" r="12349" b="8000"/>
          <a:stretch/>
        </p:blipFill>
        <p:spPr>
          <a:xfrm rot="16200000">
            <a:off x="4708763" y="954342"/>
            <a:ext cx="3441199" cy="501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81078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ADF460-C723-A76A-FCE8-CDBCB3C52DE1}"/>
              </a:ext>
            </a:extLst>
          </p:cNvPr>
          <p:cNvSpPr txBox="1"/>
          <p:nvPr/>
        </p:nvSpPr>
        <p:spPr>
          <a:xfrm>
            <a:off x="3491880" y="332656"/>
            <a:ext cx="13274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E649AE-A3E0-3DFF-98DB-6E3018A09ED6}"/>
              </a:ext>
            </a:extLst>
          </p:cNvPr>
          <p:cNvSpPr txBox="1"/>
          <p:nvPr/>
        </p:nvSpPr>
        <p:spPr>
          <a:xfrm>
            <a:off x="31652" y="917431"/>
            <a:ext cx="478764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/>
            <a:r>
              <a:rPr lang="ru-RU" sz="3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узнал, что мой прапрадед был настоящим героем. </a:t>
            </a:r>
            <a:r>
              <a:rPr lang="ru-RU" sz="30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решил, что буду помнить своего прапрадеда и буду стараться быть похожим на него. Я уверен, что буду хорошим защитником своей Родины. </a:t>
            </a:r>
            <a:r>
              <a:rPr lang="ru-RU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F6F2B56-086A-5AFC-ADDF-E0DDD9764B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7" r="13241"/>
          <a:stretch/>
        </p:blipFill>
        <p:spPr>
          <a:xfrm>
            <a:off x="5508104" y="476672"/>
            <a:ext cx="3303749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1485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714356"/>
            <a:ext cx="7643866" cy="5286412"/>
          </a:xfrm>
          <a:prstGeom prst="rect">
            <a:avLst/>
          </a:prstGeom>
          <a:noFill/>
        </p:spPr>
      </p:pic>
      <p:pic>
        <p:nvPicPr>
          <p:cNvPr id="3" name="nukadeti.ru_-_den-pobedy">
            <a:hlinkClick r:id="" action="ppaction://media"/>
            <a:extLst>
              <a:ext uri="{FF2B5EF4-FFF2-40B4-BE49-F238E27FC236}">
                <a16:creationId xmlns:a16="http://schemas.microsoft.com/office/drawing/2014/main" id="{4BF2D67A-E9FF-9072-1CEA-876AFEADA0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99413" y="589996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5085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0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1DE76D-446E-447C-E8A1-32BA78EB97AD}"/>
              </a:ext>
            </a:extLst>
          </p:cNvPr>
          <p:cNvSpPr txBox="1"/>
          <p:nvPr/>
        </p:nvSpPr>
        <p:spPr>
          <a:xfrm>
            <a:off x="2051720" y="2659559"/>
            <a:ext cx="54546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</a:p>
        </p:txBody>
      </p:sp>
    </p:spTree>
    <p:extLst>
      <p:ext uri="{BB962C8B-B14F-4D97-AF65-F5344CB8AC3E}">
        <p14:creationId xmlns:p14="http://schemas.microsoft.com/office/powerpoint/2010/main" val="41909265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83764E-3E9C-67FA-4481-6179ECE1C056}"/>
              </a:ext>
            </a:extLst>
          </p:cNvPr>
          <p:cNvSpPr txBox="1"/>
          <p:nvPr/>
        </p:nvSpPr>
        <p:spPr>
          <a:xfrm>
            <a:off x="323528" y="332656"/>
            <a:ext cx="4680520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России нет семьи, которую эта война обошла бы стороной. Война принесла нам много слез, бед и огорчений. Никогда нельзя забывать о тех, кто подарил нам мирное небо, кто остался на полях сражений, кто после войны налаживал мирную жизнь</a:t>
            </a:r>
            <a:r>
              <a:rPr lang="ru-RU" sz="3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295A2C-9478-41DA-C7EE-6F285FEE8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1196752"/>
            <a:ext cx="4136894" cy="3551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18737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0CE2CD-5602-EF47-3557-DE1F591C0B72}"/>
              </a:ext>
            </a:extLst>
          </p:cNvPr>
          <p:cNvSpPr txBox="1"/>
          <p:nvPr/>
        </p:nvSpPr>
        <p:spPr>
          <a:xfrm>
            <a:off x="323528" y="548681"/>
            <a:ext cx="8136904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исследовательской работы: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изучение истории своей семьи.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4195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E655AB-9CE4-1708-81ED-866ED9A9B20A}"/>
              </a:ext>
            </a:extLst>
          </p:cNvPr>
          <p:cNvSpPr txBox="1"/>
          <p:nvPr/>
        </p:nvSpPr>
        <p:spPr>
          <a:xfrm>
            <a:off x="323528" y="360462"/>
            <a:ext cx="8064896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Собрать и изучить воспоминания своих родных и близких о ВОВ; 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Сформировать</a:t>
            </a:r>
            <a:r>
              <a:rPr kumimoji="0" lang="ru-RU" sz="3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навыки исследовательской деятельности по сбору информации из различных источников</a:t>
            </a: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Способствовать воспитанию самостоятельности, инициативности, развитию коммуникативных качеств;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Привлечь внимание</a:t>
            </a:r>
            <a:r>
              <a:rPr kumimoji="0" lang="ru-RU" sz="3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сверстников к изучению истории  своей семьи,</a:t>
            </a:r>
            <a:r>
              <a:rPr kumimoji="0" lang="ru-RU" sz="3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своей </a:t>
            </a: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Родины.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33755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76E474-00C8-F691-FBE0-C8DF4D6E46D5}"/>
              </a:ext>
            </a:extLst>
          </p:cNvPr>
          <p:cNvSpPr txBox="1"/>
          <p:nvPr/>
        </p:nvSpPr>
        <p:spPr>
          <a:xfrm>
            <a:off x="287524" y="764704"/>
            <a:ext cx="8568952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/>
              <a:t>Пути решения:</a:t>
            </a:r>
          </a:p>
          <a:p>
            <a:pPr marL="457200" indent="-457200">
              <a:buFontTx/>
              <a:buChar char="-"/>
            </a:pPr>
            <a:r>
              <a:rPr lang="ru-RU" sz="3600" dirty="0"/>
              <a:t>Спросить у мамы, у бабушек и дедушек;</a:t>
            </a:r>
          </a:p>
          <a:p>
            <a:pPr marL="457200" indent="-457200">
              <a:buFontTx/>
              <a:buChar char="-"/>
            </a:pPr>
            <a:r>
              <a:rPr lang="ru-RU" sz="3600" dirty="0"/>
              <a:t>Спросить у воспитателей в детском саду;</a:t>
            </a:r>
          </a:p>
          <a:p>
            <a:pPr marL="457200" indent="-457200">
              <a:buFontTx/>
              <a:buChar char="-"/>
            </a:pPr>
            <a:r>
              <a:rPr lang="ru-RU" sz="3600" dirty="0"/>
              <a:t>Почитать рассказы, стихи;</a:t>
            </a:r>
          </a:p>
          <a:p>
            <a:pPr marL="457200" indent="-457200">
              <a:buFontTx/>
              <a:buChar char="-"/>
            </a:pPr>
            <a:r>
              <a:rPr lang="ru-RU" sz="3600" dirty="0"/>
              <a:t>Поискать информацию в интернете;</a:t>
            </a:r>
          </a:p>
          <a:p>
            <a:pPr marL="457200" indent="-457200">
              <a:buFontTx/>
              <a:buChar char="-"/>
            </a:pPr>
            <a:r>
              <a:rPr lang="ru-RU" sz="3600" dirty="0"/>
              <a:t>Посмотреть фильмы о ВОВ.</a:t>
            </a:r>
          </a:p>
        </p:txBody>
      </p:sp>
    </p:spTree>
    <p:extLst>
      <p:ext uri="{BB962C8B-B14F-4D97-AF65-F5344CB8AC3E}">
        <p14:creationId xmlns:p14="http://schemas.microsoft.com/office/powerpoint/2010/main" val="388142085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76E474-00C8-F691-FBE0-C8DF4D6E46D5}"/>
              </a:ext>
            </a:extLst>
          </p:cNvPr>
          <p:cNvSpPr txBox="1"/>
          <p:nvPr/>
        </p:nvSpPr>
        <p:spPr>
          <a:xfrm>
            <a:off x="287524" y="764704"/>
            <a:ext cx="856895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/>
              </a:rPr>
              <a:t>Предполагаемый результат: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dirty="0">
                <a:solidFill>
                  <a:srgbClr val="000000"/>
                </a:solidFill>
                <a:latin typeface="Cambria"/>
                <a:ea typeface="Microsoft YaHei"/>
              </a:rPr>
              <a:t>Расскажу о  том, что узнаю своим друзьям.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/>
              <a:ea typeface="Microsoft YaHei"/>
            </a:endParaRPr>
          </a:p>
        </p:txBody>
      </p:sp>
    </p:spTree>
    <p:extLst>
      <p:ext uri="{BB962C8B-B14F-4D97-AF65-F5344CB8AC3E}">
        <p14:creationId xmlns:p14="http://schemas.microsoft.com/office/powerpoint/2010/main" val="399615259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F7E154-F3E8-C887-8B9F-BE8707EF4AD6}"/>
              </a:ext>
            </a:extLst>
          </p:cNvPr>
          <p:cNvSpPr txBox="1"/>
          <p:nvPr/>
        </p:nvSpPr>
        <p:spPr>
          <a:xfrm>
            <a:off x="2483768" y="-82217"/>
            <a:ext cx="47852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0C9EDA9-2B2C-1D72-2C58-D79E54034B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5" r="6788" b="3435"/>
          <a:stretch/>
        </p:blipFill>
        <p:spPr>
          <a:xfrm>
            <a:off x="101452" y="260648"/>
            <a:ext cx="3491880" cy="438008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FAF3A95-3722-05FA-E93D-409F449486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372169"/>
            <a:ext cx="2052639" cy="318159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4DE4928-6BF8-2AF9-04E8-CD4EAC61A3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384" y="563006"/>
            <a:ext cx="5587323" cy="384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8013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75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73DC4-8CA9-2A57-C2DD-8FDCB63BEB4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900" algn="l"/>
                <a:tab pos="1447800" algn="l"/>
              </a:tabLst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/>
                <a:ea typeface="Microsoft YaHei" charset="-122"/>
                <a:cs typeface="+mn-cs"/>
              </a:rPr>
              <a:t>27.4.20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6DD517-7897-B36E-0AA2-58FDAA81723C}"/>
              </a:ext>
            </a:extLst>
          </p:cNvPr>
          <p:cNvSpPr txBox="1"/>
          <p:nvPr/>
        </p:nvSpPr>
        <p:spPr>
          <a:xfrm>
            <a:off x="0" y="35913"/>
            <a:ext cx="38141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Родословное дерево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A996991-1DBC-47B9-1BD9-C56CD37969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72"/>
          <a:stretch/>
        </p:blipFill>
        <p:spPr>
          <a:xfrm>
            <a:off x="2681288" y="404663"/>
            <a:ext cx="5275088" cy="522997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5BDF1C0-CAEA-43C2-3485-8C85A417FE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0" t="4850" r="41601" b="65750"/>
          <a:stretch/>
        </p:blipFill>
        <p:spPr>
          <a:xfrm>
            <a:off x="6209878" y="0"/>
            <a:ext cx="1262340" cy="135944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2F38724-BC38-A888-A4F9-6808C2335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712189"/>
            <a:ext cx="1240532" cy="1922825"/>
          </a:xfrm>
          <a:prstGeom prst="rect">
            <a:avLst/>
          </a:prstGeom>
        </p:spPr>
      </p:pic>
      <p:sp>
        <p:nvSpPr>
          <p:cNvPr id="11" name="Овал 10">
            <a:extLst>
              <a:ext uri="{FF2B5EF4-FFF2-40B4-BE49-F238E27FC236}">
                <a16:creationId xmlns:a16="http://schemas.microsoft.com/office/drawing/2014/main" id="{08333EEF-E6D8-2D8F-ECF0-93B962E61DE9}"/>
              </a:ext>
            </a:extLst>
          </p:cNvPr>
          <p:cNvSpPr/>
          <p:nvPr/>
        </p:nvSpPr>
        <p:spPr bwMode="auto">
          <a:xfrm>
            <a:off x="2539380" y="4653136"/>
            <a:ext cx="1240532" cy="1152128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021238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mbria"/>
        <a:ea typeface="Microsoft YaHei"/>
        <a:cs typeface=""/>
      </a:majorFont>
      <a:minorFont>
        <a:latin typeface="Cambria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988</TotalTime>
  <Words>498</Words>
  <Application>Microsoft Office PowerPoint</Application>
  <PresentationFormat>Экран (4:3)</PresentationFormat>
  <Paragraphs>74</Paragraphs>
  <Slides>26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Calibri</vt:lpstr>
      <vt:lpstr>Cambria</vt:lpstr>
      <vt:lpstr>Georgia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sasha</cp:lastModifiedBy>
  <cp:revision>62</cp:revision>
  <dcterms:created xsi:type="dcterms:W3CDTF">2013-04-04T15:41:28Z</dcterms:created>
  <dcterms:modified xsi:type="dcterms:W3CDTF">2025-02-27T18:56:33Z</dcterms:modified>
</cp:coreProperties>
</file>