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8" r:id="rId22"/>
    <p:sldId id="275" r:id="rId23"/>
    <p:sldId id="276" r:id="rId24"/>
    <p:sldId id="281" r:id="rId25"/>
    <p:sldId id="280" r:id="rId26"/>
    <p:sldId id="279" r:id="rId27"/>
    <p:sldId id="282" r:id="rId28"/>
    <p:sldId id="286" r:id="rId29"/>
    <p:sldId id="285" r:id="rId30"/>
    <p:sldId id="284" r:id="rId31"/>
    <p:sldId id="283" r:id="rId32"/>
    <p:sldId id="289" r:id="rId33"/>
    <p:sldId id="288" r:id="rId34"/>
    <p:sldId id="287" r:id="rId35"/>
    <p:sldId id="290" r:id="rId36"/>
    <p:sldId id="291" r:id="rId37"/>
    <p:sldId id="294" r:id="rId38"/>
    <p:sldId id="293" r:id="rId39"/>
    <p:sldId id="292" r:id="rId40"/>
    <p:sldId id="295" r:id="rId41"/>
    <p:sldId id="297" r:id="rId42"/>
    <p:sldId id="296" r:id="rId43"/>
    <p:sldId id="298" r:id="rId4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4DB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15%20SECOND%20TIMER%20&#9202;&#65039;.mp4" TargetMode="External"/><Relationship Id="rId4" Type="http://schemas.openxmlformats.org/officeDocument/2006/relationships/image" Target="../media/image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15%20SECOND%20TIMER%20&#9202;&#65039;.mp4" TargetMode="External"/><Relationship Id="rId4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15%20SECOND%20TIMER%20&#9202;&#65039;.mp4" TargetMode="External"/><Relationship Id="rId4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15%20SECOND%20TIMER%20&#9202;&#65039;.mp4" TargetMode="External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15%20SECOND%20TIMER%20&#9202;&#65039;.mp4" TargetMode="Externa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15%20SECOND%20TIMER%20&#9202;&#65039;.mp4" TargetMode="External"/><Relationship Id="rId4" Type="http://schemas.openxmlformats.org/officeDocument/2006/relationships/image" Target="../media/image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15%20SECOND%20TIMER%20&#9202;&#65039;.mp4" TargetMode="External"/><Relationship Id="rId4" Type="http://schemas.openxmlformats.org/officeDocument/2006/relationships/image" Target="../media/image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15%20SECOND%20TIMER%20&#9202;&#65039;.mp4" TargetMode="External"/><Relationship Id="rId4" Type="http://schemas.openxmlformats.org/officeDocument/2006/relationships/image" Target="../media/image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90;&#1072;&#1081;&#1084;&#1077;&#1088;&#1099;\20%20SECOND%20TIMER%20&#9202;&#65039;.mp4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609600"/>
            <a:ext cx="7315200" cy="33528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Интеллектуальная </a:t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err="1" smtClean="0">
                <a:solidFill>
                  <a:srgbClr val="C00000"/>
                </a:solidFill>
              </a:rPr>
              <a:t>квест-игра</a:t>
            </a:r>
            <a:r>
              <a:rPr lang="ru-RU" sz="4800" dirty="0" smtClean="0">
                <a:solidFill>
                  <a:srgbClr val="C00000"/>
                </a:solidFill>
              </a:rPr>
              <a:t/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dirty="0" smtClean="0">
                <a:solidFill>
                  <a:srgbClr val="C00000"/>
                </a:solidFill>
              </a:rPr>
              <a:t> «В поисках книжных сокровищ» 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13314" name="Picture 2" descr="Детские рисунки книг карандашом и красками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962400"/>
            <a:ext cx="3396037" cy="2590691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14400" y="381000"/>
            <a:ext cx="7010400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2 этап «Редактор»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(Найдите и исправьте ошибку в тексте)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1000" y="1682036"/>
            <a:ext cx="6477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У лукоморья дуб зеленый;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Златая цепь на дубе том: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И днем и ночью кот ученый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Все ходит по цепи тайком;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Идет на право - песнь заводит,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Налево - сказку говорит.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 l="15190" t="27426" r="30802" b="21941"/>
          <a:stretch>
            <a:fillRect/>
          </a:stretch>
        </p:blipFill>
        <p:spPr bwMode="auto">
          <a:xfrm>
            <a:off x="5867400" y="1828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953000" cy="2362200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- Кто там?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Это я, почтальон Печкин! Принёс заметку про вашего кота!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381000"/>
            <a:ext cx="7010400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2 этап «Редактор»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(Найдите и исправьте ошибку в тексте)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 l="15190" t="27426" r="30802" b="21941"/>
          <a:stretch>
            <a:fillRect/>
          </a:stretch>
        </p:blipFill>
        <p:spPr bwMode="auto">
          <a:xfrm>
            <a:off x="5791200" y="1828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971800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3</a:t>
            </a:r>
            <a:r>
              <a:rPr lang="ru-RU" sz="2800" dirty="0" smtClean="0"/>
              <a:t>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Попрыгунья Стрекоза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Лето алое пропела;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Оглянуться не успела,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Как зима катит в глаза.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381000"/>
            <a:ext cx="7010400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2 этап «Редактор»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(Найдите и исправьте ошибку в тексте)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 l="15190" t="27426" r="30802" b="21941"/>
          <a:stretch>
            <a:fillRect/>
          </a:stretch>
        </p:blipFill>
        <p:spPr bwMode="auto">
          <a:xfrm>
            <a:off x="5867400" y="1828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105400" cy="1752600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Вот уж не думала, что из молотка этакую кашу можно сварить, - дивиться старуха.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А солдат ест да посмеивается.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90600" y="381000"/>
            <a:ext cx="7010400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2 этап «Редактор»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(Найдите и исправьте ошибку в тексте)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 l="15190" t="27426" r="30802" b="21941"/>
          <a:stretch>
            <a:fillRect/>
          </a:stretch>
        </p:blipFill>
        <p:spPr bwMode="auto">
          <a:xfrm>
            <a:off x="5943600" y="1676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800600" cy="2362200"/>
          </a:xfrm>
        </p:spPr>
        <p:txBody>
          <a:bodyPr/>
          <a:lstStyle/>
          <a:p>
            <a:pPr lvl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 – Великий Умывальник, </a:t>
            </a:r>
          </a:p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Знаменитый Рукомойник,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Умывальников Начальник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И мочалок Командир!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381000"/>
            <a:ext cx="7010400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2 этап «Редактор»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(Найдите и исправьте ошибку в тексте)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 l="15190" t="27426" r="30802" b="21941"/>
          <a:stretch>
            <a:fillRect/>
          </a:stretch>
        </p:blipFill>
        <p:spPr bwMode="auto">
          <a:xfrm>
            <a:off x="5791200" y="1828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362200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Жил старик со своею старухой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У самого синего моря;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Они жили в ветхой землянке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Ровно тридцать лет и два года.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381000"/>
            <a:ext cx="7010400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2 этап «Редактор»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(Найдите и исправьте ошибку в тексте)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 l="15190" t="27426" r="30802" b="21941"/>
          <a:stretch>
            <a:fillRect/>
          </a:stretch>
        </p:blipFill>
        <p:spPr bwMode="auto">
          <a:xfrm>
            <a:off x="6019800" y="1828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334000" cy="2057400"/>
          </a:xfrm>
        </p:spPr>
        <p:txBody>
          <a:bodyPr>
            <a:normAutofit fontScale="92500" lnSpcReduction="10000"/>
          </a:bodyPr>
          <a:lstStyle/>
          <a:p>
            <a:pPr lvl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 - Молочная река, кисельные берега, куда черно-вороны полетели?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- Поешь моего простого киселька с молочком - скажу.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381000"/>
            <a:ext cx="7010400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2 этап «Редактор»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(Найдите и исправьте ошибку в тексте)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/>
          <a:srcRect l="15190" t="27426" r="30802" b="21941"/>
          <a:stretch>
            <a:fillRect/>
          </a:stretch>
        </p:blipFill>
        <p:spPr bwMode="auto">
          <a:xfrm>
            <a:off x="5943600" y="1905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48600" cy="4873752"/>
          </a:xfrm>
        </p:spPr>
        <p:txBody>
          <a:bodyPr/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Лети, лети, лепесток,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запад на восток,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север, через юг,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Возвращайся, сделав круг.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Лишь коснешься ты земли 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Быть по-моему вели.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И в ту же минуту мальчик вскочил со скамьи, стал играть с Аней в салки и бегал так хорошо, что девочка не могла его догнать, как ни старалась.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381000"/>
            <a:ext cx="7010400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2 этап «Редактор»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(Найдите и исправьте ошибку в тексте)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 l="15190" t="27426" r="30802" b="21941"/>
          <a:stretch>
            <a:fillRect/>
          </a:stretch>
        </p:blipFill>
        <p:spPr bwMode="auto">
          <a:xfrm>
            <a:off x="5943600" y="16002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105400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14600"/>
            <a:ext cx="7467600" cy="32004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Анаграмма - (от греч.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ανα-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— «снова»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γράμμα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— «запись») — литературный приём, состоящий в перестановке букв или звуков определённого слова (или словосочетания), что в результате даёт другое слово или словосочетание.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381000"/>
            <a:ext cx="7772400" cy="1692771"/>
          </a:xfrm>
          <a:prstGeom prst="rect">
            <a:avLst/>
          </a:prstGeom>
          <a:solidFill>
            <a:srgbClr val="FF5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3 этап «Игра слов»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(Переставьте буквы так, чтобы из них  получились имена писателей или книжных персонажей)</a:t>
            </a:r>
            <a:endParaRPr lang="ru-RU" sz="2400" dirty="0"/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105400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438400"/>
            <a:ext cx="7848600" cy="4035552"/>
          </a:xfrm>
        </p:spPr>
        <p:txBody>
          <a:bodyPr/>
          <a:lstStyle/>
          <a:p>
            <a:pPr marL="457200" indent="-457200" algn="just">
              <a:buNone/>
            </a:pPr>
            <a:r>
              <a:rPr lang="ru-RU" dirty="0" smtClean="0"/>
              <a:t>  </a:t>
            </a:r>
            <a:r>
              <a:rPr lang="ru-RU" sz="2800" dirty="0" smtClean="0"/>
              <a:t>1. Русский писатель с образованием врача, автор рассказов «Хирургия», «Каштанка»? </a:t>
            </a:r>
          </a:p>
          <a:p>
            <a:pPr marL="457200" indent="-457200">
              <a:buNone/>
            </a:pPr>
            <a:endParaRPr lang="ru-RU" dirty="0" smtClean="0"/>
          </a:p>
          <a:p>
            <a:pPr marL="457200" indent="-457200" algn="ctr">
              <a:buNone/>
            </a:pPr>
            <a:r>
              <a:rPr lang="ru-RU" sz="4000" dirty="0" smtClean="0"/>
              <a:t>ХВОЕЧ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381000"/>
            <a:ext cx="7010400" cy="1692771"/>
          </a:xfrm>
          <a:prstGeom prst="rect">
            <a:avLst/>
          </a:prstGeom>
          <a:solidFill>
            <a:srgbClr val="FF5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3 этап «Игра слов»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(Переставьте буквы так, чтобы из них  получились имена писателей или книжных персонажей)</a:t>
            </a:r>
            <a:endParaRPr lang="ru-RU" sz="2400" dirty="0"/>
          </a:p>
        </p:txBody>
      </p:sp>
      <p:pic>
        <p:nvPicPr>
          <p:cNvPr id="4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 этап «</a:t>
            </a:r>
            <a:r>
              <a:rPr lang="ru-RU" b="1" dirty="0" err="1" smtClean="0">
                <a:solidFill>
                  <a:srgbClr val="C00000"/>
                </a:solidFill>
              </a:rPr>
              <a:t>Угадайка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C00000"/>
                </a:solidFill>
              </a:rPr>
              <a:t>(Определите литературного героя по описанию)</a:t>
            </a:r>
            <a:endParaRPr lang="ru-RU" sz="2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752600"/>
            <a:ext cx="7772400" cy="2514600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Волшебный жеребёнок, вымышленный персонаж. Он был маленького роста, некрасив и имел два горба. Однако герой мог быстро разговаривать, был умён и обладал недюжинными знаниями.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2" name="Picture 4" descr="https://st4.depositphotos.com/11953928/25117/v/1600/depositphotos_251172026-stock-illustration-isolated-mask-desig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495" t="8333" r="11458" b="12500"/>
          <a:stretch>
            <a:fillRect/>
          </a:stretch>
        </p:blipFill>
        <p:spPr bwMode="auto">
          <a:xfrm>
            <a:off x="6248400" y="3962400"/>
            <a:ext cx="2514600" cy="2895600"/>
          </a:xfrm>
          <a:prstGeom prst="rect">
            <a:avLst/>
          </a:prstGeom>
          <a:noFill/>
        </p:spPr>
      </p:pic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52400" y="4898231"/>
            <a:ext cx="2362200" cy="1328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7620000" cy="3048000"/>
          </a:xfrm>
        </p:spPr>
        <p:txBody>
          <a:bodyPr/>
          <a:lstStyle/>
          <a:p>
            <a:pPr lvl="0" algn="just">
              <a:buNone/>
            </a:pPr>
            <a:r>
              <a:rPr lang="ru-RU" sz="2800" dirty="0" smtClean="0"/>
              <a:t>2. Кто в басне И.А. Крылова не знал, что делать с очками? </a:t>
            </a:r>
          </a:p>
          <a:p>
            <a:pPr lvl="0" algn="ctr">
              <a:buNone/>
            </a:pPr>
            <a:endParaRPr lang="ru-RU" sz="4000" dirty="0" smtClean="0"/>
          </a:p>
          <a:p>
            <a:pPr lvl="0" algn="ctr">
              <a:buNone/>
            </a:pPr>
            <a:r>
              <a:rPr lang="ru-RU" sz="4000" dirty="0" smtClean="0"/>
              <a:t>ТАКРМАШЫ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381000"/>
            <a:ext cx="7010400" cy="1692771"/>
          </a:xfrm>
          <a:prstGeom prst="rect">
            <a:avLst/>
          </a:prstGeom>
          <a:solidFill>
            <a:srgbClr val="FF5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3 этап «Игра слов»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(Переставьте буквы так, чтобы из них  получились имена писателей или книжных персонажей)</a:t>
            </a:r>
            <a:endParaRPr lang="ru-RU" sz="2400" dirty="0"/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7848600" cy="3352800"/>
          </a:xfrm>
        </p:spPr>
        <p:txBody>
          <a:bodyPr/>
          <a:lstStyle/>
          <a:p>
            <a:pPr lvl="0" algn="just">
              <a:buNone/>
            </a:pPr>
            <a:r>
              <a:rPr lang="ru-RU" dirty="0" smtClean="0"/>
              <a:t>3. </a:t>
            </a:r>
            <a:r>
              <a:rPr lang="ru-RU" sz="2800" dirty="0" smtClean="0"/>
              <a:t>Экзамен по какому предмету пытался помочь сдать Вольке старик Хоттабыч в произведении Лазаря Лагина «Старик Хоттабыч»? </a:t>
            </a:r>
          </a:p>
          <a:p>
            <a:pPr lvl="0">
              <a:buNone/>
            </a:pPr>
            <a:endParaRPr lang="ru-RU" dirty="0" smtClean="0"/>
          </a:p>
          <a:p>
            <a:pPr lvl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ОФГРИЯЕГА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381000"/>
            <a:ext cx="7010400" cy="1692771"/>
          </a:xfrm>
          <a:prstGeom prst="rect">
            <a:avLst/>
          </a:prstGeom>
          <a:solidFill>
            <a:srgbClr val="FF5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3 этап «Игра слов»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(Переставьте буквы так, чтобы из них  получились имена писателей или книжных персонажей)</a:t>
            </a:r>
            <a:endParaRPr lang="ru-RU" sz="2400" dirty="0"/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438400"/>
            <a:ext cx="7467600" cy="2590800"/>
          </a:xfrm>
        </p:spPr>
        <p:txBody>
          <a:bodyPr/>
          <a:lstStyle/>
          <a:p>
            <a:pPr lvl="0" algn="just">
              <a:buNone/>
            </a:pPr>
            <a:r>
              <a:rPr lang="ru-RU" sz="2800" dirty="0" smtClean="0"/>
              <a:t>4. В какое насекомое превращала князя </a:t>
            </a:r>
            <a:r>
              <a:rPr lang="ru-RU" sz="2800" dirty="0" err="1" smtClean="0"/>
              <a:t>Гвидона</a:t>
            </a:r>
            <a:r>
              <a:rPr lang="ru-RU" sz="2800" dirty="0" smtClean="0"/>
              <a:t> царевна Лебедь? </a:t>
            </a:r>
          </a:p>
          <a:p>
            <a:pPr lvl="0">
              <a:buNone/>
            </a:pPr>
            <a:endParaRPr lang="ru-RU" dirty="0" smtClean="0"/>
          </a:p>
          <a:p>
            <a:pPr lvl="0" algn="ctr">
              <a:buNone/>
            </a:pPr>
            <a:r>
              <a:rPr lang="ru-RU" sz="4000" dirty="0" smtClean="0"/>
              <a:t>РМАОК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381000"/>
            <a:ext cx="7010400" cy="1692771"/>
          </a:xfrm>
          <a:prstGeom prst="rect">
            <a:avLst/>
          </a:prstGeom>
          <a:solidFill>
            <a:srgbClr val="FF5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3 этап «Игра слов»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(Переставьте буквы так, чтобы из них  получились имена писателей или книжных персонажей)</a:t>
            </a:r>
            <a:endParaRPr lang="ru-RU" sz="2400" dirty="0"/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438400"/>
            <a:ext cx="7467600" cy="2667000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/>
              <a:t>5. Единица расплаты попа с </a:t>
            </a:r>
            <a:r>
              <a:rPr lang="ru-RU" sz="2800" dirty="0" err="1" smtClean="0"/>
              <a:t>Балдой</a:t>
            </a:r>
            <a:r>
              <a:rPr lang="ru-RU" sz="2800" dirty="0" smtClean="0"/>
              <a:t>?</a:t>
            </a:r>
          </a:p>
          <a:p>
            <a:pPr lvl="0" algn="ctr">
              <a:buNone/>
            </a:pPr>
            <a:endParaRPr lang="ru-RU" sz="4000" dirty="0" smtClean="0"/>
          </a:p>
          <a:p>
            <a:pPr lvl="0" algn="ctr">
              <a:buNone/>
            </a:pPr>
            <a:r>
              <a:rPr lang="ru-RU" sz="4000" dirty="0" smtClean="0"/>
              <a:t> ЧЛЕОКЩ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381000"/>
            <a:ext cx="7010400" cy="1692771"/>
          </a:xfrm>
          <a:prstGeom prst="rect">
            <a:avLst/>
          </a:prstGeom>
          <a:solidFill>
            <a:srgbClr val="FF5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3 этап «Игра слов»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(Переставьте буквы так, чтобы из них  получились имена писателей или книжных персонажей)</a:t>
            </a:r>
            <a:endParaRPr lang="ru-RU" sz="2400" dirty="0"/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09800"/>
            <a:ext cx="7467600" cy="4264152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/>
              <a:t>6. Автор произведения «Золотой ключик, или приключения Буратино» ? </a:t>
            </a:r>
          </a:p>
          <a:p>
            <a:pPr lvl="0">
              <a:buNone/>
            </a:pPr>
            <a:endParaRPr lang="ru-RU" dirty="0" smtClean="0"/>
          </a:p>
          <a:p>
            <a:pPr lvl="0" algn="ctr">
              <a:buNone/>
            </a:pPr>
            <a:endParaRPr lang="ru-RU" sz="4000" dirty="0" smtClean="0"/>
          </a:p>
          <a:p>
            <a:pPr lvl="0" algn="ctr">
              <a:buNone/>
            </a:pPr>
            <a:r>
              <a:rPr lang="ru-RU" sz="4000" dirty="0" smtClean="0"/>
              <a:t>ТЛЙОТСО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381000"/>
            <a:ext cx="7010400" cy="1692771"/>
          </a:xfrm>
          <a:prstGeom prst="rect">
            <a:avLst/>
          </a:prstGeom>
          <a:solidFill>
            <a:srgbClr val="FF5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3 этап «Игра слов»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(Переставьте буквы так, чтобы из них  получились имена писателей или книжных персонажей)</a:t>
            </a:r>
            <a:endParaRPr lang="ru-RU" sz="2400" dirty="0"/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2362200"/>
            <a:ext cx="7467600" cy="3048000"/>
          </a:xfrm>
        </p:spPr>
        <p:txBody>
          <a:bodyPr/>
          <a:lstStyle/>
          <a:p>
            <a:pPr lvl="0" algn="just">
              <a:buNone/>
            </a:pPr>
            <a:r>
              <a:rPr lang="ru-RU" sz="2800" dirty="0" smtClean="0"/>
              <a:t>7. Мальчик, воспитанный стаей волков в рассказе </a:t>
            </a:r>
            <a:r>
              <a:rPr lang="ru-RU" sz="2800" dirty="0" err="1" smtClean="0"/>
              <a:t>Редьярда</a:t>
            </a:r>
            <a:r>
              <a:rPr lang="ru-RU" sz="2800" dirty="0" smtClean="0"/>
              <a:t> Киплинга? </a:t>
            </a:r>
          </a:p>
          <a:p>
            <a:pPr lvl="0">
              <a:buNone/>
            </a:pPr>
            <a:endParaRPr lang="ru-RU" sz="2800" dirty="0" smtClean="0"/>
          </a:p>
          <a:p>
            <a:pPr lvl="0" algn="ctr">
              <a:buNone/>
            </a:pPr>
            <a:r>
              <a:rPr lang="ru-RU" sz="4000" dirty="0" smtClean="0"/>
              <a:t>ГЛАИМУ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381000"/>
            <a:ext cx="7010400" cy="1692771"/>
          </a:xfrm>
          <a:prstGeom prst="rect">
            <a:avLst/>
          </a:prstGeom>
          <a:solidFill>
            <a:srgbClr val="FF5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3 этап «Игра слов»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(Переставьте буквы так, чтобы из них  получились имена писателей или книжных персонажей)</a:t>
            </a:r>
            <a:endParaRPr lang="ru-RU" sz="2400" dirty="0"/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7467600" cy="297180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8. Кто находится под таинственной шляпой в рассказе Николая Носова «Живая шляпа»?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ЁТОНККО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304800"/>
            <a:ext cx="7010400" cy="1692771"/>
          </a:xfrm>
          <a:prstGeom prst="rect">
            <a:avLst/>
          </a:prstGeom>
          <a:solidFill>
            <a:srgbClr val="FF5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3 этап «Игра слов»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(Переставьте буквы так, чтобы из них  получились имена писателей или книжных персонажей)</a:t>
            </a:r>
            <a:endParaRPr lang="ru-RU" sz="2400" dirty="0"/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048000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/>
              <a:t> 1. Осень наступила, </a:t>
            </a:r>
          </a:p>
          <a:p>
            <a:pPr>
              <a:buNone/>
            </a:pPr>
            <a:r>
              <a:rPr lang="ru-RU" sz="2800" dirty="0" smtClean="0"/>
              <a:t>     Высохли цветы,</a:t>
            </a:r>
          </a:p>
          <a:p>
            <a:pPr>
              <a:buNone/>
            </a:pPr>
            <a:r>
              <a:rPr lang="ru-RU" sz="2800" dirty="0" smtClean="0"/>
              <a:t>     И глядят уныло</a:t>
            </a:r>
          </a:p>
          <a:p>
            <a:pPr>
              <a:buNone/>
            </a:pPr>
            <a:r>
              <a:rPr lang="ru-RU" sz="2800" dirty="0" smtClean="0"/>
              <a:t>     Голые _______.</a:t>
            </a:r>
          </a:p>
          <a:p>
            <a:pPr>
              <a:buNone/>
            </a:pPr>
            <a:r>
              <a:rPr lang="ru-RU" sz="2800" dirty="0" smtClean="0"/>
              <a:t>                                            (А.Н. Плещеев)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228600"/>
            <a:ext cx="7010400" cy="95410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4 этап «В стране поэзии»</a:t>
            </a:r>
            <a:r>
              <a:rPr lang="ru-RU" sz="2400" b="1" dirty="0" smtClean="0">
                <a:solidFill>
                  <a:srgbClr val="FFC000"/>
                </a:solidFill>
              </a:rPr>
              <a:t/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(Допишите </a:t>
            </a:r>
            <a:r>
              <a:rPr lang="ru-RU" sz="2400" b="1" dirty="0" smtClean="0">
                <a:solidFill>
                  <a:srgbClr val="FFC000"/>
                </a:solidFill>
              </a:rPr>
              <a:t>недостающее </a:t>
            </a:r>
            <a:r>
              <a:rPr lang="ru-RU" sz="2400" b="1" dirty="0" smtClean="0">
                <a:solidFill>
                  <a:srgbClr val="FFC000"/>
                </a:solidFill>
              </a:rPr>
              <a:t>слово)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819400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/>
              <a:t>2. Закружилась листва золотая</a:t>
            </a:r>
          </a:p>
          <a:p>
            <a:pPr>
              <a:buNone/>
            </a:pPr>
            <a:r>
              <a:rPr lang="ru-RU" sz="2800" dirty="0" smtClean="0"/>
              <a:t>    В розоватой воде на _____,</a:t>
            </a:r>
          </a:p>
          <a:p>
            <a:pPr>
              <a:buNone/>
            </a:pPr>
            <a:r>
              <a:rPr lang="ru-RU" sz="2800" dirty="0" smtClean="0"/>
              <a:t>    Словно бабочек легкая стая</a:t>
            </a:r>
          </a:p>
          <a:p>
            <a:pPr>
              <a:buNone/>
            </a:pPr>
            <a:r>
              <a:rPr lang="ru-RU" sz="2800" dirty="0" smtClean="0"/>
              <a:t>    С замираньем летит на звезду…</a:t>
            </a:r>
          </a:p>
          <a:p>
            <a:pPr>
              <a:buNone/>
            </a:pPr>
            <a:r>
              <a:rPr lang="ru-RU" sz="2800" dirty="0" smtClean="0"/>
              <a:t>                                               (С.А. Есенин)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228600"/>
            <a:ext cx="7010400" cy="95410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4 этап «В стране поэзии»</a:t>
            </a:r>
            <a:r>
              <a:rPr lang="ru-RU" sz="2400" b="1" dirty="0" smtClean="0">
                <a:solidFill>
                  <a:srgbClr val="FFC000"/>
                </a:solidFill>
              </a:rPr>
              <a:t/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(Допишите </a:t>
            </a:r>
            <a:r>
              <a:rPr lang="ru-RU" sz="2400" b="1" dirty="0" smtClean="0">
                <a:solidFill>
                  <a:srgbClr val="FFC000"/>
                </a:solidFill>
              </a:rPr>
              <a:t>недостающее </a:t>
            </a:r>
            <a:r>
              <a:rPr lang="ru-RU" sz="2400" b="1" dirty="0" smtClean="0">
                <a:solidFill>
                  <a:srgbClr val="FFC000"/>
                </a:solidFill>
              </a:rPr>
              <a:t>слово)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800" dirty="0" smtClean="0"/>
              <a:t>3. Чародейкою _____</a:t>
            </a:r>
          </a:p>
          <a:p>
            <a:pPr>
              <a:buNone/>
            </a:pPr>
            <a:r>
              <a:rPr lang="ru-RU" sz="2800" dirty="0" smtClean="0"/>
              <a:t>    Околдован, лес стоит-</a:t>
            </a:r>
          </a:p>
          <a:p>
            <a:pPr>
              <a:buNone/>
            </a:pPr>
            <a:r>
              <a:rPr lang="ru-RU" sz="2800" dirty="0" smtClean="0"/>
              <a:t>    И под снежной бахромою,</a:t>
            </a:r>
          </a:p>
          <a:p>
            <a:pPr>
              <a:buNone/>
            </a:pPr>
            <a:r>
              <a:rPr lang="ru-RU" sz="2800" dirty="0" smtClean="0"/>
              <a:t>    Неподвижною, немою, </a:t>
            </a:r>
          </a:p>
          <a:p>
            <a:pPr>
              <a:buNone/>
            </a:pPr>
            <a:r>
              <a:rPr lang="ru-RU" sz="2800" dirty="0" smtClean="0"/>
              <a:t>    Чудной жизнью он блестит.</a:t>
            </a:r>
          </a:p>
          <a:p>
            <a:pPr>
              <a:buNone/>
            </a:pPr>
            <a:r>
              <a:rPr lang="ru-RU" sz="2800" dirty="0" smtClean="0"/>
              <a:t>                                               (Ф.И. Тютчев)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228600"/>
            <a:ext cx="7010400" cy="95410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4 этап «В стране поэзии»</a:t>
            </a:r>
            <a:r>
              <a:rPr lang="ru-RU" sz="2400" b="1" dirty="0" smtClean="0">
                <a:solidFill>
                  <a:srgbClr val="FFC000"/>
                </a:solidFill>
              </a:rPr>
              <a:t/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(Допишите </a:t>
            </a:r>
            <a:r>
              <a:rPr lang="ru-RU" sz="2400" b="1" dirty="0" smtClean="0">
                <a:solidFill>
                  <a:srgbClr val="FFC000"/>
                </a:solidFill>
              </a:rPr>
              <a:t>недостающее </a:t>
            </a:r>
            <a:r>
              <a:rPr lang="ru-RU" sz="2400" b="1" dirty="0" smtClean="0">
                <a:solidFill>
                  <a:srgbClr val="FFC000"/>
                </a:solidFill>
              </a:rPr>
              <a:t>слово)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7696200" cy="1676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Добрая, веселая, любит вечеринки, везучая. Однажды была похищена пауком.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381000"/>
            <a:ext cx="7620000" cy="95410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 этап «</a:t>
            </a:r>
            <a:r>
              <a:rPr lang="ru-RU" sz="3200" b="1" dirty="0" err="1" smtClean="0">
                <a:solidFill>
                  <a:srgbClr val="C00000"/>
                </a:solidFill>
              </a:rPr>
              <a:t>Угадайка</a:t>
            </a:r>
            <a:r>
              <a:rPr lang="ru-RU" sz="3200" b="1" dirty="0" smtClean="0">
                <a:solidFill>
                  <a:srgbClr val="C00000"/>
                </a:solidFill>
              </a:rPr>
              <a:t>»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(Определите литературного героя по описанию)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Picture 4" descr="https://st4.depositphotos.com/11953928/25117/v/1600/depositphotos_251172026-stock-illustration-isolated-mask-desig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495" t="8333" r="11458" b="12500"/>
          <a:stretch>
            <a:fillRect/>
          </a:stretch>
        </p:blipFill>
        <p:spPr bwMode="auto">
          <a:xfrm>
            <a:off x="6248400" y="3962400"/>
            <a:ext cx="2514600" cy="2895600"/>
          </a:xfrm>
          <a:prstGeom prst="rect">
            <a:avLst/>
          </a:prstGeom>
          <a:noFill/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895600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/>
              <a:t>4. Белая ______</a:t>
            </a:r>
          </a:p>
          <a:p>
            <a:pPr>
              <a:buNone/>
            </a:pPr>
            <a:r>
              <a:rPr lang="ru-RU" sz="2800" dirty="0" smtClean="0"/>
              <a:t>    Под моим окном</a:t>
            </a:r>
          </a:p>
          <a:p>
            <a:pPr>
              <a:buNone/>
            </a:pPr>
            <a:r>
              <a:rPr lang="ru-RU" sz="2800" dirty="0" smtClean="0"/>
              <a:t>    Принакрылась снегом,</a:t>
            </a:r>
          </a:p>
          <a:p>
            <a:pPr>
              <a:buNone/>
            </a:pPr>
            <a:r>
              <a:rPr lang="ru-RU" sz="2800" dirty="0" smtClean="0"/>
              <a:t>    Точно серебром.</a:t>
            </a:r>
          </a:p>
          <a:p>
            <a:pPr>
              <a:buNone/>
            </a:pPr>
            <a:r>
              <a:rPr lang="ru-RU" sz="2800" dirty="0" smtClean="0"/>
              <a:t>                                      (С.А. Есенин)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304800"/>
            <a:ext cx="7010400" cy="95410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4 этап «В стране поэзии»</a:t>
            </a:r>
            <a:r>
              <a:rPr lang="ru-RU" sz="2400" b="1" dirty="0" smtClean="0">
                <a:solidFill>
                  <a:srgbClr val="FFC000"/>
                </a:solidFill>
              </a:rPr>
              <a:t/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(Допишите </a:t>
            </a:r>
            <a:r>
              <a:rPr lang="ru-RU" sz="2400" b="1" dirty="0" smtClean="0">
                <a:solidFill>
                  <a:srgbClr val="FFC000"/>
                </a:solidFill>
              </a:rPr>
              <a:t>недостающее </a:t>
            </a:r>
            <a:r>
              <a:rPr lang="ru-RU" sz="2400" b="1" dirty="0" smtClean="0">
                <a:solidFill>
                  <a:srgbClr val="FFC000"/>
                </a:solidFill>
              </a:rPr>
              <a:t>слово)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895600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/>
              <a:t>5. Зима!.._____, торжествуя,</a:t>
            </a:r>
          </a:p>
          <a:p>
            <a:pPr>
              <a:buNone/>
            </a:pPr>
            <a:r>
              <a:rPr lang="ru-RU" sz="2800" dirty="0" smtClean="0"/>
              <a:t>    На дровнях обновляет путь;</a:t>
            </a:r>
          </a:p>
          <a:p>
            <a:pPr>
              <a:buNone/>
            </a:pPr>
            <a:r>
              <a:rPr lang="ru-RU" sz="2800" dirty="0" smtClean="0"/>
              <a:t>    Его лошадка, снег </a:t>
            </a:r>
            <a:r>
              <a:rPr lang="ru-RU" sz="2800" dirty="0" err="1" smtClean="0"/>
              <a:t>почуя</a:t>
            </a:r>
            <a:r>
              <a:rPr lang="ru-RU" sz="2800" dirty="0" smtClean="0"/>
              <a:t>,</a:t>
            </a:r>
          </a:p>
          <a:p>
            <a:pPr>
              <a:buNone/>
            </a:pPr>
            <a:r>
              <a:rPr lang="ru-RU" sz="2800" dirty="0" smtClean="0"/>
              <a:t>    Плетется рысью как-нибудь…</a:t>
            </a:r>
          </a:p>
          <a:p>
            <a:pPr>
              <a:buNone/>
            </a:pPr>
            <a:r>
              <a:rPr lang="ru-RU" sz="2800" dirty="0" smtClean="0"/>
              <a:t>                                           (А.С. Пушкин)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381000"/>
            <a:ext cx="7010400" cy="95410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4 этап «В стране поэзии»</a:t>
            </a:r>
            <a:r>
              <a:rPr lang="ru-RU" sz="2400" b="1" dirty="0" smtClean="0">
                <a:solidFill>
                  <a:srgbClr val="FFC000"/>
                </a:solidFill>
              </a:rPr>
              <a:t/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(Допишите </a:t>
            </a:r>
            <a:r>
              <a:rPr lang="ru-RU" sz="2400" b="1" dirty="0" smtClean="0">
                <a:solidFill>
                  <a:srgbClr val="FFC000"/>
                </a:solidFill>
              </a:rPr>
              <a:t>недостающее </a:t>
            </a:r>
            <a:r>
              <a:rPr lang="ru-RU" sz="2400" b="1" dirty="0" smtClean="0">
                <a:solidFill>
                  <a:srgbClr val="FFC000"/>
                </a:solidFill>
              </a:rPr>
              <a:t>слово)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20000" cy="3276600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/>
              <a:t>6. Буря мглою небо кроет, </a:t>
            </a:r>
          </a:p>
          <a:p>
            <a:pPr>
              <a:buNone/>
            </a:pPr>
            <a:r>
              <a:rPr lang="ru-RU" sz="2800" dirty="0" smtClean="0"/>
              <a:t>    Вихри снежные крутя;</a:t>
            </a:r>
          </a:p>
          <a:p>
            <a:pPr>
              <a:buNone/>
            </a:pPr>
            <a:r>
              <a:rPr lang="ru-RU" sz="2800" dirty="0" smtClean="0"/>
              <a:t>    То как ____, она завоет, </a:t>
            </a:r>
          </a:p>
          <a:p>
            <a:pPr>
              <a:buNone/>
            </a:pPr>
            <a:r>
              <a:rPr lang="ru-RU" sz="2800" dirty="0" smtClean="0"/>
              <a:t>    То заплачет, как дитя.</a:t>
            </a:r>
          </a:p>
          <a:p>
            <a:pPr>
              <a:buNone/>
            </a:pPr>
            <a:r>
              <a:rPr lang="ru-RU" sz="2800" dirty="0" smtClean="0"/>
              <a:t>                                  (А.С. Пушкин)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381000"/>
            <a:ext cx="7010400" cy="95410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4 этап «В стране поэзии»</a:t>
            </a:r>
            <a:r>
              <a:rPr lang="ru-RU" sz="2400" b="1" dirty="0" smtClean="0">
                <a:solidFill>
                  <a:srgbClr val="FFC000"/>
                </a:solidFill>
              </a:rPr>
              <a:t/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(Допишите </a:t>
            </a:r>
            <a:r>
              <a:rPr lang="ru-RU" sz="2400" b="1" dirty="0" smtClean="0">
                <a:solidFill>
                  <a:srgbClr val="FFC000"/>
                </a:solidFill>
              </a:rPr>
              <a:t>недостающее </a:t>
            </a:r>
            <a:r>
              <a:rPr lang="ru-RU" sz="2400" b="1" dirty="0" smtClean="0">
                <a:solidFill>
                  <a:srgbClr val="FFC000"/>
                </a:solidFill>
              </a:rPr>
              <a:t>слово)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20000" cy="3200400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/>
              <a:t>7. Травка зеленеет, </a:t>
            </a:r>
          </a:p>
          <a:p>
            <a:pPr>
              <a:buNone/>
            </a:pPr>
            <a:r>
              <a:rPr lang="ru-RU" sz="2800" dirty="0" smtClean="0"/>
              <a:t>    Солнышко блестит;</a:t>
            </a:r>
          </a:p>
          <a:p>
            <a:pPr>
              <a:buNone/>
            </a:pPr>
            <a:r>
              <a:rPr lang="ru-RU" sz="2800" dirty="0" smtClean="0"/>
              <a:t>    Ласточка с весною</a:t>
            </a:r>
          </a:p>
          <a:p>
            <a:pPr>
              <a:buNone/>
            </a:pPr>
            <a:r>
              <a:rPr lang="ru-RU" sz="2800" dirty="0" smtClean="0"/>
              <a:t>    В сени к нам ______</a:t>
            </a:r>
          </a:p>
          <a:p>
            <a:pPr>
              <a:buNone/>
            </a:pPr>
            <a:r>
              <a:rPr lang="ru-RU" sz="2800" dirty="0" smtClean="0"/>
              <a:t>                                (А.Н. Плещеев)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304800"/>
            <a:ext cx="7010400" cy="95410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4 этап «В стране поэзии»</a:t>
            </a:r>
            <a:r>
              <a:rPr lang="ru-RU" sz="2400" b="1" dirty="0" smtClean="0">
                <a:solidFill>
                  <a:srgbClr val="FFC000"/>
                </a:solidFill>
              </a:rPr>
              <a:t/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(Допишите </a:t>
            </a:r>
            <a:r>
              <a:rPr lang="ru-RU" sz="2400" b="1" dirty="0" smtClean="0">
                <a:solidFill>
                  <a:srgbClr val="FFC000"/>
                </a:solidFill>
              </a:rPr>
              <a:t>недостающее </a:t>
            </a:r>
            <a:r>
              <a:rPr lang="ru-RU" sz="2400" b="1" dirty="0" smtClean="0">
                <a:solidFill>
                  <a:srgbClr val="FFC000"/>
                </a:solidFill>
              </a:rPr>
              <a:t>слово)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114800"/>
          </a:xfrm>
        </p:spPr>
        <p:txBody>
          <a:bodyPr/>
          <a:lstStyle/>
          <a:p>
            <a:pPr lvl="0">
              <a:buNone/>
            </a:pPr>
            <a:r>
              <a:rPr lang="ru-RU" sz="2800" dirty="0" smtClean="0"/>
              <a:t>8. Мороз и солнце; день чудесный!</a:t>
            </a:r>
          </a:p>
          <a:p>
            <a:pPr>
              <a:buNone/>
            </a:pPr>
            <a:r>
              <a:rPr lang="ru-RU" sz="2800" dirty="0" smtClean="0"/>
              <a:t>    Ещё ты дремлешь, друг прелестный —</a:t>
            </a:r>
          </a:p>
          <a:p>
            <a:pPr>
              <a:buNone/>
            </a:pPr>
            <a:r>
              <a:rPr lang="ru-RU" sz="2800" dirty="0" smtClean="0"/>
              <a:t>    Пора, ____, проснись:</a:t>
            </a:r>
          </a:p>
          <a:p>
            <a:pPr>
              <a:buNone/>
            </a:pPr>
            <a:r>
              <a:rPr lang="ru-RU" sz="2800" dirty="0" smtClean="0"/>
              <a:t>    Открой сомкнуты негой взоры</a:t>
            </a:r>
          </a:p>
          <a:p>
            <a:pPr>
              <a:buNone/>
            </a:pPr>
            <a:r>
              <a:rPr lang="ru-RU" sz="2800" dirty="0" smtClean="0"/>
              <a:t>    Навстречу северной Авроры,</a:t>
            </a:r>
          </a:p>
          <a:p>
            <a:pPr>
              <a:buNone/>
            </a:pPr>
            <a:r>
              <a:rPr lang="ru-RU" sz="2800" dirty="0" smtClean="0"/>
              <a:t>    Звездою севера явись!</a:t>
            </a:r>
          </a:p>
          <a:p>
            <a:pPr>
              <a:buNone/>
            </a:pPr>
            <a:r>
              <a:rPr lang="ru-RU" sz="2800" dirty="0" smtClean="0"/>
              <a:t>                                        (А.С. Пушкин)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304800"/>
            <a:ext cx="7010400" cy="954107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4 этап «В стране поэзии»</a:t>
            </a:r>
            <a:r>
              <a:rPr lang="ru-RU" sz="2400" b="1" dirty="0" smtClean="0">
                <a:solidFill>
                  <a:srgbClr val="FFC000"/>
                </a:solidFill>
              </a:rPr>
              <a:t/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(Допишите </a:t>
            </a:r>
            <a:r>
              <a:rPr lang="ru-RU" sz="2400" b="1" dirty="0" smtClean="0">
                <a:solidFill>
                  <a:srgbClr val="FFC000"/>
                </a:solidFill>
              </a:rPr>
              <a:t>недостающее </a:t>
            </a:r>
            <a:r>
              <a:rPr lang="ru-RU" sz="2400" b="1" dirty="0" smtClean="0">
                <a:solidFill>
                  <a:srgbClr val="FFC000"/>
                </a:solidFill>
              </a:rPr>
              <a:t>слово)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5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7696200" cy="1219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Как в русской народной сказке звали девочку, которая превратилась в облачко?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228600"/>
            <a:ext cx="7010400" cy="954107"/>
          </a:xfrm>
          <a:prstGeom prst="rect">
            <a:avLst/>
          </a:prstGeom>
          <a:solidFill>
            <a:srgbClr val="F494DB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5 этап «Блиц- опрос»</a:t>
            </a: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(Ответьте на вопросы)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9218" name="Picture 2" descr="https://drasler.ru/wp-content/uploads/2019/04/%D0%9A%D0%B0%D1%80%D1%82%D0%B8%D0%BD%D0%BA%D0%B0-%D0%BE%D0%B1%D0%BB%D0%B0%D0%BA%D0%BE-%D0%B4%D0%BB%D1%8F-%D0%B4%D0%B5%D1%82%D0%B5%D0%B9-%D0%BD%D0%B0-%D0%BF%D1%80%D0%BE%D0%B7%D1%80%D0%B0%D1%87%D0%BD%D0%BE%D0%BC-%D1%84%D0%BE%D0%BD%D0%B5-%D0%BF%D0%BE%D0%B4%D0%B1%D0%BE%D1%80%D0%BA%D0%B0-%D1%80%D0%B8%D1%81%D1%83%D0%BD%D0%BA%D0%BE%D0%B2-1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503"/>
          <a:stretch>
            <a:fillRect/>
          </a:stretch>
        </p:blipFill>
        <p:spPr bwMode="auto">
          <a:xfrm>
            <a:off x="2895600" y="2590800"/>
            <a:ext cx="2819400" cy="2133104"/>
          </a:xfrm>
          <a:prstGeom prst="rect">
            <a:avLst/>
          </a:prstGeom>
          <a:noFill/>
        </p:spPr>
      </p:pic>
      <p:pic>
        <p:nvPicPr>
          <p:cNvPr id="5" name="15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599" y="5181600"/>
            <a:ext cx="2709335" cy="1524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524000"/>
            <a:ext cx="7467600" cy="1143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2. Что являлось лучшим лекарством для </a:t>
            </a:r>
            <a:r>
              <a:rPr lang="ru-RU" sz="2800" dirty="0" err="1" smtClean="0"/>
              <a:t>Карлсона</a:t>
            </a:r>
            <a:r>
              <a:rPr lang="ru-RU" sz="2800" dirty="0" smtClean="0"/>
              <a:t>?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14400" y="228600"/>
            <a:ext cx="7010400" cy="954107"/>
          </a:xfrm>
          <a:prstGeom prst="rect">
            <a:avLst/>
          </a:prstGeom>
          <a:solidFill>
            <a:srgbClr val="F494DB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5 этап «Блиц- опрос»</a:t>
            </a: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(Ответьте на вопросы)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8194" name="Picture 2" descr="https://ne-kurim.ru/forum/attachments/1590539995058-png.1200313/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2438400"/>
            <a:ext cx="2836334" cy="2552701"/>
          </a:xfrm>
          <a:prstGeom prst="rect">
            <a:avLst/>
          </a:prstGeom>
          <a:noFill/>
        </p:spPr>
      </p:pic>
      <p:pic>
        <p:nvPicPr>
          <p:cNvPr id="5" name="15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599" y="5181600"/>
            <a:ext cx="2709335" cy="1524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72400" cy="121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3. В кого превратился гадкий утенок в сказке Х.К. Андерсена?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304800"/>
            <a:ext cx="7010400" cy="954107"/>
          </a:xfrm>
          <a:prstGeom prst="rect">
            <a:avLst/>
          </a:prstGeom>
          <a:solidFill>
            <a:srgbClr val="F494DB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5 этап «Блиц- опрос»</a:t>
            </a: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(Ответьте на вопросы)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7170" name="Picture 2" descr="http://cdn01.ru/files/users/images/3a/12/3a12a09acb719761ac9e8b9b3464dd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667000"/>
            <a:ext cx="1905000" cy="2540000"/>
          </a:xfrm>
          <a:prstGeom prst="rect">
            <a:avLst/>
          </a:prstGeom>
          <a:noFill/>
        </p:spPr>
      </p:pic>
      <p:pic>
        <p:nvPicPr>
          <p:cNvPr id="5" name="15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599" y="5181600"/>
            <a:ext cx="2709335" cy="1524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924800" cy="12192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4. Кто из героев полетел на луну в произведении Н. Носова?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304800"/>
            <a:ext cx="7010400" cy="954107"/>
          </a:xfrm>
          <a:prstGeom prst="rect">
            <a:avLst/>
          </a:prstGeom>
          <a:solidFill>
            <a:srgbClr val="F494DB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5 этап «Блиц- опрос»</a:t>
            </a: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(Ответьте на вопросы)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6146" name="Picture 2" descr="https://yt3.ggpht.com/ytc/AAUvwnjrpA649RVGQYbDXADiG7-_xi7IKwcdzwq9fRlp4g=s900-c-k-c0x00ffffff-no-r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514600"/>
            <a:ext cx="2438400" cy="2438400"/>
          </a:xfrm>
          <a:prstGeom prst="rect">
            <a:avLst/>
          </a:prstGeom>
          <a:noFill/>
        </p:spPr>
      </p:pic>
      <p:pic>
        <p:nvPicPr>
          <p:cNvPr id="5" name="15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599" y="5181600"/>
            <a:ext cx="2709335" cy="1524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001000" cy="2438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5. Фамилия русского писателя, открывшего малышам волшебный мир природы, автор таких произведений как: «Музыкант», «Как </a:t>
            </a:r>
            <a:r>
              <a:rPr lang="ru-RU" sz="2800" dirty="0" err="1" smtClean="0"/>
              <a:t>Муравьишка</a:t>
            </a:r>
            <a:r>
              <a:rPr lang="ru-RU" sz="2800" dirty="0" smtClean="0"/>
              <a:t> домой спешил», «Мышонок Пик»?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304800"/>
            <a:ext cx="7010400" cy="954107"/>
          </a:xfrm>
          <a:prstGeom prst="rect">
            <a:avLst/>
          </a:prstGeom>
          <a:solidFill>
            <a:srgbClr val="F494DB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5 этап «Блиц- опрос»</a:t>
            </a: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(Ответьте на вопросы)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122" name="Picture 2" descr="https://nukadeti.ru/content/images/essence/tale/1311/48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581400"/>
            <a:ext cx="2407189" cy="2209800"/>
          </a:xfrm>
          <a:prstGeom prst="rect">
            <a:avLst/>
          </a:prstGeom>
          <a:noFill/>
        </p:spPr>
      </p:pic>
      <p:pic>
        <p:nvPicPr>
          <p:cNvPr id="5" name="15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599" y="5181600"/>
            <a:ext cx="2709335" cy="1524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7924800" cy="2438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Простушка, которая охотно верит лести, с удовольствием слушает совершенно преувеличенные сравнения (царь-птица, ангельский голосок) и находит в этом удовольствие.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381000"/>
            <a:ext cx="7848600" cy="95410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 этап «</a:t>
            </a:r>
            <a:r>
              <a:rPr lang="ru-RU" sz="3200" b="1" dirty="0" err="1" smtClean="0">
                <a:solidFill>
                  <a:srgbClr val="C00000"/>
                </a:solidFill>
              </a:rPr>
              <a:t>Угадайка</a:t>
            </a:r>
            <a:r>
              <a:rPr lang="ru-RU" sz="3200" b="1" dirty="0" smtClean="0">
                <a:solidFill>
                  <a:srgbClr val="C00000"/>
                </a:solidFill>
              </a:rPr>
              <a:t>»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(Определите литературного героя по описанию)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Picture 4" descr="https://st4.depositphotos.com/11953928/25117/v/1600/depositphotos_251172026-stock-illustration-isolated-mask-desig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495" t="8333" r="11458" b="12500"/>
          <a:stretch>
            <a:fillRect/>
          </a:stretch>
        </p:blipFill>
        <p:spPr bwMode="auto">
          <a:xfrm>
            <a:off x="6248400" y="3962400"/>
            <a:ext cx="2514600" cy="2895600"/>
          </a:xfrm>
          <a:prstGeom prst="rect">
            <a:avLst/>
          </a:prstGeom>
          <a:noFill/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7772400" cy="9144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800" dirty="0" smtClean="0"/>
              <a:t>6. Имя мальчика, которого унесли Гуси-лебеди?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228600"/>
            <a:ext cx="7010400" cy="954107"/>
          </a:xfrm>
          <a:prstGeom prst="rect">
            <a:avLst/>
          </a:prstGeom>
          <a:solidFill>
            <a:srgbClr val="F494DB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5 этап «Блиц- опрос»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(Ответьте на вопросы)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098" name="Picture 2" descr="https://samburova-mbdouds48.edumsko.ru/uploads/40500/40461/section/971242/i_014p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057400"/>
            <a:ext cx="2590800" cy="2580986"/>
          </a:xfrm>
          <a:prstGeom prst="rect">
            <a:avLst/>
          </a:prstGeom>
          <a:noFill/>
        </p:spPr>
      </p:pic>
      <p:pic>
        <p:nvPicPr>
          <p:cNvPr id="5" name="15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599" y="5181600"/>
            <a:ext cx="2709335" cy="1524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7848600" cy="99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7. С кем улетела </a:t>
            </a:r>
            <a:r>
              <a:rPr lang="ru-RU" sz="2800" dirty="0" err="1" smtClean="0"/>
              <a:t>Дюймовочка</a:t>
            </a:r>
            <a:r>
              <a:rPr lang="ru-RU" sz="2800" dirty="0" smtClean="0"/>
              <a:t>, не выйдя замуж за крота?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228600"/>
            <a:ext cx="7010400" cy="954107"/>
          </a:xfrm>
          <a:prstGeom prst="rect">
            <a:avLst/>
          </a:prstGeom>
          <a:solidFill>
            <a:srgbClr val="F494DB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5 этап «Блиц- опрос»</a:t>
            </a: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(Ответьте на вопросы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6" name="Picture 4" descr="https://avatars.mds.yandex.net/get-zen_doc/4776500/pub_60291af0c219c97e3288b55a_60291e8c241d462d4493e269/scale_1200"/>
          <p:cNvPicPr>
            <a:picLocks noChangeAspect="1" noChangeArrowheads="1"/>
          </p:cNvPicPr>
          <p:nvPr/>
        </p:nvPicPr>
        <p:blipFill>
          <a:blip r:embed="rId3" cstate="print"/>
          <a:srcRect l="15217" t="5797" r="15217" b="15942"/>
          <a:stretch>
            <a:fillRect/>
          </a:stretch>
        </p:blipFill>
        <p:spPr bwMode="auto">
          <a:xfrm>
            <a:off x="3124200" y="2667000"/>
            <a:ext cx="2438400" cy="2057400"/>
          </a:xfrm>
          <a:prstGeom prst="rect">
            <a:avLst/>
          </a:prstGeom>
          <a:noFill/>
        </p:spPr>
      </p:pic>
      <p:pic>
        <p:nvPicPr>
          <p:cNvPr id="5" name="15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599" y="5181600"/>
            <a:ext cx="2709335" cy="1524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90600" y="1371600"/>
            <a:ext cx="6858000" cy="83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8. Любитель ходить в гости по утрам?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228600"/>
            <a:ext cx="7010400" cy="954107"/>
          </a:xfrm>
          <a:prstGeom prst="rect">
            <a:avLst/>
          </a:prstGeom>
          <a:solidFill>
            <a:srgbClr val="F494DB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5 этап «Блиц- опрос»</a:t>
            </a: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(Ответьте на вопросы)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https://ds04.infourok.ru/uploads/ex/092e/0011202d-659f776d/hello_html_m31fb5fe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2133600"/>
            <a:ext cx="2057400" cy="2116985"/>
          </a:xfrm>
          <a:prstGeom prst="rect">
            <a:avLst/>
          </a:prstGeom>
          <a:noFill/>
        </p:spPr>
      </p:pic>
      <p:pic>
        <p:nvPicPr>
          <p:cNvPr id="5" name="15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599" y="5181600"/>
            <a:ext cx="2709335" cy="1524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7467600" cy="18288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ИГРУ!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696200" cy="2133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Она так прелестна и нежна, но изо льда! Из ослепительного, сверкающего льда, но все же живая! Глаза ее сияли, как звезды, но в них не было ни тепла, ни покоя.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381000"/>
            <a:ext cx="7696200" cy="95410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 этап «</a:t>
            </a:r>
            <a:r>
              <a:rPr lang="ru-RU" sz="3200" b="1" dirty="0" err="1" smtClean="0">
                <a:solidFill>
                  <a:srgbClr val="C00000"/>
                </a:solidFill>
              </a:rPr>
              <a:t>Угадайка</a:t>
            </a:r>
            <a:r>
              <a:rPr lang="ru-RU" sz="3200" b="1" dirty="0" smtClean="0">
                <a:solidFill>
                  <a:srgbClr val="C00000"/>
                </a:solidFill>
              </a:rPr>
              <a:t>»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(Определите литературного героя по описанию)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Picture 4" descr="https://st4.depositphotos.com/11953928/25117/v/1600/depositphotos_251172026-stock-illustration-isolated-mask-desig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495" t="8333" r="11458" b="12500"/>
          <a:stretch>
            <a:fillRect/>
          </a:stretch>
        </p:blipFill>
        <p:spPr bwMode="auto">
          <a:xfrm>
            <a:off x="6248400" y="3962400"/>
            <a:ext cx="2514600" cy="2895600"/>
          </a:xfrm>
          <a:prstGeom prst="rect">
            <a:avLst/>
          </a:prstGeom>
          <a:noFill/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828800"/>
            <a:ext cx="7315200" cy="24384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...Месяц под косой блестит,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во лбу звезда горит...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сама-то величава,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Выступает будто пава...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381000"/>
            <a:ext cx="7848600" cy="95410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 этап «</a:t>
            </a:r>
            <a:r>
              <a:rPr lang="ru-RU" sz="3200" b="1" dirty="0" err="1" smtClean="0">
                <a:solidFill>
                  <a:srgbClr val="C00000"/>
                </a:solidFill>
              </a:rPr>
              <a:t>Угадайка</a:t>
            </a:r>
            <a:r>
              <a:rPr lang="ru-RU" sz="3200" b="1" dirty="0" smtClean="0">
                <a:solidFill>
                  <a:srgbClr val="C00000"/>
                </a:solidFill>
              </a:rPr>
              <a:t>»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(Определите литературного героя по описанию)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Picture 4" descr="https://st4.depositphotos.com/11953928/25117/v/1600/depositphotos_251172026-stock-illustration-isolated-mask-desig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495" t="8333" r="11458" b="12500"/>
          <a:stretch>
            <a:fillRect/>
          </a:stretch>
        </p:blipFill>
        <p:spPr bwMode="auto">
          <a:xfrm>
            <a:off x="6248400" y="3962400"/>
            <a:ext cx="2514600" cy="2895600"/>
          </a:xfrm>
          <a:prstGeom prst="rect">
            <a:avLst/>
          </a:prstGeom>
          <a:noFill/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924800" cy="3200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Говорящий хвостатый-полосатый. Склонен к рациональному мышлению: предпочитает из всего извлекать материальную выгоду. Очень рассудительный, хозяйственный и запасливый, иногда до крайности: например, молоком своей коровы он однажды занял все находящиеся в доме ёмкости, включая умывальник.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228600"/>
            <a:ext cx="7772400" cy="95410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 этап «</a:t>
            </a:r>
            <a:r>
              <a:rPr lang="ru-RU" sz="3200" b="1" dirty="0" err="1" smtClean="0">
                <a:solidFill>
                  <a:srgbClr val="C00000"/>
                </a:solidFill>
              </a:rPr>
              <a:t>Угадайка</a:t>
            </a:r>
            <a:r>
              <a:rPr lang="ru-RU" sz="3200" b="1" dirty="0" smtClean="0">
                <a:solidFill>
                  <a:srgbClr val="C00000"/>
                </a:solidFill>
              </a:rPr>
              <a:t>»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(Определите литературного героя по описанию)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Picture 4" descr="https://st4.depositphotos.com/11953928/25117/v/1600/depositphotos_251172026-stock-illustration-isolated-mask-desig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495" t="8333" r="11458" b="12500"/>
          <a:stretch>
            <a:fillRect/>
          </a:stretch>
        </p:blipFill>
        <p:spPr bwMode="auto">
          <a:xfrm>
            <a:off x="6248400" y="3962400"/>
            <a:ext cx="2514600" cy="2895600"/>
          </a:xfrm>
          <a:prstGeom prst="rect">
            <a:avLst/>
          </a:prstGeom>
          <a:noFill/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7848600" cy="25146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7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Настоящий руководитель. В комичной парочке она – злой гений, чьи указания приходится выполнять. Участвует в дележке денег, пытаясь обмануть приятеля кота, сваливает на него вину за все возможные недоразумения.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381000"/>
            <a:ext cx="7848600" cy="95410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 этап «</a:t>
            </a:r>
            <a:r>
              <a:rPr lang="ru-RU" sz="3200" b="1" dirty="0" err="1" smtClean="0">
                <a:solidFill>
                  <a:srgbClr val="C00000"/>
                </a:solidFill>
              </a:rPr>
              <a:t>Угадайка</a:t>
            </a:r>
            <a:r>
              <a:rPr lang="ru-RU" sz="3200" b="1" dirty="0" smtClean="0">
                <a:solidFill>
                  <a:srgbClr val="C00000"/>
                </a:solidFill>
              </a:rPr>
              <a:t>»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(Определите литературного героя по описанию)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Picture 4" descr="https://st4.depositphotos.com/11953928/25117/v/1600/depositphotos_251172026-stock-illustration-isolated-mask-desig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495" t="8333" r="11458" b="12500"/>
          <a:stretch>
            <a:fillRect/>
          </a:stretch>
        </p:blipFill>
        <p:spPr bwMode="auto">
          <a:xfrm>
            <a:off x="6248400" y="3962400"/>
            <a:ext cx="2514600" cy="2895600"/>
          </a:xfrm>
          <a:prstGeom prst="rect">
            <a:avLst/>
          </a:prstGeom>
          <a:noFill/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7924800" cy="2590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8. Умная, хитрая, добрая, справедливая, расчётливая пантера. Родилась и росла в неволе, однажды инстинкт взял верх, и она вырвалась на свободу. С ней считаются в джунглях все, она внушает страх и уважение.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381000"/>
            <a:ext cx="7848600" cy="95410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 этап «</a:t>
            </a:r>
            <a:r>
              <a:rPr lang="ru-RU" sz="3200" b="1" dirty="0" err="1" smtClean="0">
                <a:solidFill>
                  <a:srgbClr val="C00000"/>
                </a:solidFill>
              </a:rPr>
              <a:t>Угадайка</a:t>
            </a:r>
            <a:r>
              <a:rPr lang="ru-RU" sz="3200" b="1" dirty="0" smtClean="0">
                <a:solidFill>
                  <a:srgbClr val="C00000"/>
                </a:solidFill>
              </a:rPr>
              <a:t>»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(Определите литературного героя по описанию)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5" name="Picture 4" descr="https://st4.depositphotos.com/11953928/25117/v/1600/depositphotos_251172026-stock-illustration-isolated-mask-desig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495" t="8333" r="11458" b="12500"/>
          <a:stretch>
            <a:fillRect/>
          </a:stretch>
        </p:blipFill>
        <p:spPr bwMode="auto">
          <a:xfrm>
            <a:off x="6248400" y="3962400"/>
            <a:ext cx="2514600" cy="2895600"/>
          </a:xfrm>
          <a:prstGeom prst="rect">
            <a:avLst/>
          </a:prstGeom>
          <a:noFill/>
        </p:spPr>
      </p:pic>
      <p:pic>
        <p:nvPicPr>
          <p:cNvPr id="6" name="20 SECOND TIMER ⏲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28600" y="5081586"/>
            <a:ext cx="2819400" cy="1585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299</TotalTime>
  <Words>1182</Words>
  <Application>Microsoft Office PowerPoint</Application>
  <PresentationFormat>Экран (4:3)</PresentationFormat>
  <Paragraphs>156</Paragraphs>
  <Slides>43</Slides>
  <Notes>0</Notes>
  <HiddenSlides>0</HiddenSlides>
  <MMClips>41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8" baseType="lpstr">
      <vt:lpstr>Century Schoolbook</vt:lpstr>
      <vt:lpstr>Times New Roman</vt:lpstr>
      <vt:lpstr>Wingdings</vt:lpstr>
      <vt:lpstr>Wingdings 2</vt:lpstr>
      <vt:lpstr>Эркер</vt:lpstr>
      <vt:lpstr>Интеллектуальная  квест-игра  «В поисках книжных сокровищ» </vt:lpstr>
      <vt:lpstr>1 этап «Угадайка» (Определите литературного героя по описанию)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ИГРУ!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квест-игра  «В поисках книжных сокровищ» </dc:title>
  <dc:creator>Admin</dc:creator>
  <cp:lastModifiedBy>Одаренность123</cp:lastModifiedBy>
  <cp:revision>33</cp:revision>
  <dcterms:created xsi:type="dcterms:W3CDTF">2021-11-09T22:28:10Z</dcterms:created>
  <dcterms:modified xsi:type="dcterms:W3CDTF">2022-01-20T11:35:24Z</dcterms:modified>
</cp:coreProperties>
</file>