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73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02.04.2025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02.04.2025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02.04.2025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02.04.2025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02.04.2025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02.04.2025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02.04.2025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02.04.2025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02.04.2025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02.04.2025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02.04.2025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02.04.2025</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375248" y="5266504"/>
            <a:ext cx="6768752" cy="1368152"/>
          </a:xfrm>
        </p:spPr>
        <p:txBody>
          <a:bodyPr/>
          <a:lstStyle/>
          <a:p>
            <a:r>
              <a:rPr lang="ru-RU" dirty="0">
                <a:solidFill>
                  <a:schemeClr val="accent1">
                    <a:lumMod val="75000"/>
                  </a:schemeClr>
                </a:solidFill>
              </a:rPr>
              <a:t>                        Презентацию подготовил</a:t>
            </a:r>
          </a:p>
          <a:p>
            <a:r>
              <a:rPr lang="ru-RU" dirty="0">
                <a:solidFill>
                  <a:schemeClr val="accent1">
                    <a:lumMod val="75000"/>
                  </a:schemeClr>
                </a:solidFill>
              </a:rPr>
              <a:t>                  Педагог дополнительного образования</a:t>
            </a:r>
          </a:p>
          <a:p>
            <a:r>
              <a:rPr lang="ru-RU" dirty="0">
                <a:solidFill>
                  <a:schemeClr val="accent1">
                    <a:lumMod val="75000"/>
                  </a:schemeClr>
                </a:solidFill>
              </a:rPr>
              <a:t>                  Дронова Анастасия Александровна</a:t>
            </a:r>
          </a:p>
        </p:txBody>
      </p:sp>
      <p:sp>
        <p:nvSpPr>
          <p:cNvPr id="2" name="Заголовок 1"/>
          <p:cNvSpPr>
            <a:spLocks noGrp="1"/>
          </p:cNvSpPr>
          <p:nvPr>
            <p:ph type="ctrTitle"/>
          </p:nvPr>
        </p:nvSpPr>
        <p:spPr>
          <a:xfrm>
            <a:off x="817581" y="1"/>
            <a:ext cx="7175351" cy="1916832"/>
          </a:xfrm>
        </p:spPr>
        <p:txBody>
          <a:bodyPr/>
          <a:lstStyle/>
          <a:p>
            <a:pPr marL="182880" indent="0" algn="ctr">
              <a:buNone/>
            </a:pPr>
            <a:r>
              <a:rPr lang="ru-RU" dirty="0">
                <a:solidFill>
                  <a:srgbClr val="FF0000"/>
                </a:solidFill>
              </a:rPr>
              <a:t>Цветы на клумбах   нашего города</a:t>
            </a:r>
          </a:p>
        </p:txBody>
      </p:sp>
      <p:pic>
        <p:nvPicPr>
          <p:cNvPr id="1026" name="Picture 2" descr="C:\Users\ДНС\Desktop\Цветущая клумба\5aa0d5a47d4a586871d1bdd010d0f80f.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2011696"/>
            <a:ext cx="7632848" cy="3289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87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88640"/>
            <a:ext cx="8856984" cy="1143000"/>
          </a:xfrm>
        </p:spPr>
        <p:txBody>
          <a:bodyPr/>
          <a:lstStyle/>
          <a:p>
            <a:pPr marL="0" indent="0" algn="l">
              <a:buNone/>
            </a:pPr>
            <a:r>
              <a:rPr lang="ru-RU" sz="2400" dirty="0">
                <a:solidFill>
                  <a:srgbClr val="0070C0"/>
                </a:solidFill>
                <a:effectLst/>
              </a:rPr>
              <a:t>Часто парки и скверы украшают </a:t>
            </a:r>
            <a:r>
              <a:rPr lang="ru-RU" sz="2400" i="1" dirty="0">
                <a:solidFill>
                  <a:srgbClr val="FF0000"/>
                </a:solidFill>
                <a:effectLst/>
              </a:rPr>
              <a:t>петунией</a:t>
            </a:r>
            <a:r>
              <a:rPr lang="ru-RU" sz="2400" dirty="0">
                <a:solidFill>
                  <a:srgbClr val="0070C0"/>
                </a:solidFill>
                <a:effectLst/>
              </a:rPr>
              <a:t>. Это растение неприхотливо, быстро разрастается и долго цветёт. За это оно пользуется популярностью у людей. Её цветки бывают разного окраса: белого, розового, лилового, синего.</a:t>
            </a:r>
          </a:p>
        </p:txBody>
      </p:sp>
      <p:pic>
        <p:nvPicPr>
          <p:cNvPr id="3" name="Рисунок 2" descr="Петуния"/>
          <p:cNvPicPr/>
          <p:nvPr/>
        </p:nvPicPr>
        <p:blipFill>
          <a:blip r:embed="rId2">
            <a:extLst>
              <a:ext uri="{28A0092B-C50C-407E-A947-70E740481C1C}">
                <a14:useLocalDpi xmlns:a14="http://schemas.microsoft.com/office/drawing/2010/main" val="0"/>
              </a:ext>
            </a:extLst>
          </a:blip>
          <a:srcRect/>
          <a:stretch>
            <a:fillRect/>
          </a:stretch>
        </p:blipFill>
        <p:spPr bwMode="auto">
          <a:xfrm>
            <a:off x="107505" y="2636912"/>
            <a:ext cx="4445450" cy="4032448"/>
          </a:xfrm>
          <a:prstGeom prst="rect">
            <a:avLst/>
          </a:prstGeom>
          <a:noFill/>
          <a:ln>
            <a:noFill/>
          </a:ln>
        </p:spPr>
      </p:pic>
      <p:pic>
        <p:nvPicPr>
          <p:cNvPr id="4" name="Рисунок 3" descr="Петуния - Однолетние цветы для клумбы"/>
          <p:cNvPicPr/>
          <p:nvPr/>
        </p:nvPicPr>
        <p:blipFill>
          <a:blip r:embed="rId3">
            <a:extLst>
              <a:ext uri="{28A0092B-C50C-407E-A947-70E740481C1C}">
                <a14:useLocalDpi xmlns:a14="http://schemas.microsoft.com/office/drawing/2010/main" val="0"/>
              </a:ext>
            </a:extLst>
          </a:blip>
          <a:srcRect/>
          <a:stretch>
            <a:fillRect/>
          </a:stretch>
        </p:blipFill>
        <p:spPr bwMode="auto">
          <a:xfrm>
            <a:off x="4526473" y="1772816"/>
            <a:ext cx="4535805" cy="4248472"/>
          </a:xfrm>
          <a:prstGeom prst="rect">
            <a:avLst/>
          </a:prstGeom>
          <a:noFill/>
          <a:ln>
            <a:noFill/>
          </a:ln>
        </p:spPr>
      </p:pic>
    </p:spTree>
    <p:extLst>
      <p:ext uri="{BB962C8B-B14F-4D97-AF65-F5344CB8AC3E}">
        <p14:creationId xmlns:p14="http://schemas.microsoft.com/office/powerpoint/2010/main" val="1622606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16632"/>
            <a:ext cx="6512511" cy="1143000"/>
          </a:xfrm>
        </p:spPr>
        <p:txBody>
          <a:bodyPr/>
          <a:lstStyle/>
          <a:p>
            <a:pPr marL="0" indent="0" algn="ctr">
              <a:buNone/>
            </a:pPr>
            <a:r>
              <a:rPr lang="ru-RU" sz="4000" dirty="0">
                <a:solidFill>
                  <a:srgbClr val="FF0000"/>
                </a:solidFill>
              </a:rPr>
              <a:t>Значение цветущих растений</a:t>
            </a:r>
          </a:p>
        </p:txBody>
      </p:sp>
      <p:sp>
        <p:nvSpPr>
          <p:cNvPr id="3" name="Прямоугольник 2"/>
          <p:cNvSpPr/>
          <p:nvPr/>
        </p:nvSpPr>
        <p:spPr>
          <a:xfrm>
            <a:off x="144080" y="1268760"/>
            <a:ext cx="8928992" cy="3416320"/>
          </a:xfrm>
          <a:prstGeom prst="rect">
            <a:avLst/>
          </a:prstGeom>
        </p:spPr>
        <p:txBody>
          <a:bodyPr wrap="square">
            <a:spAutoFit/>
          </a:bodyPr>
          <a:lstStyle/>
          <a:p>
            <a:r>
              <a:rPr lang="ru-RU" b="1" dirty="0">
                <a:solidFill>
                  <a:schemeClr val="accent1"/>
                </a:solidFill>
              </a:rPr>
              <a:t>Цветы на клумбах притягивают взгляды,  заставляют любоваться окружающей городской средой, очень радуют городских жителей. Но растения не только служат декоративным элементом, они улучшают качество жизни. Озеленение выполняет эстетические функции: визуально обогащает городской пейзаж и делает его приятнее для глаз. Кроме этого озеленение формирует более благоприятный микроклимат, улавливает пыль, уменьшает последствия проливных дождей, снижает шумовое загрязнение.  Для снижения уровня ежедневного стресса жителю большого города очень важен регулярный контакт  с природой. Пребывание в среде, приближенной к природной, способно за короткий срок снять напряжение, восстановить и улучшить самочувствие.</a:t>
            </a:r>
          </a:p>
          <a:p>
            <a:endParaRPr lang="ru-RU" dirty="0"/>
          </a:p>
        </p:txBody>
      </p:sp>
      <p:pic>
        <p:nvPicPr>
          <p:cNvPr id="2050" name="Picture 2" descr="C:\Users\ДНС\Desktop\Цветущая клумба\1632980280_9-p-klumbi-s-kosmeei-na-dache-foto-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4509120"/>
            <a:ext cx="5832648" cy="2254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7808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88640"/>
            <a:ext cx="6512511" cy="1143000"/>
          </a:xfrm>
        </p:spPr>
        <p:txBody>
          <a:bodyPr/>
          <a:lstStyle/>
          <a:p>
            <a:pPr marL="0" indent="0" algn="ctr">
              <a:buNone/>
            </a:pPr>
            <a:r>
              <a:rPr lang="ru-RU" sz="4000" dirty="0">
                <a:solidFill>
                  <a:srgbClr val="FF0000"/>
                </a:solidFill>
              </a:rPr>
              <a:t>Значение цветущих растений</a:t>
            </a:r>
            <a:endParaRPr lang="ru-RU" sz="4000" dirty="0"/>
          </a:p>
        </p:txBody>
      </p:sp>
      <p:sp>
        <p:nvSpPr>
          <p:cNvPr id="3" name="Прямоугольник 2"/>
          <p:cNvSpPr/>
          <p:nvPr/>
        </p:nvSpPr>
        <p:spPr>
          <a:xfrm>
            <a:off x="179512" y="1859340"/>
            <a:ext cx="8784976" cy="2246769"/>
          </a:xfrm>
          <a:prstGeom prst="rect">
            <a:avLst/>
          </a:prstGeom>
        </p:spPr>
        <p:txBody>
          <a:bodyPr wrap="square">
            <a:spAutoFit/>
          </a:bodyPr>
          <a:lstStyle/>
          <a:p>
            <a:r>
              <a:rPr lang="ru-RU" sz="2000" b="1" dirty="0">
                <a:solidFill>
                  <a:schemeClr val="accent1"/>
                </a:solidFill>
              </a:rPr>
              <a:t>Кроме этого корневая система цветов не только системно структурирует почву, но и производит эффект </a:t>
            </a:r>
            <a:r>
              <a:rPr lang="ru-RU" sz="2000" b="1" dirty="0" err="1">
                <a:solidFill>
                  <a:schemeClr val="accent1"/>
                </a:solidFill>
              </a:rPr>
              <a:t>фиторемедиации</a:t>
            </a:r>
            <a:r>
              <a:rPr lang="ru-RU" sz="2000" b="1" dirty="0">
                <a:solidFill>
                  <a:schemeClr val="accent1"/>
                </a:solidFill>
              </a:rPr>
              <a:t>, то есть вытягивает из земли потенциально опасные тяжелые металлы.  Разные виды цветов обладают этой способностью в большей или меньшей степени. По результатам исследований учёные  пришли к выводу, что лучше всего очищают почву от вредных соединений </a:t>
            </a:r>
            <a:r>
              <a:rPr lang="ru-RU" sz="2000" b="1" dirty="0">
                <a:solidFill>
                  <a:srgbClr val="FF0000"/>
                </a:solidFill>
              </a:rPr>
              <a:t>бархатцы и астры. </a:t>
            </a:r>
          </a:p>
        </p:txBody>
      </p:sp>
      <p:pic>
        <p:nvPicPr>
          <p:cNvPr id="3074" name="Picture 2" descr="C:\Users\ДНС\Desktop\ЦВЕТЫ\осенние цветы\бархатцы. про осень\barhattsy-1024x7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84" y="4079016"/>
            <a:ext cx="4464496" cy="2736304"/>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ДНС\Desktop\ЦВЕТЫ\осенние цветы\astra1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717032"/>
            <a:ext cx="4464496" cy="3098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326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784976" cy="1512168"/>
          </a:xfrm>
        </p:spPr>
        <p:txBody>
          <a:bodyPr/>
          <a:lstStyle/>
          <a:p>
            <a:pPr marL="0" indent="0" algn="l">
              <a:buNone/>
            </a:pPr>
            <a:r>
              <a:rPr lang="ru-RU" sz="2000" dirty="0">
                <a:solidFill>
                  <a:schemeClr val="accent1">
                    <a:lumMod val="75000"/>
                  </a:schemeClr>
                </a:solidFill>
                <a:effectLst/>
              </a:rPr>
              <a:t>Клумба — это участок, на котором растут декоративные растения.</a:t>
            </a:r>
            <a:br>
              <a:rPr lang="ru-RU" sz="2000" dirty="0">
                <a:solidFill>
                  <a:schemeClr val="accent1">
                    <a:lumMod val="75000"/>
                  </a:schemeClr>
                </a:solidFill>
                <a:effectLst/>
              </a:rPr>
            </a:br>
            <a:r>
              <a:rPr lang="ru-RU" sz="2000" dirty="0">
                <a:solidFill>
                  <a:schemeClr val="accent1">
                    <a:lumMod val="75000"/>
                  </a:schemeClr>
                </a:solidFill>
                <a:effectLst/>
              </a:rPr>
              <a:t>Растения на клумбах радуют людей своими красками и ароматом. Ими украшают парки, дворы, сады и скверы.  На клумбе можно увидеть  тюльпаны, нарциссы, астру, </a:t>
            </a:r>
            <a:r>
              <a:rPr lang="ru-RU" sz="2000" dirty="0" err="1">
                <a:solidFill>
                  <a:schemeClr val="accent1">
                    <a:lumMod val="75000"/>
                  </a:schemeClr>
                </a:solidFill>
                <a:effectLst/>
              </a:rPr>
              <a:t>космею</a:t>
            </a:r>
            <a:r>
              <a:rPr lang="ru-RU" sz="2000" dirty="0">
                <a:solidFill>
                  <a:schemeClr val="accent1">
                    <a:lumMod val="75000"/>
                  </a:schemeClr>
                </a:solidFill>
                <a:effectLst/>
              </a:rPr>
              <a:t>,  бархатцы, календулу, петунию, гладиолусы.</a:t>
            </a:r>
          </a:p>
        </p:txBody>
      </p:sp>
      <p:pic>
        <p:nvPicPr>
          <p:cNvPr id="1026" name="Picture 2" descr="C:\Users\ДНС\Desktop\Цветущая клумба\1706381324_binomen-ru-p-samie-krasivie-parki-rossii-pinterest-7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916832"/>
            <a:ext cx="8784976" cy="482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47024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9144000" cy="2160240"/>
          </a:xfrm>
        </p:spPr>
        <p:txBody>
          <a:bodyPr/>
          <a:lstStyle/>
          <a:p>
            <a:pPr marL="0" indent="0" algn="l">
              <a:buNone/>
            </a:pPr>
            <a:r>
              <a:rPr lang="ru-RU" sz="2400" dirty="0">
                <a:solidFill>
                  <a:schemeClr val="accent1">
                    <a:lumMod val="75000"/>
                  </a:schemeClr>
                </a:solidFill>
                <a:effectLst/>
              </a:rPr>
              <a:t>Невозможно представить весенний город  без </a:t>
            </a:r>
            <a:r>
              <a:rPr lang="ru-RU" sz="2400" dirty="0">
                <a:solidFill>
                  <a:srgbClr val="FF0000"/>
                </a:solidFill>
                <a:effectLst/>
              </a:rPr>
              <a:t>тюльпанов.</a:t>
            </a:r>
            <a:r>
              <a:rPr lang="ru-RU" sz="2400" dirty="0"/>
              <a:t> </a:t>
            </a:r>
            <a:r>
              <a:rPr lang="ru-RU" sz="2400" dirty="0">
                <a:solidFill>
                  <a:schemeClr val="accent1">
                    <a:lumMod val="75000"/>
                  </a:schemeClr>
                </a:solidFill>
              </a:rPr>
              <a:t>Тюльпанов на Земле более 100 видов. Родиной считается Голландия.</a:t>
            </a:r>
            <a:r>
              <a:rPr lang="ru-RU" sz="2400" dirty="0">
                <a:solidFill>
                  <a:schemeClr val="accent1">
                    <a:lumMod val="75000"/>
                  </a:schemeClr>
                </a:solidFill>
                <a:effectLst/>
              </a:rPr>
              <a:t> </a:t>
            </a:r>
            <a:r>
              <a:rPr lang="ru-RU" sz="2400" dirty="0">
                <a:solidFill>
                  <a:schemeClr val="accent1">
                    <a:lumMod val="75000"/>
                  </a:schemeClr>
                </a:solidFill>
              </a:rPr>
              <a:t>Вырастает из луковицы, которую сажают осенью, а зацветает тюльпан весной.</a:t>
            </a:r>
            <a:r>
              <a:rPr lang="ru-RU" sz="2400" dirty="0">
                <a:solidFill>
                  <a:schemeClr val="accent1">
                    <a:lumMod val="75000"/>
                  </a:schemeClr>
                </a:solidFill>
                <a:effectLst/>
              </a:rPr>
              <a:t> Тюльпаны можно выращивать на клумбах самостоятельно, или рядом с другими цветами</a:t>
            </a:r>
            <a:r>
              <a:rPr lang="ru-RU" sz="2400" dirty="0">
                <a:effectLst/>
              </a:rPr>
              <a:t>.  </a:t>
            </a:r>
            <a:endParaRPr lang="ru-RU" sz="2400" dirty="0"/>
          </a:p>
        </p:txBody>
      </p:sp>
      <p:pic>
        <p:nvPicPr>
          <p:cNvPr id="3" name="Рисунок 2" descr="C:\Users\ДНС\Desktop\1637354366_22-pro-dachnikov-com-p-kompozitsii-iz-tyulpanov-na-klumbe-foto-23.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2421320"/>
            <a:ext cx="7056784" cy="4405016"/>
          </a:xfrm>
          <a:prstGeom prst="rect">
            <a:avLst/>
          </a:prstGeom>
          <a:noFill/>
          <a:ln>
            <a:noFill/>
          </a:ln>
        </p:spPr>
      </p:pic>
    </p:spTree>
    <p:extLst>
      <p:ext uri="{BB962C8B-B14F-4D97-AF65-F5344CB8AC3E}">
        <p14:creationId xmlns:p14="http://schemas.microsoft.com/office/powerpoint/2010/main" val="1173007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4" y="116632"/>
            <a:ext cx="9144000" cy="2592288"/>
          </a:xfrm>
        </p:spPr>
        <p:txBody>
          <a:bodyPr/>
          <a:lstStyle/>
          <a:p>
            <a:pPr marL="0" indent="0" algn="l">
              <a:buNone/>
            </a:pPr>
            <a:r>
              <a:rPr lang="ru-RU" sz="2400" dirty="0">
                <a:solidFill>
                  <a:srgbClr val="FF0000"/>
                </a:solidFill>
                <a:effectLst/>
              </a:rPr>
              <a:t>Нарциссы</a:t>
            </a:r>
            <a:r>
              <a:rPr lang="ru-RU" sz="2400" dirty="0">
                <a:solidFill>
                  <a:schemeClr val="accent1">
                    <a:lumMod val="75000"/>
                  </a:schemeClr>
                </a:solidFill>
                <a:effectLst/>
              </a:rPr>
              <a:t> – весенние цветы. Этот благородный цветок   относится к многолетним  луковичным растениям. Нежный удивительный цветок, имеет необыкновенную форму и сильный аромат. Из него добывают эфирные  масла. О нем сложено множество легенд и сказаний.</a:t>
            </a:r>
            <a:br>
              <a:rPr lang="ru-RU" sz="2400" dirty="0">
                <a:solidFill>
                  <a:schemeClr val="accent1">
                    <a:lumMod val="75000"/>
                  </a:schemeClr>
                </a:solidFill>
                <a:effectLst/>
              </a:rPr>
            </a:br>
            <a:r>
              <a:rPr lang="ru-RU" sz="2400" dirty="0">
                <a:solidFill>
                  <a:schemeClr val="accent1">
                    <a:lumMod val="75000"/>
                  </a:schemeClr>
                </a:solidFill>
                <a:effectLst/>
              </a:rPr>
              <a:t>Этот вид растений неприхотлив и не требует особого ухода.</a:t>
            </a:r>
          </a:p>
        </p:txBody>
      </p:sp>
      <p:pic>
        <p:nvPicPr>
          <p:cNvPr id="3" name="Рисунок 2" descr="Общая информация"/>
          <p:cNvPicPr/>
          <p:nvPr/>
        </p:nvPicPr>
        <p:blipFill>
          <a:blip r:embed="rId2">
            <a:extLst>
              <a:ext uri="{28A0092B-C50C-407E-A947-70E740481C1C}">
                <a14:useLocalDpi xmlns:a14="http://schemas.microsoft.com/office/drawing/2010/main" val="0"/>
              </a:ext>
            </a:extLst>
          </a:blip>
          <a:srcRect/>
          <a:stretch>
            <a:fillRect/>
          </a:stretch>
        </p:blipFill>
        <p:spPr bwMode="auto">
          <a:xfrm>
            <a:off x="1117872" y="2545824"/>
            <a:ext cx="7920880" cy="4293096"/>
          </a:xfrm>
          <a:prstGeom prst="rect">
            <a:avLst/>
          </a:prstGeom>
          <a:noFill/>
          <a:ln>
            <a:noFill/>
          </a:ln>
        </p:spPr>
      </p:pic>
    </p:spTree>
    <p:extLst>
      <p:ext uri="{BB962C8B-B14F-4D97-AF65-F5344CB8AC3E}">
        <p14:creationId xmlns:p14="http://schemas.microsoft.com/office/powerpoint/2010/main" val="3832092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8784976" cy="2664296"/>
          </a:xfrm>
        </p:spPr>
        <p:txBody>
          <a:bodyPr/>
          <a:lstStyle/>
          <a:p>
            <a:pPr marL="0" indent="0" algn="l">
              <a:buNone/>
            </a:pPr>
            <a:r>
              <a:rPr lang="ru-RU" sz="2400" dirty="0">
                <a:solidFill>
                  <a:schemeClr val="accent1">
                    <a:lumMod val="75000"/>
                  </a:schemeClr>
                </a:solidFill>
                <a:effectLst/>
              </a:rPr>
              <a:t>Один из жителей клумбы — </a:t>
            </a:r>
            <a:r>
              <a:rPr lang="ru-RU" sz="2400" i="1" dirty="0">
                <a:solidFill>
                  <a:srgbClr val="FF0000"/>
                </a:solidFill>
                <a:effectLst/>
              </a:rPr>
              <a:t>астра</a:t>
            </a:r>
            <a:r>
              <a:rPr lang="ru-RU" sz="2400" dirty="0">
                <a:solidFill>
                  <a:schemeClr val="accent1">
                    <a:lumMod val="75000"/>
                  </a:schemeClr>
                </a:solidFill>
                <a:effectLst/>
              </a:rPr>
              <a:t>. В переводе с греческого это слово означает «звезда». Согласно легенде, астра выросла из пылинки, которая упала со звезды. Её лепестки расходятся в разные стороны, тем самым действительно напоминая звезду. Цветки астры бывают разного окраса: розового, белого, жёлтого, синего. Цветёт астра до наступления морозов.</a:t>
            </a:r>
          </a:p>
        </p:txBody>
      </p:sp>
      <p:pic>
        <p:nvPicPr>
          <p:cNvPr id="1026" name="Picture 2" descr="C:\Users\ДНС\Desktop\ЦВЕТЫ\осенние цветы\7da4819dc01bae2523b7c46a90d87e0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852936"/>
            <a:ext cx="8784976"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8275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784976" cy="1944216"/>
          </a:xfrm>
        </p:spPr>
        <p:txBody>
          <a:bodyPr/>
          <a:lstStyle/>
          <a:p>
            <a:pPr marL="0" indent="0" algn="l">
              <a:buNone/>
            </a:pPr>
            <a:r>
              <a:rPr lang="ru-RU" sz="2400" dirty="0">
                <a:solidFill>
                  <a:srgbClr val="0070C0"/>
                </a:solidFill>
                <a:effectLst/>
              </a:rPr>
              <a:t>Ещё одно растение клумбы — </a:t>
            </a:r>
            <a:r>
              <a:rPr lang="ru-RU" sz="2400" i="1" dirty="0" err="1">
                <a:solidFill>
                  <a:srgbClr val="FF0000"/>
                </a:solidFill>
                <a:effectLst/>
              </a:rPr>
              <a:t>космея</a:t>
            </a:r>
            <a:r>
              <a:rPr lang="ru-RU" sz="2400" dirty="0">
                <a:solidFill>
                  <a:srgbClr val="0070C0"/>
                </a:solidFill>
                <a:effectLst/>
              </a:rPr>
              <a:t>. В переводе с латинского слово означает «украшение». У этого растения тонкий и длинный стебель, а цветки бывают белого, розового, красного, жёлтого цветов. Начинает цвести </a:t>
            </a:r>
            <a:r>
              <a:rPr lang="ru-RU" sz="2400" dirty="0" err="1">
                <a:solidFill>
                  <a:srgbClr val="0070C0"/>
                </a:solidFill>
                <a:effectLst/>
              </a:rPr>
              <a:t>космея</a:t>
            </a:r>
            <a:r>
              <a:rPr lang="ru-RU" sz="2400" dirty="0">
                <a:solidFill>
                  <a:srgbClr val="0070C0"/>
                </a:solidFill>
                <a:effectLst/>
              </a:rPr>
              <a:t> в июле и заканчивает поздней осенью.</a:t>
            </a:r>
          </a:p>
        </p:txBody>
      </p:sp>
      <p:pic>
        <p:nvPicPr>
          <p:cNvPr id="3" name="Рисунок 2" descr="Космея"/>
          <p:cNvPicPr/>
          <p:nvPr/>
        </p:nvPicPr>
        <p:blipFill>
          <a:blip r:embed="rId2">
            <a:extLst>
              <a:ext uri="{28A0092B-C50C-407E-A947-70E740481C1C}">
                <a14:useLocalDpi xmlns:a14="http://schemas.microsoft.com/office/drawing/2010/main" val="0"/>
              </a:ext>
            </a:extLst>
          </a:blip>
          <a:srcRect/>
          <a:stretch>
            <a:fillRect/>
          </a:stretch>
        </p:blipFill>
        <p:spPr bwMode="auto">
          <a:xfrm>
            <a:off x="395536" y="2204864"/>
            <a:ext cx="8496943" cy="4536504"/>
          </a:xfrm>
          <a:prstGeom prst="rect">
            <a:avLst/>
          </a:prstGeom>
          <a:noFill/>
          <a:ln>
            <a:noFill/>
          </a:ln>
        </p:spPr>
      </p:pic>
    </p:spTree>
    <p:extLst>
      <p:ext uri="{BB962C8B-B14F-4D97-AF65-F5344CB8AC3E}">
        <p14:creationId xmlns:p14="http://schemas.microsoft.com/office/powerpoint/2010/main" val="568108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784976" cy="1937152"/>
          </a:xfrm>
        </p:spPr>
        <p:txBody>
          <a:bodyPr/>
          <a:lstStyle/>
          <a:p>
            <a:pPr marL="0" indent="0" algn="l">
              <a:buNone/>
            </a:pPr>
            <a:r>
              <a:rPr lang="ru-RU" sz="2000" i="1" dirty="0">
                <a:solidFill>
                  <a:srgbClr val="FF0000"/>
                </a:solidFill>
                <a:effectLst/>
              </a:rPr>
              <a:t>Гладиолус</a:t>
            </a:r>
            <a:r>
              <a:rPr lang="ru-RU" sz="2000" dirty="0">
                <a:solidFill>
                  <a:schemeClr val="accent1"/>
                </a:solidFill>
                <a:effectLst/>
              </a:rPr>
              <a:t> — это многолетнее растение, которое цветёт до наступления зимы. В переводе с латинского гладиолус означает «маленький меч». Своё название это растение получило за длинную форму листьев, которые напоминают острый меч. У гладиолуса длинный стебель, а его цветки бывают разного окраса. Считалось, что это растение приносит удачу в сражениях.</a:t>
            </a:r>
          </a:p>
        </p:txBody>
      </p:sp>
      <p:pic>
        <p:nvPicPr>
          <p:cNvPr id="3" name="Рисунок 2" descr="Гладиолусы - Многолетние цветы для дачи"/>
          <p:cNvPicPr/>
          <p:nvPr/>
        </p:nvPicPr>
        <p:blipFill>
          <a:blip r:embed="rId2">
            <a:extLst>
              <a:ext uri="{28A0092B-C50C-407E-A947-70E740481C1C}">
                <a14:useLocalDpi xmlns:a14="http://schemas.microsoft.com/office/drawing/2010/main" val="0"/>
              </a:ext>
            </a:extLst>
          </a:blip>
          <a:srcRect/>
          <a:stretch>
            <a:fillRect/>
          </a:stretch>
        </p:blipFill>
        <p:spPr bwMode="auto">
          <a:xfrm>
            <a:off x="395536" y="2132855"/>
            <a:ext cx="8352927" cy="4608513"/>
          </a:xfrm>
          <a:prstGeom prst="rect">
            <a:avLst/>
          </a:prstGeom>
          <a:noFill/>
          <a:ln>
            <a:noFill/>
          </a:ln>
        </p:spPr>
      </p:pic>
    </p:spTree>
    <p:extLst>
      <p:ext uri="{BB962C8B-B14F-4D97-AF65-F5344CB8AC3E}">
        <p14:creationId xmlns:p14="http://schemas.microsoft.com/office/powerpoint/2010/main" val="3884616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712968" cy="1440160"/>
          </a:xfrm>
        </p:spPr>
        <p:txBody>
          <a:bodyPr/>
          <a:lstStyle/>
          <a:p>
            <a:pPr marL="0" indent="0" algn="l">
              <a:buNone/>
            </a:pPr>
            <a:r>
              <a:rPr lang="ru-RU" sz="2400" dirty="0">
                <a:solidFill>
                  <a:srgbClr val="0070C0"/>
                </a:solidFill>
                <a:effectLst/>
              </a:rPr>
              <a:t>Часто выращивают в клумбах неприхотливые растения </a:t>
            </a:r>
            <a:r>
              <a:rPr lang="ru-RU" sz="2400" i="1" dirty="0">
                <a:solidFill>
                  <a:srgbClr val="FF0000"/>
                </a:solidFill>
                <a:effectLst/>
              </a:rPr>
              <a:t>бархатцы (или </a:t>
            </a:r>
            <a:r>
              <a:rPr lang="ru-RU" sz="2400" i="1" dirty="0" err="1">
                <a:solidFill>
                  <a:srgbClr val="FF0000"/>
                </a:solidFill>
                <a:effectLst/>
              </a:rPr>
              <a:t>тагетисы</a:t>
            </a:r>
            <a:r>
              <a:rPr lang="ru-RU" sz="2400" i="1" dirty="0">
                <a:solidFill>
                  <a:srgbClr val="FF0000"/>
                </a:solidFill>
                <a:effectLst/>
              </a:rPr>
              <a:t>)</a:t>
            </a:r>
            <a:r>
              <a:rPr lang="ru-RU" sz="2400" dirty="0">
                <a:solidFill>
                  <a:srgbClr val="FF0000"/>
                </a:solidFill>
                <a:effectLst/>
              </a:rPr>
              <a:t>. </a:t>
            </a:r>
            <a:r>
              <a:rPr lang="ru-RU" sz="2400" dirty="0">
                <a:solidFill>
                  <a:srgbClr val="0070C0"/>
                </a:solidFill>
                <a:effectLst/>
              </a:rPr>
              <a:t>Эти цветы боятся лишь заморозков. Листья бархатцев выделяют специальные вещества, которые отпугивают большинство насекомых. </a:t>
            </a:r>
          </a:p>
        </p:txBody>
      </p:sp>
      <p:pic>
        <p:nvPicPr>
          <p:cNvPr id="3" name="Рисунок 2" descr="Бархатцы - Однолетние цветы для клумбы"/>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00808"/>
            <a:ext cx="8640960" cy="5040561"/>
          </a:xfrm>
          <a:prstGeom prst="rect">
            <a:avLst/>
          </a:prstGeom>
          <a:noFill/>
          <a:ln>
            <a:noFill/>
          </a:ln>
        </p:spPr>
      </p:pic>
    </p:spTree>
    <p:extLst>
      <p:ext uri="{BB962C8B-B14F-4D97-AF65-F5344CB8AC3E}">
        <p14:creationId xmlns:p14="http://schemas.microsoft.com/office/powerpoint/2010/main" val="562505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640960" cy="2016224"/>
          </a:xfrm>
        </p:spPr>
        <p:txBody>
          <a:bodyPr/>
          <a:lstStyle/>
          <a:p>
            <a:pPr marL="0" indent="0" algn="l">
              <a:buNone/>
            </a:pPr>
            <a:r>
              <a:rPr lang="ru-RU" sz="2000" dirty="0">
                <a:solidFill>
                  <a:schemeClr val="accent1"/>
                </a:solidFill>
                <a:effectLst/>
              </a:rPr>
              <a:t>Семена </a:t>
            </a:r>
            <a:r>
              <a:rPr lang="ru-RU" sz="2000" i="1" dirty="0">
                <a:solidFill>
                  <a:srgbClr val="FF0000"/>
                </a:solidFill>
                <a:effectLst/>
              </a:rPr>
              <a:t>календулы</a:t>
            </a:r>
            <a:r>
              <a:rPr lang="ru-RU" sz="2000" dirty="0">
                <a:solidFill>
                  <a:srgbClr val="FF0000"/>
                </a:solidFill>
                <a:effectLst/>
              </a:rPr>
              <a:t> </a:t>
            </a:r>
            <a:r>
              <a:rPr lang="ru-RU" sz="2000" dirty="0">
                <a:solidFill>
                  <a:schemeClr val="accent1"/>
                </a:solidFill>
                <a:effectLst/>
              </a:rPr>
              <a:t>похожи на коготки, за это в народе календулу называют «ноготки». Это растение не только украшает улицы, оно ещё и лекарственное. Отваром из цветков календулы полощут горло и обрабатывают раны. Сильный запах этих цветов помогает избавиться от вредителей. Люди научились также по цветкам календулы определять погоду: они закрываются перед дождём</a:t>
            </a:r>
            <a:r>
              <a:rPr lang="ru-RU" sz="2000" dirty="0">
                <a:effectLst/>
              </a:rPr>
              <a:t>.</a:t>
            </a:r>
          </a:p>
        </p:txBody>
      </p:sp>
      <p:pic>
        <p:nvPicPr>
          <p:cNvPr id="3" name="Рисунок 2" descr="Календула"/>
          <p:cNvPicPr/>
          <p:nvPr/>
        </p:nvPicPr>
        <p:blipFill>
          <a:blip r:embed="rId2">
            <a:extLst>
              <a:ext uri="{28A0092B-C50C-407E-A947-70E740481C1C}">
                <a14:useLocalDpi xmlns:a14="http://schemas.microsoft.com/office/drawing/2010/main" val="0"/>
              </a:ext>
            </a:extLst>
          </a:blip>
          <a:srcRect/>
          <a:stretch>
            <a:fillRect/>
          </a:stretch>
        </p:blipFill>
        <p:spPr bwMode="auto">
          <a:xfrm>
            <a:off x="467544" y="2132855"/>
            <a:ext cx="8136903" cy="4536505"/>
          </a:xfrm>
          <a:prstGeom prst="rect">
            <a:avLst/>
          </a:prstGeom>
          <a:noFill/>
          <a:ln>
            <a:noFill/>
          </a:ln>
        </p:spPr>
      </p:pic>
    </p:spTree>
    <p:extLst>
      <p:ext uri="{BB962C8B-B14F-4D97-AF65-F5344CB8AC3E}">
        <p14:creationId xmlns:p14="http://schemas.microsoft.com/office/powerpoint/2010/main" val="1666019241"/>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203</TotalTime>
  <Words>623</Words>
  <Application>Microsoft Office PowerPoint</Application>
  <PresentationFormat>Экран (4:3)</PresentationFormat>
  <Paragraphs>17</Paragraphs>
  <Slides>12</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12</vt:i4>
      </vt:variant>
    </vt:vector>
  </HeadingPairs>
  <TitlesOfParts>
    <vt:vector size="15" baseType="lpstr">
      <vt:lpstr>Georgia</vt:lpstr>
      <vt:lpstr>Trebuchet MS</vt:lpstr>
      <vt:lpstr>Воздушный поток</vt:lpstr>
      <vt:lpstr>Цветы на клумбах   нашего города</vt:lpstr>
      <vt:lpstr>Клумба — это участок, на котором растут декоративные растения. Растения на клумбах радуют людей своими красками и ароматом. Ими украшают парки, дворы, сады и скверы.  На клумбе можно увидеть  тюльпаны, нарциссы, астру, космею,  бархатцы, календулу, петунию, гладиолусы.</vt:lpstr>
      <vt:lpstr>Невозможно представить весенний город  без тюльпанов. Тюльпанов на Земле более 100 видов. Родиной считается Голландия. Вырастает из луковицы, которую сажают осенью, а зацветает тюльпан весной. Тюльпаны можно выращивать на клумбах самостоятельно, или рядом с другими цветами.  </vt:lpstr>
      <vt:lpstr>Нарциссы – весенние цветы. Этот благородный цветок   относится к многолетним  луковичным растениям. Нежный удивительный цветок, имеет необыкновенную форму и сильный аромат. Из него добывают эфирные  масла. О нем сложено множество легенд и сказаний. Этот вид растений неприхотлив и не требует особого ухода.</vt:lpstr>
      <vt:lpstr>Один из жителей клумбы — астра. В переводе с греческого это слово означает «звезда». Согласно легенде, астра выросла из пылинки, которая упала со звезды. Её лепестки расходятся в разные стороны, тем самым действительно напоминая звезду. Цветки астры бывают разного окраса: розового, белого, жёлтого, синего. Цветёт астра до наступления морозов.</vt:lpstr>
      <vt:lpstr>Ещё одно растение клумбы — космея. В переводе с латинского слово означает «украшение». У этого растения тонкий и длинный стебель, а цветки бывают белого, розового, красного, жёлтого цветов. Начинает цвести космея в июле и заканчивает поздней осенью.</vt:lpstr>
      <vt:lpstr>Гладиолус — это многолетнее растение, которое цветёт до наступления зимы. В переводе с латинского гладиолус означает «маленький меч». Своё название это растение получило за длинную форму листьев, которые напоминают острый меч. У гладиолуса длинный стебель, а его цветки бывают разного окраса. Считалось, что это растение приносит удачу в сражениях.</vt:lpstr>
      <vt:lpstr>Часто выращивают в клумбах неприхотливые растения бархатцы (или тагетисы). Эти цветы боятся лишь заморозков. Листья бархатцев выделяют специальные вещества, которые отпугивают большинство насекомых. </vt:lpstr>
      <vt:lpstr>Семена календулы похожи на коготки, за это в народе календулу называют «ноготки». Это растение не только украшает улицы, оно ещё и лекарственное. Отваром из цветков календулы полощут горло и обрабатывают раны. Сильный запах этих цветов помогает избавиться от вредителей. Люди научились также по цветкам календулы определять погоду: они закрываются перед дождём.</vt:lpstr>
      <vt:lpstr>Часто парки и скверы украшают петунией. Это растение неприхотливо, быстро разрастается и долго цветёт. За это оно пользуется популярностью у людей. Её цветки бывают разного окраса: белого, розового, лилового, синего.</vt:lpstr>
      <vt:lpstr>Значение цветущих растений</vt:lpstr>
      <vt:lpstr>Значение цветущих растений</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ДНС</dc:creator>
  <cp:lastModifiedBy>Эмилия Пак</cp:lastModifiedBy>
  <cp:revision>17</cp:revision>
  <dcterms:created xsi:type="dcterms:W3CDTF">2024-05-24T05:25:08Z</dcterms:created>
  <dcterms:modified xsi:type="dcterms:W3CDTF">2025-04-02T05:51:17Z</dcterms:modified>
</cp:coreProperties>
</file>