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0" r:id="rId2"/>
    <p:sldId id="271" r:id="rId3"/>
    <p:sldId id="273" r:id="rId4"/>
    <p:sldId id="269" r:id="rId5"/>
    <p:sldId id="284" r:id="rId6"/>
    <p:sldId id="285" r:id="rId7"/>
    <p:sldId id="283" r:id="rId8"/>
    <p:sldId id="258" r:id="rId9"/>
    <p:sldId id="282" r:id="rId10"/>
    <p:sldId id="259" r:id="rId11"/>
    <p:sldId id="274" r:id="rId12"/>
    <p:sldId id="260" r:id="rId13"/>
    <p:sldId id="261" r:id="rId14"/>
    <p:sldId id="262" r:id="rId15"/>
    <p:sldId id="263" r:id="rId16"/>
    <p:sldId id="289" r:id="rId17"/>
    <p:sldId id="264" r:id="rId18"/>
    <p:sldId id="286" r:id="rId19"/>
    <p:sldId id="288" r:id="rId20"/>
    <p:sldId id="266" r:id="rId21"/>
    <p:sldId id="267" r:id="rId22"/>
    <p:sldId id="277" r:id="rId23"/>
    <p:sldId id="278" r:id="rId24"/>
    <p:sldId id="26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2994" y="440846"/>
            <a:ext cx="557348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100" dirty="0">
                <a:latin typeface="Sylfaen" pitchFamily="18" charset="0"/>
              </a:rPr>
              <a:t>Наша литература – наша гордость, лучшее, что создано нами как нацией. В ней – вся наша философия, в ней запечатлены великие порывы духа; в этом дивном, сказочно быстро построенном храме по сей день ярко горят умы великой красы и силы, сердца святой чистоты – умы и сердца истинных художников</a:t>
            </a:r>
            <a:r>
              <a:rPr lang="ru-RU" sz="2100" dirty="0" smtClean="0">
                <a:latin typeface="Sylfaen" pitchFamily="18" charset="0"/>
              </a:rPr>
              <a:t>.</a:t>
            </a:r>
          </a:p>
          <a:p>
            <a:pPr algn="just"/>
            <a:r>
              <a:rPr lang="ru-RU" sz="2100" dirty="0" smtClean="0">
                <a:latin typeface="Sylfaen" pitchFamily="18" charset="0"/>
              </a:rPr>
              <a:t>                                                            М.Горький</a:t>
            </a:r>
          </a:p>
          <a:p>
            <a:pPr algn="just"/>
            <a:endParaRPr lang="ru-RU" sz="2100" dirty="0">
              <a:latin typeface="Sylfaen" pitchFamily="18" charset="0"/>
            </a:endParaRPr>
          </a:p>
        </p:txBody>
      </p:sp>
      <p:pic>
        <p:nvPicPr>
          <p:cNvPr id="1027" name="Picture 3" descr="https://fsd.multiurok.ru/html/2018/10/15/s_5bc49350ee9c0/970235_1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901" y="440846"/>
            <a:ext cx="3821340" cy="57320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0455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g-fotki.yandex.ru/get/4902/ya-cri.228/0_405b0_7f634fb3_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29" y="1726418"/>
            <a:ext cx="5944907" cy="37329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45153" y="406486"/>
            <a:ext cx="39869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spc="-50" dirty="0">
                <a:latin typeface="+mj-lt"/>
                <a:ea typeface="+mj-ea"/>
                <a:cs typeface="+mj-cs"/>
              </a:rPr>
              <a:t>Словарная работа</a:t>
            </a:r>
          </a:p>
        </p:txBody>
      </p:sp>
      <p:pic>
        <p:nvPicPr>
          <p:cNvPr id="3076" name="Picture 4" descr="https://upload.wikimedia.org/wikipedia/commons/6/6e/%D0%A1%D0%BA%D1%80%D0%B5%D0%BF%D0%BB%D0%B5%D0%BD%D0%B8%D0%B5_%D0%BA%D0%BE%D1%81%D1%82%D1%8B%D0%BB%D1%8F%D0%BC%D0%B8_f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635" y="1726418"/>
            <a:ext cx="4977311" cy="37329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8089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otovideoforum.ru/buysell/images/18_15922068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20" y="1096508"/>
            <a:ext cx="5745874" cy="38281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s04.infourok.ru/uploads/ex/0283/000d0e5a-94433c91/img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282" y="1096508"/>
            <a:ext cx="5110541" cy="38329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0312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xn----7sbb5adknde1cb0dyd.xn--p1ai/images/big/16987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30" t="2373" r="2488" b="2747"/>
          <a:stretch/>
        </p:blipFill>
        <p:spPr bwMode="auto">
          <a:xfrm>
            <a:off x="3801291" y="105227"/>
            <a:ext cx="4715692" cy="61910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538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xn----7sbb5adknde1cb0dyd.xn--p1ai/img/garshin/signal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806" y="422365"/>
            <a:ext cx="5346536" cy="54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0560" y="422365"/>
            <a:ext cx="523385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«…человек больной и разбитый. Девять лет тому назад он побывал на войне: служил в денщиках у офицера и целый поход с ним сделал.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Голодал он, и мерз, и на солнце жарился, и переходы делал по сорока и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пятидесяти верст в жару и в мороз; случалось и под пулями бывать, да, слава богу, ни одна не задела»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061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ойдутся Семён с Василием на полотне, сядут на край, трубочки покуривают и рассказывают про своё житьё-бытьё... Иллюстрация к рассказу В. М. Гаршина «Сигнал». Художник Турлыгин Яков Прокопьевич (1857—190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924" y="457200"/>
            <a:ext cx="5400000" cy="54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01189" y="941209"/>
            <a:ext cx="451539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«- Куда же ты уйдешь,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Степаныч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От добра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 ищут. Тут тебе и дом, тепло, и землицы маленько. Жена у тебя работница...».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566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риехал начальник дистанции на дрезине; четверо рабочих рукоять вертят; шестерни жужжат; мчится тележка вёрст по двадцать в час, только колёса воют. Иллюстрация к рассказу В. М. Гаршина «Сигнал». Художник Турлыгин Яков Прокопьевич (1857—190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900" y="399912"/>
            <a:ext cx="5364251" cy="54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8936" y="399912"/>
            <a:ext cx="4828903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«…ночи не спал, все расписание твердил; поезд еще через два часа пойдет, а он обойдет свой участок, сядет на лавочку у будки и все смотрит и слушает, не дрожат ли рельсы, не шумит ли поезд. Вытвердил он наизусть и правила; хоть и плохо читал, по складам, а все-таки вытвердил».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420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314" y="651293"/>
            <a:ext cx="4463143" cy="346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«Ударил себя ножом в левую руку повыше локтя, брызнула кровь, полила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горячей струей; намочил он в ней свой платок, расправил, растянул, навязал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палку и выставил свой красный флаг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 descr="https://bidspirit-images.global.ssl.fastly.net/rusenamel/cloned-images/auction_83/lots/import_2/94/1/a_ignore_q_80_w_1000_c_limit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664" y="651293"/>
            <a:ext cx="3727152" cy="53410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2897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мотрит — и человек поднялся, в руках у него лом; поддел он рельс ломом, как двинет его в сторону. Иллюстрация к рассказу В. М. Гаршина «Сигнал». Художник Турлыгин Яков Прокопьевич (1857—190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767" y="521788"/>
            <a:ext cx="5704222" cy="54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01188" y="822024"/>
            <a:ext cx="44239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«…наверху, на полотне, человек сидит на корточках, что-то делает; человек поднялся, в руках у него лом; поддел он рельс ломом, как двинет его в сторону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71773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09015" y="587829"/>
            <a:ext cx="2881943" cy="7434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Физминутка</a:t>
            </a:r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2834" y="1835508"/>
            <a:ext cx="541430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глаз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делать мы сейчас.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Смотрим вверх и смотрим вниз,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Смотрим вдаль и смотрим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вблизь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десяток раз моргнём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зажмуримся потом.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глазки устают –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спасут!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bumper-stickers.ru/34158-thickbox_default/gla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8955">
            <a:off x="8816252" y="233489"/>
            <a:ext cx="2699834" cy="26998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pinimg.com/originals/84/3b/94/843b941d6cd4d24711b4e41153be14f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8" y="3289675"/>
            <a:ext cx="2361596" cy="21298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974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итель\Рабочий стол\slide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2277" y="-8793"/>
            <a:ext cx="8510954" cy="63832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7122" y="1281925"/>
            <a:ext cx="909678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Внимательно слушай – и всё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услышишь!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Внимательно смотри – и всё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увидишь!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Думай – и всё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поймёшь!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76861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Но не упало кровавое знамя на землю: чья-то рука подхватила его и подняла высоко навстречу подходящему поезду. Иллюстрация к рассказу В. М. Гаршина «Сигнал». Художник Турлыгин Яков Прокопьевич (1857—190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6" y="472394"/>
            <a:ext cx="5418059" cy="54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5246" y="607066"/>
            <a:ext cx="5194663" cy="346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«Выскочили из вагонов люди, сбились толпою. Видят: лежит человек весь в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крови, без памяти; другой возле него стоит с кровавой тряпкой на палке.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Обвел Василий всех глазами, опустил голову: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Вяжите меня, - говорит, - я рельс отворотил».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049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7943" y="540635"/>
            <a:ext cx="1058962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Этим рассказом Гаршин говорит нам, что высшим смыслом жизни остается жертвенная любовь, то есть готовность не раздумывая отдать свою жизнь за других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litfest.ru/wp-content/uploads/2019/08/sig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2214788"/>
            <a:ext cx="8826136" cy="37826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2913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5.infourok.ru/uploads/ex/0551/000caf80-43a78764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436" y="0"/>
            <a:ext cx="8387534" cy="6290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895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523" y="613956"/>
            <a:ext cx="1145344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Письменно ответить на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(на выбор)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1) Какой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смысл вкладывает писатель в название своего рассказа?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Заслуживает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ли Василий прощения и сострадания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565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8070" y="2103119"/>
            <a:ext cx="7298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148264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1.bp.blogspot.com/-RYWHij3WQkY/XRHk3NeEdVI/AAAAAAAABOo/NPJmg60vFFYwLLwv4dMoWxVdnzcZtOuOACLcBGAs/s1600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485" y="370885"/>
            <a:ext cx="4733925" cy="57340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618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0559" y="711838"/>
            <a:ext cx="10968446" cy="506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defTabSz="914400">
              <a:lnSpc>
                <a:spcPct val="110000"/>
              </a:lnSpc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100" b="1" i="1" dirty="0"/>
              <a:t>Цели урока: </a:t>
            </a:r>
          </a:p>
          <a:p>
            <a:pPr marL="342900" lvl="0" indent="-342900" algn="just" defTabSz="914400">
              <a:lnSpc>
                <a:spcPct val="11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100" dirty="0"/>
              <a:t>Анализ рассказа В.М. Гаршина «Сигнал</a:t>
            </a:r>
            <a:r>
              <a:rPr lang="ru-RU" sz="2100" dirty="0" smtClean="0"/>
              <a:t>»;</a:t>
            </a:r>
          </a:p>
          <a:p>
            <a:pPr marL="342900" lvl="0" indent="-342900" algn="just" defTabSz="914400">
              <a:lnSpc>
                <a:spcPct val="11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ru-RU" sz="2100" dirty="0"/>
          </a:p>
          <a:p>
            <a:pPr indent="457200" algn="just" defTabSz="914400">
              <a:lnSpc>
                <a:spcPct val="110000"/>
              </a:lnSpc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100" b="1" i="1" dirty="0"/>
              <a:t>Задачи урока: </a:t>
            </a:r>
          </a:p>
          <a:p>
            <a:pPr marL="342900" lvl="0" indent="-342900" algn="just" defTabSz="914400">
              <a:lnSpc>
                <a:spcPct val="11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100" dirty="0"/>
              <a:t>продолжить работу по обучению анализировать литературный текст, делать обобщающие выводы, высказывать и обосновывать собственную точку зрения.</a:t>
            </a:r>
          </a:p>
          <a:p>
            <a:pPr marL="342900" lvl="0" indent="-342900" algn="just" defTabSz="914400">
              <a:lnSpc>
                <a:spcPct val="11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100" dirty="0"/>
              <a:t>охарактеризовать образы главных героев произведения;</a:t>
            </a:r>
          </a:p>
          <a:p>
            <a:pPr marL="342900" lvl="0" indent="-342900" algn="just" defTabSz="914400">
              <a:lnSpc>
                <a:spcPct val="11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100" dirty="0"/>
              <a:t>дать определение понятию «подвиг» на основе анализа поступков героев произведения;</a:t>
            </a:r>
          </a:p>
          <a:p>
            <a:pPr marL="342900" lvl="0" indent="-342900" algn="just" defTabSz="914400">
              <a:lnSpc>
                <a:spcPct val="11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100" dirty="0"/>
              <a:t>углублять умение художественного восприятия, художественного истолкования эпизодов литературного произведения; развивать умения сравнивать и характеризовать литературных героев; развивать речь и словарный запас учащихся;</a:t>
            </a:r>
          </a:p>
          <a:p>
            <a:pPr marL="342900" lvl="0" indent="-342900" algn="just" defTabSz="914400">
              <a:lnSpc>
                <a:spcPct val="11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100" dirty="0"/>
              <a:t>воспитывать нравственные качества: доброту, ответственность за себя и других людей, совести, долга, самопожертвования; способствовать воспитанию духовно развитой личности.</a:t>
            </a:r>
          </a:p>
        </p:txBody>
      </p:sp>
    </p:spTree>
    <p:extLst>
      <p:ext uri="{BB962C8B-B14F-4D97-AF65-F5344CB8AC3E}">
        <p14:creationId xmlns="" xmlns:p14="http://schemas.microsoft.com/office/powerpoint/2010/main" val="140330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zen_doc/198002/pub_5f748146c859e64d804b7993_5f74814ca4b55f1a919267a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265" y="274184"/>
            <a:ext cx="6772275" cy="58388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92010" y="470263"/>
            <a:ext cx="51587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otype Corsiva" panose="03010101010201010101" pitchFamily="66" charset="0"/>
              </a:rPr>
              <a:t>Двадцать седьмое января</a:t>
            </a:r>
          </a:p>
          <a:p>
            <a:pPr algn="ctr"/>
            <a:r>
              <a:rPr lang="ru-RU" sz="4000" dirty="0">
                <a:solidFill>
                  <a:schemeClr val="bg1"/>
                </a:solidFill>
                <a:latin typeface="Monotype Corsiva" panose="03010101010201010101" pitchFamily="66" charset="0"/>
              </a:rPr>
              <a:t>Классная </a:t>
            </a:r>
            <a:r>
              <a:rPr lang="ru-RU" sz="4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работа</a:t>
            </a:r>
          </a:p>
        </p:txBody>
      </p:sp>
    </p:spTree>
    <p:extLst>
      <p:ext uri="{BB962C8B-B14F-4D97-AF65-F5344CB8AC3E}">
        <p14:creationId xmlns="" xmlns:p14="http://schemas.microsoft.com/office/powerpoint/2010/main" val="221435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В.М. Гаршин.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Героизм и готовность любой ценой к подвигу в рассказе «Сигнал».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52564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ds03.infourok.ru/uploads/ex/0803/0004614a-fedf05ab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ds03.infourok.ru/uploads/ex/0803/0004614a-fedf05ab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ds04.infourok.ru/uploads/ex/0f0d/000d2e6c-0ef035fa/1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ds04.infourok.ru/uploads/ex/0f0d/000d2e6c-0ef035fa/1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C:\Documents and Settings\Учитель\Рабочий стол\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99" y="0"/>
            <a:ext cx="8440615" cy="633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olny-shkaf.utopia14.org/albums/zz11/bukvoed/33467/324314/img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478" y="317083"/>
            <a:ext cx="4547054" cy="57967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1.bp.blogspot.com/-avs-mdA0eVQ/XWVSqkGWTrI/AAAAAAAAA_0/lyGeK3Yv6JYV2hEL6y14TbhKJh17fsjLQCLcBGAs/s1600/skazka-o-zhabe-i-roze-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061" y="317083"/>
            <a:ext cx="4091238" cy="57967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7585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04799" y="278720"/>
            <a:ext cx="6265817" cy="6174331"/>
          </a:xfrm>
        </p:spPr>
        <p:txBody>
          <a:bodyPr>
            <a:noAutofit/>
          </a:bodyPr>
          <a:lstStyle/>
          <a:p>
            <a:pPr mar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b="1" dirty="0">
                <a:solidFill>
                  <a:schemeClr val="tx1"/>
                </a:solidFill>
              </a:rPr>
              <a:t>Всеволод Михайлович Гаршин</a:t>
            </a:r>
            <a:r>
              <a:rPr lang="ru-RU" sz="2100" dirty="0">
                <a:solidFill>
                  <a:schemeClr val="tx1"/>
                </a:solidFill>
              </a:rPr>
              <a:t> — известный русский писатель и поэт, филолог, литератор, художественный критик. Ветеран русско-турецкой войны, боевой офицер. Русский классик, автор повестей, рассказов, новелл и очерков, произведений для </a:t>
            </a:r>
            <a:r>
              <a:rPr lang="ru-RU" sz="2100" dirty="0" smtClean="0">
                <a:solidFill>
                  <a:schemeClr val="tx1"/>
                </a:solidFill>
              </a:rPr>
              <a:t>детей.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solidFill>
                  <a:schemeClr val="tx1"/>
                </a:solidFill>
              </a:rPr>
              <a:t>Стиль Всеволода Михайловича </a:t>
            </a:r>
            <a:r>
              <a:rPr lang="ru-RU" sz="2100" dirty="0">
                <a:solidFill>
                  <a:schemeClr val="tx1"/>
                </a:solidFill>
              </a:rPr>
              <a:t>невозможно спутать с чьим-либо другим. В произведениях «грустного гения» четко выражена конкретизация мысли, он не использовал динамических приемов, вместо этого выражал мысль простыми, емкими </a:t>
            </a:r>
            <a:r>
              <a:rPr lang="ru-RU" sz="2100" dirty="0" smtClean="0">
                <a:solidFill>
                  <a:schemeClr val="tx1"/>
                </a:solidFill>
              </a:rPr>
              <a:t>фразами.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solidFill>
                  <a:schemeClr val="tx1"/>
                </a:solidFill>
              </a:rPr>
              <a:t>Творческая </a:t>
            </a:r>
            <a:r>
              <a:rPr lang="ru-RU" sz="2100" dirty="0">
                <a:solidFill>
                  <a:schemeClr val="tx1"/>
                </a:solidFill>
              </a:rPr>
              <a:t>биография Всеволода Михайловича была невероятно короткой – все его произведения уместились в однотомнике. Несмотря на это, поэзия и проза Гаршина признана классикой русской литературы наравне с произведениями великих отечественных </a:t>
            </a:r>
            <a:r>
              <a:rPr lang="ru-RU" sz="2100" dirty="0" smtClean="0">
                <a:solidFill>
                  <a:schemeClr val="tx1"/>
                </a:solidFill>
              </a:rPr>
              <a:t>авторов.</a:t>
            </a:r>
            <a:endParaRPr lang="ru-RU" sz="21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www.booksite.ru/pearls/avtograf/4/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593" y="278720"/>
            <a:ext cx="5239803" cy="5239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8750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234</TotalTime>
  <Words>562</Words>
  <Application>Microsoft Office PowerPoint</Application>
  <PresentationFormat>Произвольный</PresentationFormat>
  <Paragraphs>52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Ретро</vt:lpstr>
      <vt:lpstr>Слайд 1</vt:lpstr>
      <vt:lpstr>Слайд 2</vt:lpstr>
      <vt:lpstr>Слайд 3</vt:lpstr>
      <vt:lpstr>Слайд 4</vt:lpstr>
      <vt:lpstr>Слайд 5</vt:lpstr>
      <vt:lpstr>В.М. Гаршин.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В.М. Гаршин.</dc:title>
  <dc:creator>Максим Зажоркин</dc:creator>
  <cp:lastModifiedBy>Учитель</cp:lastModifiedBy>
  <cp:revision>18</cp:revision>
  <dcterms:created xsi:type="dcterms:W3CDTF">2022-01-25T15:57:34Z</dcterms:created>
  <dcterms:modified xsi:type="dcterms:W3CDTF">2022-01-27T05:02:18Z</dcterms:modified>
</cp:coreProperties>
</file>