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66" r:id="rId5"/>
    <p:sldId id="374" r:id="rId6"/>
    <p:sldId id="375" r:id="rId7"/>
    <p:sldId id="317" r:id="rId8"/>
    <p:sldId id="372" r:id="rId9"/>
    <p:sldId id="376" r:id="rId10"/>
    <p:sldId id="379" r:id="rId11"/>
    <p:sldId id="378" r:id="rId12"/>
    <p:sldId id="380" r:id="rId13"/>
    <p:sldId id="381" r:id="rId14"/>
    <p:sldId id="383" r:id="rId15"/>
    <p:sldId id="382" r:id="rId16"/>
    <p:sldId id="384" r:id="rId17"/>
    <p:sldId id="385" r:id="rId18"/>
    <p:sldId id="386" r:id="rId19"/>
    <p:sldId id="387" r:id="rId20"/>
    <p:sldId id="394" r:id="rId21"/>
    <p:sldId id="389" r:id="rId22"/>
    <p:sldId id="390" r:id="rId23"/>
    <p:sldId id="391" r:id="rId24"/>
    <p:sldId id="392" r:id="rId25"/>
    <p:sldId id="395" r:id="rId26"/>
    <p:sldId id="396" r:id="rId27"/>
    <p:sldId id="398" r:id="rId28"/>
    <p:sldId id="397" r:id="rId29"/>
    <p:sldId id="399" r:id="rId30"/>
    <p:sldId id="405" r:id="rId31"/>
    <p:sldId id="402" r:id="rId32"/>
    <p:sldId id="400" r:id="rId33"/>
    <p:sldId id="403" r:id="rId34"/>
    <p:sldId id="401" r:id="rId35"/>
    <p:sldId id="404" r:id="rId36"/>
    <p:sldId id="406" r:id="rId37"/>
    <p:sldId id="407" r:id="rId38"/>
    <p:sldId id="408" r:id="rId39"/>
    <p:sldId id="410" r:id="rId40"/>
    <p:sldId id="411" r:id="rId41"/>
    <p:sldId id="412" r:id="rId42"/>
    <p:sldId id="413" r:id="rId43"/>
    <p:sldId id="414" r:id="rId44"/>
    <p:sldId id="415" r:id="rId45"/>
    <p:sldId id="416" r:id="rId46"/>
    <p:sldId id="369" r:id="rId47"/>
    <p:sldId id="417" r:id="rId48"/>
    <p:sldId id="418" r:id="rId49"/>
    <p:sldId id="419" r:id="rId50"/>
    <p:sldId id="341" r:id="rId5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CE292"/>
    <a:srgbClr val="ABDB77"/>
    <a:srgbClr val="BCE1F6"/>
    <a:srgbClr val="7FC6ED"/>
    <a:srgbClr val="197DCE"/>
    <a:srgbClr val="BC7F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274" autoAdjust="0"/>
  </p:normalViewPr>
  <p:slideViewPr>
    <p:cSldViewPr snapToGrid="0" showGuides="1">
      <p:cViewPr>
        <p:scale>
          <a:sx n="70" d="100"/>
          <a:sy n="70" d="100"/>
        </p:scale>
        <p:origin x="-2070" y="-10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0B9934-636A-4466-B4C2-E6E5A3EC5436}" type="datetime1">
              <a:rPr lang="ru-RU" smtClean="0"/>
              <a:pPr rtl="0"/>
              <a:t>03.10.2022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022FEE5-93F6-4794-9247-D82E88608B7E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84001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5C63A-F5B9-408E-9B46-5C0738D711E6}" type="datetime1">
              <a:rPr lang="ru-RU" smtClean="0"/>
              <a:pPr/>
              <a:t>03.10.2022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593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Месяц</a:t>
            </a:r>
            <a:br>
              <a:rPr lang="ru-RU" noProof="0" dirty="0"/>
            </a:br>
            <a:r>
              <a:rPr lang="ru-RU" noProof="0" dirty="0"/>
              <a:t>20XX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xmlns="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 rtlCol="0"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 rtl="0"/>
            <a:r>
              <a:rPr lang="ru-RU" noProof="0" dirty="0"/>
              <a:t>Ключевая фраза</a:t>
            </a:r>
            <a:br>
              <a:rPr lang="ru-RU" noProof="0" dirty="0"/>
            </a:br>
            <a:r>
              <a:rPr lang="ru-RU" noProof="0" dirty="0"/>
              <a:t>презентации</a:t>
            </a:r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3636000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xmlns="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СПАСИБО!</a:t>
            </a: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Текст 26">
            <a:extLst>
              <a:ext uri="{FF2B5EF4-FFF2-40B4-BE49-F238E27FC236}">
                <a16:creationId xmlns:a16="http://schemas.microsoft.com/office/drawing/2014/main" xmlns="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Сергей Зайцев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:a16="http://schemas.microsoft.com/office/drawing/2014/main" xmlns="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Телефон:</a:t>
            </a:r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xmlns="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678 555-0128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:a16="http://schemas.microsoft.com/office/drawing/2014/main" xmlns="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Эл. почта: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ZAITSEV@EXAMPLE.COM</a:t>
            </a:r>
          </a:p>
        </p:txBody>
      </p:sp>
      <p:sp>
        <p:nvSpPr>
          <p:cNvPr id="3" name="Графический объект 23">
            <a:extLst>
              <a:ext uri="{FF2B5EF4-FFF2-40B4-BE49-F238E27FC236}">
                <a16:creationId xmlns:a16="http://schemas.microsoft.com/office/drawing/2014/main" xmlns="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5937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xmlns="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3640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9344483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58012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Объект 3">
            <a:extLst>
              <a:ext uri="{FF2B5EF4-FFF2-40B4-BE49-F238E27FC236}">
                <a16:creationId xmlns:a16="http://schemas.microsoft.com/office/drawing/2014/main" xmlns="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1" name="Текст 4">
            <a:extLst>
              <a:ext uri="{FF2B5EF4-FFF2-40B4-BE49-F238E27FC236}">
                <a16:creationId xmlns:a16="http://schemas.microsoft.com/office/drawing/2014/main" xmlns="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Объект 5">
            <a:extLst>
              <a:ext uri="{FF2B5EF4-FFF2-40B4-BE49-F238E27FC236}">
                <a16:creationId xmlns:a16="http://schemas.microsoft.com/office/drawing/2014/main" xmlns="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1338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3" name="Объект 2">
            <a:extLst>
              <a:ext uri="{FF2B5EF4-FFF2-40B4-BE49-F238E27FC236}">
                <a16:creationId xmlns:a16="http://schemas.microsoft.com/office/drawing/2014/main" xmlns="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198867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Рисунок 56">
            <a:extLst>
              <a:ext uri="{FF2B5EF4-FFF2-40B4-BE49-F238E27FC236}">
                <a16:creationId xmlns:a16="http://schemas.microsoft.com/office/drawing/2014/main" xmlns="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02305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xmlns="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847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:a16="http://schemas.microsoft.com/office/drawing/2014/main" xmlns="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6">
            <a:extLst>
              <a:ext uri="{FF2B5EF4-FFF2-40B4-BE49-F238E27FC236}">
                <a16:creationId xmlns:a16="http://schemas.microsoft.com/office/drawing/2014/main" xmlns="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23656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141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:a16="http://schemas.microsoft.com/office/drawing/2014/main" xmlns="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5508000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3970461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xmlns="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0023" y="90805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23" y="2050475"/>
            <a:ext cx="4548187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xmlns="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10023" y="2839714"/>
            <a:ext cx="4548187" cy="291695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22">
            <a:extLst>
              <a:ext uri="{FF2B5EF4-FFF2-40B4-BE49-F238E27FC236}">
                <a16:creationId xmlns:a16="http://schemas.microsoft.com/office/drawing/2014/main" xmlns="" id="{827885C7-FA6F-4513-83BC-BEAD42F63D5B}"/>
              </a:ext>
            </a:extLst>
          </p:cNvPr>
          <p:cNvSpPr/>
          <p:nvPr userDrawn="1"/>
        </p:nvSpPr>
        <p:spPr>
          <a:xfrm>
            <a:off x="6981946" y="1726672"/>
            <a:ext cx="4680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орма 21">
            <a:extLst>
              <a:ext uri="{FF2B5EF4-FFF2-40B4-BE49-F238E27FC236}">
                <a16:creationId xmlns:a16="http://schemas.microsoft.com/office/drawing/2014/main" xmlns="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8029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Рисунок 41">
            <a:extLst>
              <a:ext uri="{FF2B5EF4-FFF2-40B4-BE49-F238E27FC236}">
                <a16:creationId xmlns:a16="http://schemas.microsoft.com/office/drawing/2014/main" xmlns="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xmlns="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xmlns="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 rtlCol="0"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xmlns="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1" y="2045662"/>
            <a:ext cx="4824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8086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ru-RU" noProof="0" dirty="0"/>
              <a:t>СРАВНЕНИЕ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11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1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Графический объект 19">
            <a:extLst>
              <a:ext uri="{FF2B5EF4-FFF2-40B4-BE49-F238E27FC236}">
                <a16:creationId xmlns:a16="http://schemas.microsoft.com/office/drawing/2014/main" xmlns="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973985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2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8273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30 %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xmlns="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:a16="http://schemas.microsoft.com/office/drawing/2014/main" xmlns="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xmlns="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25 %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xmlns="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:a16="http://schemas.microsoft.com/office/drawing/2014/main" xmlns="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33" name="Текст 26">
            <a:extLst>
              <a:ext uri="{FF2B5EF4-FFF2-40B4-BE49-F238E27FC236}">
                <a16:creationId xmlns:a16="http://schemas.microsoft.com/office/drawing/2014/main" xmlns="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xmlns="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20 %</a:t>
            </a:r>
          </a:p>
        </p:txBody>
      </p:sp>
      <p:sp>
        <p:nvSpPr>
          <p:cNvPr id="36" name="Текст 26">
            <a:extLst>
              <a:ext uri="{FF2B5EF4-FFF2-40B4-BE49-F238E27FC236}">
                <a16:creationId xmlns:a16="http://schemas.microsoft.com/office/drawing/2014/main" xmlns="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xmlns="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5 %</a:t>
            </a:r>
          </a:p>
        </p:txBody>
      </p:sp>
      <p:sp>
        <p:nvSpPr>
          <p:cNvPr id="39" name="Текст 26">
            <a:extLst>
              <a:ext uri="{FF2B5EF4-FFF2-40B4-BE49-F238E27FC236}">
                <a16:creationId xmlns:a16="http://schemas.microsoft.com/office/drawing/2014/main" xmlns="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19" name="Диаграмма 18">
            <a:extLst>
              <a:ext uri="{FF2B5EF4-FFF2-40B4-BE49-F238E27FC236}">
                <a16:creationId xmlns:a16="http://schemas.microsoft.com/office/drawing/2014/main" xmlns="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диаграммы</a:t>
            </a:r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0">
            <a:extLst>
              <a:ext uri="{FF2B5EF4-FFF2-40B4-BE49-F238E27FC236}">
                <a16:creationId xmlns:a16="http://schemas.microsoft.com/office/drawing/2014/main" xmlns="" id="{33AA43FA-C2DC-406C-BFE6-A2A804112236}"/>
              </a:ext>
            </a:extLst>
          </p:cNvPr>
          <p:cNvSpPr/>
          <p:nvPr/>
        </p:nvSpPr>
        <p:spPr>
          <a:xfrm>
            <a:off x="5731818" y="2267879"/>
            <a:ext cx="3420000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04095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Овал 51">
            <a:extLst>
              <a:ext uri="{FF2B5EF4-FFF2-40B4-BE49-F238E27FC236}">
                <a16:creationId xmlns:a16="http://schemas.microsoft.com/office/drawing/2014/main" xmlns="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3" name="Графический объект 12">
            <a:extLst>
              <a:ext uri="{FF2B5EF4-FFF2-40B4-BE49-F238E27FC236}">
                <a16:creationId xmlns:a16="http://schemas.microsoft.com/office/drawing/2014/main" xmlns="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Таблица 17">
            <a:extLst>
              <a:ext uri="{FF2B5EF4-FFF2-40B4-BE49-F238E27FC236}">
                <a16:creationId xmlns:a16="http://schemas.microsoft.com/office/drawing/2014/main" xmlns="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grpSp>
        <p:nvGrpSpPr>
          <p:cNvPr id="45" name="Графический объект 39">
            <a:extLst>
              <a:ext uri="{FF2B5EF4-FFF2-40B4-BE49-F238E27FC236}">
                <a16:creationId xmlns:a16="http://schemas.microsoft.com/office/drawing/2014/main" xmlns="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: Фигура 47">
              <a:extLst>
                <a:ext uri="{FF2B5EF4-FFF2-40B4-BE49-F238E27FC236}">
                  <a16:creationId xmlns:a16="http://schemas.microsoft.com/office/drawing/2014/main" xmlns="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 48">
              <a:extLst>
                <a:ext uri="{FF2B5EF4-FFF2-40B4-BE49-F238E27FC236}">
                  <a16:creationId xmlns:a16="http://schemas.microsoft.com/office/drawing/2014/main" xmlns="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: Фигура 49">
              <a:extLst>
                <a:ext uri="{FF2B5EF4-FFF2-40B4-BE49-F238E27FC236}">
                  <a16:creationId xmlns:a16="http://schemas.microsoft.com/office/drawing/2014/main" xmlns="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xmlns="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4">
            <a:extLst>
              <a:ext uri="{FF2B5EF4-FFF2-40B4-BE49-F238E27FC236}">
                <a16:creationId xmlns:a16="http://schemas.microsoft.com/office/drawing/2014/main" xmlns="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5560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3622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Рисунок 50">
            <a:extLst>
              <a:ext uri="{FF2B5EF4-FFF2-40B4-BE49-F238E27FC236}">
                <a16:creationId xmlns:a16="http://schemas.microsoft.com/office/drawing/2014/main" xmlns="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:a16="http://schemas.microsoft.com/office/drawing/2014/main" xmlns="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7" name="Полилиния: Фигура 46">
            <a:extLst>
              <a:ext uri="{FF2B5EF4-FFF2-40B4-BE49-F238E27FC236}">
                <a16:creationId xmlns:a16="http://schemas.microsoft.com/office/drawing/2014/main" xmlns="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:a16="http://schemas.microsoft.com/office/drawing/2014/main" xmlns="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xmlns="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БОЛЬШОЕ ИЗОБРАЖЕНИЕ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xmlns="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22" name="Графический объект 21">
            <a:extLst>
              <a:ext uri="{FF2B5EF4-FFF2-40B4-BE49-F238E27FC236}">
                <a16:creationId xmlns:a16="http://schemas.microsoft.com/office/drawing/2014/main" xmlns="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xmlns="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2" name="Полилиния: фигура 41">
            <a:extLst>
              <a:ext uri="{FF2B5EF4-FFF2-40B4-BE49-F238E27FC236}">
                <a16:creationId xmlns:a16="http://schemas.microsoft.com/office/drawing/2014/main" xmlns="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:a16="http://schemas.microsoft.com/office/drawing/2014/main" xmlns="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:a16="http://schemas.microsoft.com/office/drawing/2014/main" xmlns="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1069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Графический объект 12">
            <a:extLst>
              <a:ext uri="{FF2B5EF4-FFF2-40B4-BE49-F238E27FC236}">
                <a16:creationId xmlns:a16="http://schemas.microsoft.com/office/drawing/2014/main" xmlns="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Мультимедиа 7">
            <a:extLst>
              <a:ext uri="{FF2B5EF4-FFF2-40B4-BE49-F238E27FC236}">
                <a16:creationId xmlns:a16="http://schemas.microsoft.com/office/drawing/2014/main" xmlns="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клипа мультимедиа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:a16="http://schemas.microsoft.com/office/drawing/2014/main" xmlns="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" name="Полилиния: Форма 17">
            <a:extLst>
              <a:ext uri="{FF2B5EF4-FFF2-40B4-BE49-F238E27FC236}">
                <a16:creationId xmlns:a16="http://schemas.microsoft.com/office/drawing/2014/main" xmlns="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2">
            <a:extLst>
              <a:ext uri="{FF2B5EF4-FFF2-40B4-BE49-F238E27FC236}">
                <a16:creationId xmlns:a16="http://schemas.microsoft.com/office/drawing/2014/main" xmlns="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rtlCol="0"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:a16="http://schemas.microsoft.com/office/drawing/2014/main" xmlns="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" name="Полилиния: фигура 3">
              <a:extLst>
                <a:ext uri="{FF2B5EF4-FFF2-40B4-BE49-F238E27FC236}">
                  <a16:creationId xmlns:a16="http://schemas.microsoft.com/office/drawing/2014/main" xmlns="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:a16="http://schemas.microsoft.com/office/drawing/2014/main" xmlns="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орма 8">
              <a:extLst>
                <a:ext uri="{FF2B5EF4-FFF2-40B4-BE49-F238E27FC236}">
                  <a16:creationId xmlns:a16="http://schemas.microsoft.com/office/drawing/2014/main" xmlns="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7324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58168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xmlns="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290" y="5816819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xmlns="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60" r:id="rId4"/>
    <p:sldLayoutId id="2147483651" r:id="rId5"/>
    <p:sldLayoutId id="2147483661" r:id="rId6"/>
    <p:sldLayoutId id="2147483662" r:id="rId7"/>
    <p:sldLayoutId id="2147483652" r:id="rId8"/>
    <p:sldLayoutId id="2147483663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64" r:id="rId18"/>
    <p:sldLayoutId id="2147483672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slide" Target="slide3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30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slide" Target="slide39.xml"/><Relationship Id="rId4" Type="http://schemas.openxmlformats.org/officeDocument/2006/relationships/slide" Target="slide27.xml"/><Relationship Id="rId9" Type="http://schemas.openxmlformats.org/officeDocument/2006/relationships/image" Target="../media/image13.png"/><Relationship Id="rId14" Type="http://schemas.openxmlformats.org/officeDocument/2006/relationships/slide" Target="slide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7.png"/><Relationship Id="rId7" Type="http://schemas.openxmlformats.org/officeDocument/2006/relationships/image" Target="../media/image32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jpeg"/><Relationship Id="rId9" Type="http://schemas.openxmlformats.org/officeDocument/2006/relationships/hyperlink" Target="../2.%20&#1042;&#1080;&#1076;&#1077;&#1086;,%20&#1084;&#1091;&#1079;&#1099;&#1082;&#1072;%20-&#1050;&#1086;&#1085;&#1086;&#1085;&#1099;&#1093;&#1080;&#1085;&#1072;%20&#1054;&#1043;&#1040;&#1055;&#1054;&#1059;%20&#1071;&#1055;&#1050;/1.%20&#1057;&#1083;&#1072;&#1081;&#1076;%20&#8470;27%20&#1043;&#1077;&#1085;&#1077;&#1088;&#1072;&#1083;&#1072;&#1084;%2012%20&#1075;&#1086;&#1076;&#1072;.mp3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6" Type="http://schemas.openxmlformats.org/officeDocument/2006/relationships/slide" Target="slide23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7.png"/><Relationship Id="rId7" Type="http://schemas.openxmlformats.org/officeDocument/2006/relationships/image" Target="../media/image35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2.%20%20&#1062;&#1072;&#1088;&#1100;%20&#1084;&#1086;&#1075;&#1091;&#1095;&#1080;&#1081;.mp3" TargetMode="External"/><Relationship Id="rId5" Type="http://schemas.openxmlformats.org/officeDocument/2006/relationships/image" Target="../media/image34.png"/><Relationship Id="rId4" Type="http://schemas.openxmlformats.org/officeDocument/2006/relationships/hyperlink" Target="../2.%20&#1042;&#1080;&#1076;&#1077;&#1086;,%20&#1084;&#1091;&#1079;&#1099;&#1082;&#1072;%20-&#1050;&#1086;&#1085;&#1086;&#1085;&#1099;&#1093;&#1080;&#1085;&#1072;%20&#1054;&#1043;&#1040;&#1055;&#1054;&#1059;%20&#1071;&#1055;&#1050;/2.%20&#1057;&#1083;&#1072;&#1081;&#1076;%20&#8470;30%20%20&#1044;&#1077;&#1082;&#1072;&#1073;&#1088;&#1080;&#1089;&#1090;&#1099;.mp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0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8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hyperlink" Target="../2.%20&#1042;&#1080;&#1076;&#1077;&#1086;,%20&#1084;&#1091;&#1079;&#1099;&#1082;&#1072;%20-&#1050;&#1086;&#1085;&#1086;&#1085;&#1099;&#1093;&#1080;&#1085;&#1072;%20&#1054;&#1043;&#1040;&#1055;&#1054;&#1059;%20&#1071;&#1055;&#1050;/3.%20&#1057;&#1083;&#1072;&#1081;&#1076;%20&#8470;39%20&#1082;&#1083;&#1072;&#1089;&#1089;&#1080;&#1095;&#1077;&#1089;&#1082;&#1072;&#1103;%20&#1084;&#1091;&#1079;&#1099;&#1082;&#1072;.mp3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slide" Target="slid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../2.%20&#1042;&#1080;&#1076;&#1077;&#1086;,%20&#1084;&#1091;&#1079;&#1099;&#1082;&#1072;%20-&#1050;&#1086;&#1085;&#1086;&#1085;&#1099;&#1093;&#1080;&#1085;&#1072;%20&#1054;&#1043;&#1040;&#1055;&#1054;&#1059;%20&#1071;&#1055;&#1050;/1.1.%20&#1042;&#1080;&#1076;&#1077;&#1086;%20&#1085;&#1072;%20&#1089;&#1083;&#1072;&#1081;&#1076;%2042.mp4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2.%20&#1042;&#1080;&#1076;&#1077;&#1086;,%20&#1084;&#1091;&#1079;&#1099;&#1082;&#1072;%20-&#1050;&#1086;&#1085;&#1086;&#1085;&#1099;&#1093;&#1080;&#1085;&#1072;%20&#1054;&#1043;&#1040;&#1055;&#1054;&#1059;%20&#1071;&#1055;&#1050;/1.%20&#1042;&#1080;&#1076;&#1077;&#1086;%20&#1085;&#1072;%20&#1089;&#1083;&#1072;&#1081;&#1076;%208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4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slide" Target="slide20.xml"/><Relationship Id="rId4" Type="http://schemas.openxmlformats.org/officeDocument/2006/relationships/slide" Target="slide12.xml"/><Relationship Id="rId9" Type="http://schemas.openxmlformats.org/officeDocument/2006/relationships/image" Target="../media/image13.png"/><Relationship Id="rId1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64C9CC-E38A-467A-8F1C-459375F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223" y="1377696"/>
            <a:ext cx="6405531" cy="1116000"/>
          </a:xfrm>
        </p:spPr>
        <p:txBody>
          <a:bodyPr rtlCol="0"/>
          <a:lstStyle/>
          <a:p>
            <a:pPr algn="just" rtl="0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Российская империя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</a:rPr>
              <a:t>XIX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 веке</a:t>
            </a:r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CDD6760C-D868-43F4-99FB-1B78C91F8F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9184" y="3340019"/>
            <a:ext cx="4480322" cy="1623867"/>
          </a:xfrm>
        </p:spPr>
        <p:txBody>
          <a:bodyPr rtlCol="0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Методическая разработка урока по ОУП.10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История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smtClean="0">
                <a:solidFill>
                  <a:schemeClr val="tx2">
                    <a:lumMod val="75000"/>
                  </a:schemeClr>
                </a:solidFill>
              </a:rPr>
              <a:t>Для студентов 1 курса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264C9CC-E38A-467A-8F1C-459375F5EDFF}"/>
              </a:ext>
            </a:extLst>
          </p:cNvPr>
          <p:cNvSpPr txBox="1">
            <a:spLocks/>
          </p:cNvSpPr>
          <p:nvPr/>
        </p:nvSpPr>
        <p:spPr>
          <a:xfrm>
            <a:off x="400050" y="0"/>
            <a:ext cx="7059168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ОБЛАСТНОЕ ГОСУДАРСТВЕННОЕ АВТОНОМНОЕ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ПРОФЕССИОНАЛЬНОЕ ОБРАЗОВАТЕЛЬНОЕ УЧРЕЖДЕНИЕ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Яковлевский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педагогический колледж»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60534_original.jpg"/>
          <p:cNvPicPr>
            <a:picLocks noGrp="1" noChangeAspect="1"/>
          </p:cNvPicPr>
          <p:nvPr>
            <p:ph type="pic" sz="quarter" idx="21"/>
          </p:nvPr>
        </p:nvPicPr>
        <p:blipFill>
          <a:blip r:embed="rId3"/>
          <a:stretch>
            <a:fillRect/>
          </a:stretch>
        </p:blipFill>
        <p:spPr>
          <a:xfrm>
            <a:off x="4857517" y="249382"/>
            <a:ext cx="7343359" cy="6460176"/>
          </a:xfrm>
        </p:spPr>
      </p:pic>
      <p:sp>
        <p:nvSpPr>
          <p:cNvPr id="10" name="Содержимое 17"/>
          <p:cNvSpPr txBox="1">
            <a:spLocks/>
          </p:cNvSpPr>
          <p:nvPr/>
        </p:nvSpPr>
        <p:spPr>
          <a:xfrm>
            <a:off x="790675" y="5057853"/>
            <a:ext cx="4078208" cy="7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Разработал: Кононыхина Л.Н., преподаватель общественных дисциплин ОГАПОУ ЯПК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4" descr="C:\Users\Лариса\Downloads\Герб ЯПК (1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76318" cy="78514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55258" y="6537278"/>
            <a:ext cx="7748802" cy="320722"/>
          </a:xfrm>
          <a:prstGeom prst="rect">
            <a:avLst/>
          </a:prstGeom>
          <a:solidFill>
            <a:srgbClr val="F77A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ОГАПОУ «Яковлевский педагогический колледж»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381071" y="6274137"/>
            <a:ext cx="152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C90E880-99DA-4A7D-8318-E7A54B17CC23}" type="datetime4"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/>
              <a:t>3 октября 2022 г.</a:t>
            </a:fld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284000" y="6550223"/>
            <a:ext cx="1908000" cy="30777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fld id="{6C90E880-99DA-4A7D-8318-E7A54B17CC23}" type="datetime4">
              <a:rPr lang="ru-RU" sz="1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 algn="ctr"/>
              <a:t>3 октября 2022 г.</a:t>
            </a:fld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537278"/>
            <a:ext cx="2565779" cy="338554"/>
          </a:xfrm>
          <a:prstGeom prst="rect">
            <a:avLst/>
          </a:prstGeom>
          <a:solidFill>
            <a:srgbClr val="197DCE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jakpu@belregion.ru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0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10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22376" y="457201"/>
            <a:ext cx="6814024" cy="540385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Назовите знаменитое сражение,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которое провёл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Михаил Илларионович Кутузов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против Наполеона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в 1812 году. 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4754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1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959" y="2323876"/>
            <a:ext cx="2415654" cy="3383571"/>
          </a:xfrm>
          <a:prstGeom prst="rect">
            <a:avLst/>
          </a:prstGeom>
          <a:noFill/>
        </p:spPr>
      </p:pic>
      <p:pic>
        <p:nvPicPr>
          <p:cNvPr id="8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2142653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11</a:t>
            </a:fld>
            <a:endParaRPr lang="ru-RU" noProof="0" dirty="0"/>
          </a:p>
        </p:txBody>
      </p:sp>
      <p:pic>
        <p:nvPicPr>
          <p:cNvPr id="7" name="Содержимое 6" descr="ace5963eaf18a58972272518ae09516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Бородинская битва 26 августа 1812 г.</a:t>
            </a:r>
            <a:endParaRPr lang="ru-RU" dirty="0"/>
          </a:p>
        </p:txBody>
      </p:sp>
      <p:pic>
        <p:nvPicPr>
          <p:cNvPr id="76802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1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4577" cy="846822"/>
          </a:xfrm>
          <a:prstGeom prst="rect">
            <a:avLst/>
          </a:prstGeom>
          <a:noFill/>
        </p:spPr>
      </p:pic>
      <p:pic>
        <p:nvPicPr>
          <p:cNvPr id="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533" b="44336"/>
          <a:stretch>
            <a:fillRect/>
          </a:stretch>
        </p:blipFill>
        <p:spPr bwMode="auto">
          <a:xfrm rot="1146665">
            <a:off x="473281" y="5530695"/>
            <a:ext cx="1236923" cy="7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12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85899" y="457201"/>
            <a:ext cx="7124131" cy="540385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sz="4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Назовите год, на который первоначально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sz="3900" b="1" i="1" dirty="0" smtClean="0">
                <a:solidFill>
                  <a:schemeClr val="accent3">
                    <a:lumMod val="50000"/>
                  </a:schemeClr>
                </a:solidFill>
              </a:rPr>
              <a:t>до смерти Александра </a:t>
            </a:r>
            <a:r>
              <a:rPr lang="en-US" sz="3900" b="1" i="1" dirty="0" smtClean="0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), планировалось выступление декабристов.  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5778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2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1985" y="2418213"/>
            <a:ext cx="3169763" cy="3402014"/>
          </a:xfrm>
          <a:prstGeom prst="rect">
            <a:avLst/>
          </a:prstGeom>
          <a:noFill/>
        </p:spPr>
      </p:pic>
      <p:pic>
        <p:nvPicPr>
          <p:cNvPr id="9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1906173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13</a:t>
            </a:fld>
            <a:endParaRPr lang="ru-RU" noProof="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i="1" dirty="0" smtClean="0"/>
              <a:t>1826 год</a:t>
            </a:r>
            <a:endParaRPr lang="ru-RU" sz="6000" dirty="0"/>
          </a:p>
        </p:txBody>
      </p:sp>
      <p:pic>
        <p:nvPicPr>
          <p:cNvPr id="9" name="Содержимое 8" descr="Декабрист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200" y="1721123"/>
            <a:ext cx="6359857" cy="4822510"/>
          </a:xfrm>
        </p:spPr>
      </p:pic>
      <p:pic>
        <p:nvPicPr>
          <p:cNvPr id="77826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2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84178" cy="1056290"/>
          </a:xfrm>
          <a:prstGeom prst="rect">
            <a:avLst/>
          </a:prstGeom>
          <a:noFill/>
        </p:spPr>
      </p:pic>
      <p:pic>
        <p:nvPicPr>
          <p:cNvPr id="10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581868" y="5602283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14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85899" y="457201"/>
            <a:ext cx="7124131" cy="5403850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Назовите учреждение, созданное при Николае </a:t>
            </a: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, главной задачей которого было подавление народного недовольства.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 По словам Герцена, это была «вооружённая инквизиция».  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8850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3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582" y="2189889"/>
            <a:ext cx="3179928" cy="3754313"/>
          </a:xfrm>
          <a:prstGeom prst="rect">
            <a:avLst/>
          </a:prstGeom>
          <a:noFill/>
        </p:spPr>
      </p:pic>
      <p:pic>
        <p:nvPicPr>
          <p:cNvPr id="8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1811577" y="6122544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15</a:t>
            </a:fld>
            <a:endParaRPr lang="ru-RU" noProof="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i="1" dirty="0" smtClean="0"/>
              <a:t>III</a:t>
            </a:r>
            <a:r>
              <a:rPr lang="ru-RU" sz="3200" i="1" dirty="0" smtClean="0"/>
              <a:t> (тайное) Отделение Собственной Его </a:t>
            </a:r>
            <a:r>
              <a:rPr lang="ru-RU" sz="3200" i="1" dirty="0"/>
              <a:t>И</a:t>
            </a:r>
            <a:r>
              <a:rPr lang="ru-RU" sz="3200" i="1" dirty="0" smtClean="0"/>
              <a:t>мператорского </a:t>
            </a:r>
            <a:r>
              <a:rPr lang="ru-RU" sz="3200" i="1" dirty="0"/>
              <a:t>В</a:t>
            </a:r>
            <a:r>
              <a:rPr lang="ru-RU" sz="3200" i="1" dirty="0" smtClean="0"/>
              <a:t>еличества канцелярии</a:t>
            </a:r>
            <a:endParaRPr lang="ru-RU" sz="3200" dirty="0"/>
          </a:p>
        </p:txBody>
      </p:sp>
      <p:pic>
        <p:nvPicPr>
          <p:cNvPr id="9" name="Содержимое 8" descr="Декабристы.jpg"/>
          <p:cNvPicPr>
            <a:picLocks noGrp="1" noChangeAspect="1"/>
          </p:cNvPicPr>
          <p:nvPr>
            <p:ph idx="1"/>
          </p:nvPr>
        </p:nvPicPr>
        <p:blipFill>
          <a:blip r:embed="rId2"/>
          <a:srcRect l="1735" t="1375" r="1340" b="8723"/>
          <a:stretch>
            <a:fillRect/>
          </a:stretch>
        </p:blipFill>
        <p:spPr>
          <a:xfrm>
            <a:off x="2853559" y="1813034"/>
            <a:ext cx="6164317" cy="4288221"/>
          </a:xfrm>
        </p:spPr>
      </p:pic>
      <p:pic>
        <p:nvPicPr>
          <p:cNvPr id="6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3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768" cy="892281"/>
          </a:xfrm>
          <a:prstGeom prst="rect">
            <a:avLst/>
          </a:prstGeom>
          <a:noFill/>
        </p:spPr>
      </p:pic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408447" y="5586516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16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85899" y="457201"/>
            <a:ext cx="7124131" cy="540385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Назовите имена пятерых декабристов, приговорённых судом к повешению.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9874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4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382" y="2288302"/>
            <a:ext cx="2758528" cy="3513409"/>
          </a:xfrm>
          <a:prstGeom prst="rect">
            <a:avLst/>
          </a:prstGeom>
          <a:noFill/>
        </p:spPr>
      </p:pic>
      <p:pic>
        <p:nvPicPr>
          <p:cNvPr id="10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1811577" y="6122544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17</a:t>
            </a:fld>
            <a:endParaRPr lang="ru-RU" noProof="0" dirty="0"/>
          </a:p>
        </p:txBody>
      </p:sp>
      <p:pic>
        <p:nvPicPr>
          <p:cNvPr id="8" name="Содержимое 7" descr="dekabrist13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C0B2AF"/>
              </a:clrFrom>
              <a:clrTo>
                <a:srgbClr val="C0B2A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1834" y="1486990"/>
            <a:ext cx="5077074" cy="537101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 smtClean="0"/>
              <a:t>П.И. Пестель, К.Ф. Рылеев,  </a:t>
            </a:r>
            <a:br>
              <a:rPr lang="ru-RU" sz="2800" i="1" dirty="0" smtClean="0"/>
            </a:br>
            <a:r>
              <a:rPr lang="ru-RU" sz="2800" i="1" dirty="0" smtClean="0"/>
              <a:t>С.И. Муравьев-Апостол, </a:t>
            </a:r>
            <a:br>
              <a:rPr lang="ru-RU" sz="2800" i="1" dirty="0" smtClean="0"/>
            </a:br>
            <a:r>
              <a:rPr lang="ru-RU" sz="2800" i="1" dirty="0" smtClean="0"/>
              <a:t>М.П. Бестужев-Рюмин, П.Г. Каховский</a:t>
            </a:r>
            <a:endParaRPr lang="ru-RU" sz="2800" dirty="0"/>
          </a:p>
        </p:txBody>
      </p:sp>
      <p:pic>
        <p:nvPicPr>
          <p:cNvPr id="6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408447" y="5586516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4+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829339" cy="1056290"/>
          </a:xfrm>
          <a:prstGeom prst="rect">
            <a:avLst/>
          </a:prstGeom>
          <a:noFill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18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55779" y="409904"/>
            <a:ext cx="7062953" cy="540385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Назовите хронологические рамки Крымской войны.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2946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5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2203" y="2341344"/>
            <a:ext cx="2940666" cy="3586490"/>
          </a:xfrm>
          <a:prstGeom prst="rect">
            <a:avLst/>
          </a:prstGeom>
          <a:noFill/>
        </p:spPr>
      </p:pic>
      <p:pic>
        <p:nvPicPr>
          <p:cNvPr id="8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2111123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19</a:t>
            </a:fld>
            <a:endParaRPr lang="ru-RU" noProof="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i="1" dirty="0" smtClean="0"/>
              <a:t>1853-1856 гг.</a:t>
            </a:r>
            <a:endParaRPr lang="ru-RU" sz="9600" dirty="0"/>
          </a:p>
        </p:txBody>
      </p:sp>
      <p:pic>
        <p:nvPicPr>
          <p:cNvPr id="10" name="Содержимое 9" descr="крымская война.jpg"/>
          <p:cNvPicPr>
            <a:picLocks noGrp="1" noChangeAspect="1"/>
          </p:cNvPicPr>
          <p:nvPr>
            <p:ph idx="1"/>
          </p:nvPr>
        </p:nvPicPr>
        <p:blipFill>
          <a:blip r:embed="rId2"/>
          <a:srcRect l="5216" t="25030" r="4867" b="13269"/>
          <a:stretch>
            <a:fillRect/>
          </a:stretch>
        </p:blipFill>
        <p:spPr>
          <a:xfrm>
            <a:off x="1954924" y="1949872"/>
            <a:ext cx="8355725" cy="4293273"/>
          </a:xfrm>
        </p:spPr>
      </p:pic>
      <p:pic>
        <p:nvPicPr>
          <p:cNvPr id="8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5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33403" cy="772510"/>
          </a:xfrm>
          <a:prstGeom prst="rect">
            <a:avLst/>
          </a:prstGeom>
          <a:noFill/>
        </p:spPr>
      </p:pic>
      <p:pic>
        <p:nvPicPr>
          <p:cNvPr id="1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408447" y="5570749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</a:t>
            </a:fld>
            <a:endParaRPr lang="ru-RU" noProof="0" dirty="0"/>
          </a:p>
        </p:txBody>
      </p:sp>
      <p:sp>
        <p:nvSpPr>
          <p:cNvPr id="5" name="Текст 5"/>
          <p:cNvSpPr txBox="1">
            <a:spLocks/>
          </p:cNvSpPr>
          <p:nvPr/>
        </p:nvSpPr>
        <p:spPr>
          <a:xfrm>
            <a:off x="2980708" y="790548"/>
            <a:ext cx="5997038" cy="2285160"/>
          </a:xfrm>
          <a:prstGeom prst="rect">
            <a:avLst/>
          </a:prstGeom>
        </p:spPr>
        <p:txBody>
          <a:bodyPr>
            <a:prstTxWarp prst="textArchUp">
              <a:avLst>
                <a:gd name="adj" fmla="val 11261738"/>
              </a:avLst>
            </a:prstTxWarp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РОССИЯ В 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XIX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ВЕКЕ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83F41B9-CDD2-4DAB-9FE1-AA9A8E082060}"/>
              </a:ext>
            </a:extLst>
          </p:cNvPr>
          <p:cNvSpPr txBox="1">
            <a:spLocks/>
          </p:cNvSpPr>
          <p:nvPr/>
        </p:nvSpPr>
        <p:spPr>
          <a:xfrm>
            <a:off x="9018076" y="6492875"/>
            <a:ext cx="31739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Кононыхина Л.Н., преподаватель</a:t>
            </a:r>
            <a:r>
              <a:rPr kumimoji="0" lang="ru-RU" sz="10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ОГАПОУ ЯПК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20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«Разминка»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55779" y="409904"/>
            <a:ext cx="7062953" cy="540385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О каком историческом событии идёт речь?</a:t>
            </a:r>
          </a:p>
          <a:p>
            <a:pPr lvl="4">
              <a:buNone/>
            </a:pPr>
            <a:endParaRPr lang="ru-RU" sz="30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2">
              <a:buNone/>
            </a:pPr>
            <a:endParaRPr lang="ru-RU" sz="32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2">
              <a:buNone/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Порвалась цепь великая,</a:t>
            </a:r>
          </a:p>
          <a:p>
            <a:pPr lvl="2">
              <a:buNone/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Порвалась – </a:t>
            </a:r>
            <a:r>
              <a:rPr lang="ru-RU" sz="3200" i="1" dirty="0" err="1" smtClean="0">
                <a:solidFill>
                  <a:schemeClr val="accent2">
                    <a:lumMod val="50000"/>
                  </a:schemeClr>
                </a:solidFill>
              </a:rPr>
              <a:t>расскочилася</a:t>
            </a: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lvl="2">
              <a:buNone/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Одним концом по барину,</a:t>
            </a:r>
          </a:p>
          <a:p>
            <a:pPr lvl="2">
              <a:buNone/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Другим по мужику!..</a:t>
            </a:r>
          </a:p>
          <a:p>
            <a:pPr lvl="8">
              <a:buNone/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(Н.А. Некрасов</a:t>
            </a:r>
            <a:r>
              <a:rPr lang="ru-RU" sz="3600" dirty="0" smtClean="0"/>
              <a:t>)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3970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6+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644" y="2235528"/>
            <a:ext cx="2832811" cy="3405651"/>
          </a:xfrm>
          <a:prstGeom prst="rect">
            <a:avLst/>
          </a:prstGeom>
          <a:noFill/>
        </p:spPr>
      </p:pic>
      <p:pic>
        <p:nvPicPr>
          <p:cNvPr id="8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2331841" y="6106779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21</a:t>
            </a:fld>
            <a:endParaRPr lang="ru-RU" noProof="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Отмена крепостного права в России 1861 год</a:t>
            </a:r>
            <a:endParaRPr lang="ru-RU" sz="5400" dirty="0"/>
          </a:p>
        </p:txBody>
      </p:sp>
      <p:pic>
        <p:nvPicPr>
          <p:cNvPr id="10" name="Содержимое 9" descr="крымская вой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287" y="1818351"/>
            <a:ext cx="6349427" cy="4755869"/>
          </a:xfrm>
        </p:spPr>
      </p:pic>
      <p:pic>
        <p:nvPicPr>
          <p:cNvPr id="6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6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79521" cy="816931"/>
          </a:xfrm>
          <a:prstGeom prst="rect">
            <a:avLst/>
          </a:prstGeom>
          <a:noFill/>
        </p:spPr>
      </p:pic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471510" y="557075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22</a:t>
            </a:fld>
            <a:endParaRPr lang="ru-RU" noProof="0" dirty="0"/>
          </a:p>
        </p:txBody>
      </p:sp>
      <p:pic>
        <p:nvPicPr>
          <p:cNvPr id="68610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1619536158_31-phonoteka_org-p-fon-teatr-dlya-detei-3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2955" y="0"/>
            <a:ext cx="9689910" cy="6828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288276" y="2335370"/>
            <a:ext cx="5654722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Инсценированная игра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8611" name="Picture 3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slide-6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81834" y="3084881"/>
            <a:ext cx="4381168" cy="3281419"/>
          </a:xfrm>
          <a:prstGeom prst="rect">
            <a:avLst/>
          </a:prstGeom>
          <a:noFill/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23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Инсценированная игра</a:t>
            </a:r>
            <a:endParaRPr lang="ru-RU" dirty="0"/>
          </a:p>
        </p:txBody>
      </p:sp>
      <p:sp>
        <p:nvSpPr>
          <p:cNvPr id="6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62363" y="2140122"/>
            <a:ext cx="1877875" cy="1981503"/>
          </a:xfrm>
          <a:prstGeom prst="bevel">
            <a:avLst>
              <a:gd name="adj" fmla="val 12500"/>
            </a:avLst>
          </a:prstGeom>
          <a:blipFill dpi="0" rotWithShape="1">
            <a:blip r:embed="rId3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AutoShap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08340" y="2060509"/>
            <a:ext cx="1957487" cy="2033818"/>
          </a:xfrm>
          <a:prstGeom prst="bevel">
            <a:avLst>
              <a:gd name="adj" fmla="val 12500"/>
            </a:avLst>
          </a:prstGeom>
          <a:blipFill dpi="0" rotWithShape="1">
            <a:blip r:embed="rId5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8" name="AutoShape 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974372" y="2074158"/>
            <a:ext cx="1984782" cy="2006523"/>
          </a:xfrm>
          <a:prstGeom prst="bevel">
            <a:avLst>
              <a:gd name="adj" fmla="val 12500"/>
            </a:avLst>
          </a:prstGeom>
          <a:blipFill dpi="0" rotWithShape="1">
            <a:blip r:embed="rId7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9" name="AutoShape 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58669" y="4489809"/>
            <a:ext cx="1821008" cy="2006525"/>
          </a:xfrm>
          <a:prstGeom prst="bevel">
            <a:avLst>
              <a:gd name="adj" fmla="val 12500"/>
            </a:avLst>
          </a:prstGeom>
          <a:blipFill dpi="0" rotWithShape="1">
            <a:blip r:embed="rId9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0" name="AutoShape 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779355" y="4449172"/>
            <a:ext cx="1941564" cy="1937982"/>
          </a:xfrm>
          <a:prstGeom prst="bevel">
            <a:avLst>
              <a:gd name="adj" fmla="val 12500"/>
            </a:avLst>
          </a:prstGeom>
          <a:blipFill dpi="0" rotWithShape="1">
            <a:blip r:embed="rId11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" name="AutoShape 2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30553" y="4462819"/>
            <a:ext cx="1910686" cy="1937982"/>
          </a:xfrm>
          <a:prstGeom prst="bevel">
            <a:avLst>
              <a:gd name="adj" fmla="val 12500"/>
            </a:avLst>
          </a:prstGeom>
          <a:blipFill dpi="0" rotWithShape="1">
            <a:blip r:embed="rId13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3" name="Picture 4" descr="http://www.abdesign.kiev.ua/imgv4/flashpres/12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444651">
            <a:off x="9616283" y="5599648"/>
            <a:ext cx="1071235" cy="798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24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Сюжет  № 1</a:t>
            </a:r>
            <a:endParaRPr lang="ru-RU" sz="48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344441" y="5886062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4" name="Picture 10" descr="https://i.pinimg.com/736x/bb/c0/46/bbc04649a32d34e6851be3d59c65bc6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57" t="2174" r="4488" b="5227"/>
          <a:stretch>
            <a:fillRect/>
          </a:stretch>
        </p:blipFill>
        <p:spPr bwMode="auto">
          <a:xfrm>
            <a:off x="7491160" y="1434662"/>
            <a:ext cx="3971852" cy="4319752"/>
          </a:xfrm>
          <a:prstGeom prst="rect">
            <a:avLst/>
          </a:prstGeom>
          <a:noFill/>
        </p:spPr>
      </p:pic>
      <p:pic>
        <p:nvPicPr>
          <p:cNvPr id="16399" name="Picture 15" descr="C:\Users\Лариса\Desktop\Рисунок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E89A"/>
              </a:clrFrom>
              <a:clrTo>
                <a:srgbClr val="F9E89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7728" y="1859126"/>
            <a:ext cx="5949950" cy="4462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25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№1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177420" y="1697682"/>
            <a:ext cx="1181896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О каком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указе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идёт речь? В чём его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главный смысл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Варианты ответов: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1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«Указ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 вольных хлебопашцах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разрешал крестьянам уходить от помещика в Юрьев день.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1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«Указ о вольных хлебопашцах»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разрешал помещикам по их желанию освобождать крестьян с землёй за выкуп.</a:t>
            </a:r>
            <a:endParaRPr kumimoji="0" lang="ru-RU" sz="2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1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«Указ об освобождении крестьян»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давал личную свободу крестьянам.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1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«Указ об освобождении крестьян»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позволял крестьянам за определённую плату уходить от помещика.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725012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26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№1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5260" y="5558600"/>
            <a:ext cx="10481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 2</a:t>
            </a:r>
          </a:p>
          <a:p>
            <a:pPr marL="6350" marR="0" lvl="1" indent="-6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«Указ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 вольных хлебопашцах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разрешал помещикам по их желанию </a:t>
            </a:r>
          </a:p>
          <a:p>
            <a:pPr marL="6350" marR="0" lvl="1" indent="-6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освобождать крестьян с землёй за выкуп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029" name="Picture 5" descr="https://cf.ppt-online.org/files1/slide/f/FKzI6LAso9ETgu53BnZaXJcy2QYbiVNp7qhvHe14kd/slide-12.jpg"/>
          <p:cNvPicPr>
            <a:picLocks noChangeAspect="1" noChangeArrowheads="1"/>
          </p:cNvPicPr>
          <p:nvPr/>
        </p:nvPicPr>
        <p:blipFill>
          <a:blip r:embed="rId2"/>
          <a:srcRect l="19254" t="47045" r="18200" b="5505"/>
          <a:stretch>
            <a:fillRect/>
          </a:stretch>
        </p:blipFill>
        <p:spPr bwMode="auto">
          <a:xfrm>
            <a:off x="3045726" y="1910686"/>
            <a:ext cx="6100549" cy="3466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://www.abdesign.kiev.ua/imgv4/flashpres/1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10767166" y="4653716"/>
            <a:ext cx="1071235" cy="798374"/>
          </a:xfrm>
          <a:prstGeom prst="rect">
            <a:avLst/>
          </a:prstGeom>
          <a:noFill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27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Сюжет  № 2</a:t>
            </a:r>
            <a:endParaRPr lang="ru-RU" sz="48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311597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https://img-gorod.ru/25/061/2506116_detail.jpg"/>
          <p:cNvPicPr>
            <a:picLocks noChangeAspect="1" noChangeArrowheads="1"/>
          </p:cNvPicPr>
          <p:nvPr/>
        </p:nvPicPr>
        <p:blipFill>
          <a:blip r:embed="rId4"/>
          <a:srcRect t="5245" r="1796"/>
          <a:stretch>
            <a:fillRect/>
          </a:stretch>
        </p:blipFill>
        <p:spPr bwMode="auto">
          <a:xfrm>
            <a:off x="360293" y="2088108"/>
            <a:ext cx="2377994" cy="3439236"/>
          </a:xfrm>
          <a:prstGeom prst="rect">
            <a:avLst/>
          </a:prstGeom>
          <a:noFill/>
        </p:spPr>
      </p:pic>
      <p:pic>
        <p:nvPicPr>
          <p:cNvPr id="7" name="Picture 2" descr="https://avatars.mds.yandex.net/get-zen_doc/1546191/pub_5cd2af15cbd6b900b3a0719d_5cd2cad00ae27d00b35ea942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6832" y="2067959"/>
            <a:ext cx="2320129" cy="3445737"/>
          </a:xfrm>
          <a:prstGeom prst="rect">
            <a:avLst/>
          </a:prstGeom>
          <a:noFill/>
        </p:spPr>
      </p:pic>
      <p:pic>
        <p:nvPicPr>
          <p:cNvPr id="8" name="Picture 18" descr="https://stihi.ru/pics/2021/08/09/219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46605" y="2081354"/>
            <a:ext cx="2442052" cy="2976767"/>
          </a:xfrm>
          <a:prstGeom prst="rect">
            <a:avLst/>
          </a:prstGeom>
          <a:noFill/>
        </p:spPr>
      </p:pic>
      <p:pic>
        <p:nvPicPr>
          <p:cNvPr id="9" name="Picture 20" descr="https://images.vfl.ru/ii/1596564492/d4f8879a/31255260_m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79725" y="2039771"/>
            <a:ext cx="3369813" cy="3663767"/>
          </a:xfrm>
          <a:prstGeom prst="rect">
            <a:avLst/>
          </a:prstGeom>
          <a:noFill/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8"/>
          <a:srcRect l="26585" t="23023" r="48214" b="71725"/>
          <a:stretch>
            <a:fillRect/>
          </a:stretch>
        </p:blipFill>
        <p:spPr bwMode="auto">
          <a:xfrm>
            <a:off x="5720318" y="4991273"/>
            <a:ext cx="2466753" cy="54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s://w7.pngwing.com/pngs/310/791/png-transparent-musical-note-icon-free-music-s-leaf-text-logo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19212" y="5800389"/>
            <a:ext cx="1012217" cy="880189"/>
          </a:xfrm>
          <a:prstGeom prst="rect">
            <a:avLst/>
          </a:prstGeom>
          <a:noFill/>
        </p:spPr>
      </p:pic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28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 2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330180" y="1703806"/>
            <a:ext cx="11531640" cy="48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Вопрос: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Назовите имена этих командующих? Кто был назначен главнокомандующим?</a:t>
            </a:r>
          </a:p>
          <a:p>
            <a:endParaRPr lang="ru-RU" sz="1100" b="1" dirty="0" smtClean="0"/>
          </a:p>
          <a:p>
            <a:r>
              <a:rPr lang="ru-RU" sz="2400" b="1" dirty="0" smtClean="0"/>
              <a:t>Варианты ответов:</a:t>
            </a:r>
            <a:endParaRPr lang="ru-RU" sz="2400" dirty="0" smtClean="0"/>
          </a:p>
          <a:p>
            <a:pPr marL="355600" lvl="0" indent="-355600" algn="just"/>
            <a:r>
              <a:rPr lang="ru-RU" sz="2000" dirty="0" smtClean="0"/>
              <a:t>1) </a:t>
            </a:r>
            <a:r>
              <a:rPr lang="ru-RU" sz="2000" b="1" dirty="0" err="1" smtClean="0"/>
              <a:t>Тормасов</a:t>
            </a:r>
            <a:r>
              <a:rPr lang="ru-RU" sz="2000" b="1" dirty="0" smtClean="0"/>
              <a:t> и Багратион.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</a:t>
            </a:r>
            <a:r>
              <a:rPr lang="ru-RU" sz="2000" dirty="0" smtClean="0"/>
              <a:t> назначил Багратиона главнокомандующим русской армией.</a:t>
            </a:r>
          </a:p>
          <a:p>
            <a:pPr marL="355600" lvl="0" indent="-355600" algn="just">
              <a:tabLst>
                <a:tab pos="533400" algn="l"/>
              </a:tabLst>
            </a:pPr>
            <a:r>
              <a:rPr lang="ru-RU" sz="2000" dirty="0" smtClean="0"/>
              <a:t>2) </a:t>
            </a:r>
            <a:r>
              <a:rPr lang="ru-RU" sz="2000" b="1" dirty="0" err="1" smtClean="0"/>
              <a:t>Тормасов</a:t>
            </a:r>
            <a:r>
              <a:rPr lang="ru-RU" sz="2000" b="1" dirty="0" smtClean="0"/>
              <a:t> и Барклай де Толли.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</a:t>
            </a:r>
            <a:r>
              <a:rPr lang="ru-RU" sz="2000" dirty="0" smtClean="0"/>
              <a:t> назначил Барклая де Толли главнокомандующим русской армией.</a:t>
            </a:r>
          </a:p>
          <a:p>
            <a:pPr marL="355600" lvl="0" indent="-355600" algn="just"/>
            <a:r>
              <a:rPr lang="ru-RU" sz="2000" dirty="0" smtClean="0"/>
              <a:t>3) </a:t>
            </a:r>
            <a:r>
              <a:rPr lang="ru-RU" sz="2000" b="1" dirty="0" smtClean="0"/>
              <a:t>Багратион и Барклай де Толли.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</a:t>
            </a:r>
            <a:r>
              <a:rPr lang="ru-RU" sz="2000" dirty="0" smtClean="0"/>
              <a:t> назначил Багратиона главнокомандующим русской армией.</a:t>
            </a:r>
          </a:p>
          <a:p>
            <a:pPr marL="355600" lvl="0" indent="-355600" algn="just"/>
            <a:r>
              <a:rPr lang="ru-RU" sz="2000" dirty="0" smtClean="0"/>
              <a:t>4) </a:t>
            </a:r>
            <a:r>
              <a:rPr lang="ru-RU" sz="2000" b="1" dirty="0" smtClean="0"/>
              <a:t>Багратион и Барклай де Толли.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</a:t>
            </a:r>
            <a:r>
              <a:rPr lang="ru-RU" sz="2000" dirty="0" smtClean="0"/>
              <a:t> назначил Кутузова главнокомандующим русской армией.</a:t>
            </a:r>
          </a:p>
          <a:p>
            <a:pPr marL="355600" indent="-355600" algn="just"/>
            <a:r>
              <a:rPr lang="ru-RU" sz="2000" i="1" dirty="0" smtClean="0"/>
              <a:t>5) </a:t>
            </a:r>
            <a:r>
              <a:rPr lang="ru-RU" sz="2000" b="1" dirty="0" smtClean="0"/>
              <a:t>Барклай де Толли и Кутузов.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</a:t>
            </a:r>
            <a:r>
              <a:rPr lang="ru-RU" sz="2000" dirty="0" smtClean="0"/>
              <a:t> назначил Кутузова главнокомандующим русской армией.</a:t>
            </a:r>
          </a:p>
          <a:p>
            <a:pPr lvl="0" algn="just"/>
            <a:endParaRPr lang="ru-RU" sz="20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025850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29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№2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5260" y="5667782"/>
            <a:ext cx="10481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 4</a:t>
            </a:r>
          </a:p>
          <a:p>
            <a:pPr lvl="0" algn="ctr"/>
            <a:r>
              <a:rPr lang="ru-RU" b="1" i="1" dirty="0" smtClean="0"/>
              <a:t>Багратион и Барклай де Толли. </a:t>
            </a:r>
          </a:p>
          <a:p>
            <a:pPr lvl="0" algn="ctr"/>
            <a:r>
              <a:rPr lang="ru-RU" b="1" i="1" dirty="0" smtClean="0"/>
              <a:t>Александр </a:t>
            </a:r>
            <a:r>
              <a:rPr lang="en-US" b="1" i="1" dirty="0" smtClean="0"/>
              <a:t>I</a:t>
            </a:r>
            <a:r>
              <a:rPr lang="ru-RU" b="1" i="1" dirty="0" smtClean="0"/>
              <a:t> назначил Кутузова главнокомандующим русской армией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64514" name="Picture 2" descr="https://avatars.mds.yandex.net/get-zen_doc/1546191/pub_5cd2af15cbd6b900b3a0719d_5cd2cad00ae27d00b35ea942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203" y="1917768"/>
            <a:ext cx="2485584" cy="3691462"/>
          </a:xfrm>
          <a:prstGeom prst="rect">
            <a:avLst/>
          </a:prstGeom>
          <a:noFill/>
        </p:spPr>
      </p:pic>
      <p:sp>
        <p:nvSpPr>
          <p:cNvPr id="64516" name="AutoShape 4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https://stendzakaz.ru/upload/goods/thumb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2" name="AutoShape 10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23" name="Picture 11"/>
          <p:cNvPicPr>
            <a:picLocks noChangeAspect="1" noChangeArrowheads="1"/>
          </p:cNvPicPr>
          <p:nvPr/>
        </p:nvPicPr>
        <p:blipFill>
          <a:blip r:embed="rId3"/>
          <a:srcRect l="26585" t="23023" r="48214" b="71725"/>
          <a:stretch>
            <a:fillRect/>
          </a:stretch>
        </p:blipFill>
        <p:spPr bwMode="auto">
          <a:xfrm>
            <a:off x="3891517" y="5018568"/>
            <a:ext cx="2466753" cy="54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5" name="AutoShape 13" descr="https://antinumus.com/image/cache/data/Foto_site/%D0%9C%D0%B0%D1%80%D0%BA%D0%B8/pobediteli-napoleona-lot-4--19088-500x5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8" name="AutoShape 16" descr="https://www.syl.ru/misc/i/ai/354798/21082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30" name="Picture 18" descr="https://stihi.ru/pics/2021/08/09/21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0882" y="1917582"/>
            <a:ext cx="2402960" cy="2929116"/>
          </a:xfrm>
          <a:prstGeom prst="rect">
            <a:avLst/>
          </a:prstGeom>
          <a:noFill/>
        </p:spPr>
      </p:pic>
      <p:pic>
        <p:nvPicPr>
          <p:cNvPr id="64532" name="Picture 20" descr="https://images.vfl.ru/ii/1596564492/d4f8879a/31255260_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5699" y="770529"/>
            <a:ext cx="4545793" cy="4942329"/>
          </a:xfrm>
          <a:prstGeom prst="rect">
            <a:avLst/>
          </a:prstGeom>
          <a:noFill/>
        </p:spPr>
      </p:pic>
      <p:pic>
        <p:nvPicPr>
          <p:cNvPr id="18" name="Picture 4" descr="http://www.abdesign.kiev.ua/imgv4/flashpres/12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129337" y="5839833"/>
            <a:ext cx="1071235" cy="798374"/>
          </a:xfrm>
          <a:prstGeom prst="rect">
            <a:avLst/>
          </a:prstGeom>
          <a:noFill/>
        </p:spPr>
      </p:pic>
      <p:sp>
        <p:nvSpPr>
          <p:cNvPr id="1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algn="r" rtl="0"/>
            <a:r>
              <a:rPr lang="ru-RU" sz="800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sz="800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4357" y="5816818"/>
            <a:ext cx="549442" cy="365125"/>
          </a:xfrm>
        </p:spPr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0" dirty="0" smtClean="0">
                <a:solidFill>
                  <a:schemeClr val="accent2">
                    <a:lumMod val="50000"/>
                  </a:schemeClr>
                </a:solidFill>
              </a:rPr>
              <a:t>Александр Сергеевич </a:t>
            </a: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</a:rPr>
              <a:t>Грибоедов</a:t>
            </a:r>
            <a:endParaRPr lang="ru-RU" sz="2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59307" y="2356700"/>
            <a:ext cx="6550926" cy="3512287"/>
          </a:xfrm>
        </p:spPr>
        <p:txBody>
          <a:bodyPr>
            <a:normAutofit/>
          </a:bodyPr>
          <a:lstStyle/>
          <a:p>
            <a:endParaRPr lang="ru-RU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Ужасный век…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Прямой был век покорности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и страха,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Все под личиною усердия к царю...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0c7b839e1d7300b0610384d641d5005d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DFDF3"/>
              </a:clrFrom>
              <a:clrTo>
                <a:srgbClr val="FDFD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2264" y="457200"/>
            <a:ext cx="4415060" cy="5403850"/>
          </a:xfrm>
        </p:spPr>
      </p:pic>
      <p:sp>
        <p:nvSpPr>
          <p:cNvPr id="8" name="Нижний колонтитул 5">
            <a:extLst>
              <a:ext uri="{FF2B5EF4-FFF2-40B4-BE49-F238E27FC236}">
                <a16:creationId xmlns:a16="http://schemas.microsoft.com/office/drawing/2014/main" xmlns="" id="{983F41B9-CDD2-4DAB-9FE1-AA9A8E082060}"/>
              </a:ext>
            </a:extLst>
          </p:cNvPr>
          <p:cNvSpPr txBox="1">
            <a:spLocks/>
          </p:cNvSpPr>
          <p:nvPr/>
        </p:nvSpPr>
        <p:spPr>
          <a:xfrm>
            <a:off x="9018076" y="6492875"/>
            <a:ext cx="31739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Кононыхина Л.Н., преподаватель</a:t>
            </a:r>
            <a:r>
              <a:rPr kumimoji="0" lang="ru-RU" sz="10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ОГАПОУ ЯПК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30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Сюжет  № 3</a:t>
            </a:r>
            <a:endParaRPr lang="ru-RU" sz="48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833831" y="5886062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 descr="https://w7.pngwing.com/pngs/310/791/png-transparent-musical-note-icon-free-music-s-leaf-text-logo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75958" y="5930517"/>
            <a:ext cx="740262" cy="643706"/>
          </a:xfrm>
          <a:prstGeom prst="rect">
            <a:avLst/>
          </a:prstGeom>
          <a:noFill/>
        </p:spPr>
      </p:pic>
      <p:sp>
        <p:nvSpPr>
          <p:cNvPr id="67586" name="AutoShape 2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1" name="AutoShape 7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3" name="AutoShape 9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5" name="AutoShape 11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4" descr="F:\6. Ларискина РАБОТА НЕНАВИЖУ\4. ПЦК\1. Отчёт рабочие СЮДА\2021-2022\2 семестр\январь-март\Открытый Урок\ОТкрытый урок на 7.02.2022\картинки\scale_1200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9434" y="1790684"/>
            <a:ext cx="5845242" cy="3952826"/>
          </a:xfrm>
          <a:prstGeom prst="rect">
            <a:avLst/>
          </a:prstGeom>
          <a:noFill/>
        </p:spPr>
      </p:pic>
      <p:pic>
        <p:nvPicPr>
          <p:cNvPr id="67597" name="Picture 13" descr="https://ds02.infourok.ru/uploads/ex/07a8/00018e47-beff3573/img3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9DAD3"/>
              </a:clrFrom>
              <a:clrTo>
                <a:srgbClr val="E9DAD3">
                  <a:alpha val="0"/>
                </a:srgbClr>
              </a:clrTo>
            </a:clrChange>
          </a:blip>
          <a:srcRect l="7262" t="25697" r="14274" b="7410"/>
          <a:stretch>
            <a:fillRect/>
          </a:stretch>
        </p:blipFill>
        <p:spPr bwMode="auto">
          <a:xfrm>
            <a:off x="6810233" y="2374710"/>
            <a:ext cx="4503761" cy="2879677"/>
          </a:xfrm>
          <a:prstGeom prst="rect">
            <a:avLst/>
          </a:prstGeom>
          <a:noFill/>
        </p:spPr>
      </p:pic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71247" y="5318794"/>
            <a:ext cx="4394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«Жены декабристов. Врата судьбы»</a:t>
            </a:r>
          </a:p>
          <a:p>
            <a:pPr algn="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Зураб Церетели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83408" y="5866980"/>
            <a:ext cx="1478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Николай 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31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 3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193702" y="1487299"/>
            <a:ext cx="11531640" cy="55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Вопрос: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 каком из своих произведений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Николай Алексеевич Некрасов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описывал диалог этой графини и генерал-губернатора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Ивана Богдановича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Цейдлера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</a:p>
          <a:p>
            <a:endParaRPr lang="ru-RU" sz="1400" b="1" dirty="0" smtClean="0"/>
          </a:p>
          <a:p>
            <a:r>
              <a:rPr lang="ru-RU" sz="2400" b="1" dirty="0" smtClean="0"/>
              <a:t>Варианты ответов:</a:t>
            </a:r>
            <a:endParaRPr lang="ru-RU" sz="2400" dirty="0" smtClean="0"/>
          </a:p>
          <a:p>
            <a:pPr lvl="0"/>
            <a:r>
              <a:rPr lang="ru-RU" sz="2400" i="1" dirty="0" smtClean="0"/>
              <a:t>1) </a:t>
            </a:r>
            <a:r>
              <a:rPr lang="ru-RU" sz="2400" b="1" i="1" dirty="0" smtClean="0"/>
              <a:t>Александра Григорьевна Муравьёва</a:t>
            </a:r>
            <a:r>
              <a:rPr lang="ru-RU" sz="2400" i="1" dirty="0" smtClean="0"/>
              <a:t>,</a:t>
            </a:r>
            <a:r>
              <a:rPr lang="ru-RU" sz="2400" b="1" i="1" dirty="0" smtClean="0"/>
              <a:t> </a:t>
            </a:r>
            <a:r>
              <a:rPr lang="ru-RU" sz="2400" i="1" dirty="0" smtClean="0"/>
              <a:t>«Кому на Руси жить хорошо?»</a:t>
            </a:r>
          </a:p>
          <a:p>
            <a:pPr lvl="0"/>
            <a:endParaRPr lang="ru-RU" sz="1100" i="1" dirty="0" smtClean="0"/>
          </a:p>
          <a:p>
            <a:pPr lvl="0"/>
            <a:endParaRPr lang="ru-RU" sz="1100" i="1" dirty="0" smtClean="0"/>
          </a:p>
          <a:p>
            <a:pPr lvl="0"/>
            <a:endParaRPr lang="ru-RU" sz="1100" i="1" dirty="0" smtClean="0"/>
          </a:p>
          <a:p>
            <a:pPr lvl="0"/>
            <a:r>
              <a:rPr lang="ru-RU" sz="2400" i="1" dirty="0" smtClean="0"/>
              <a:t>2) </a:t>
            </a:r>
            <a:r>
              <a:rPr lang="ru-RU" sz="2400" b="1" i="1" dirty="0" smtClean="0"/>
              <a:t>Мария Николаевна Волконская</a:t>
            </a:r>
            <a:r>
              <a:rPr lang="ru-RU" sz="2400" i="1" dirty="0" smtClean="0"/>
              <a:t>, «Русские женщины»</a:t>
            </a:r>
            <a:endParaRPr lang="ru-RU" sz="2400" dirty="0" smtClean="0"/>
          </a:p>
          <a:p>
            <a:pPr lvl="0"/>
            <a:endParaRPr lang="ru-RU" sz="2400" i="1" dirty="0" smtClean="0"/>
          </a:p>
          <a:p>
            <a:pPr lvl="0"/>
            <a:endParaRPr lang="ru-RU" sz="2400" i="1" dirty="0" smtClean="0"/>
          </a:p>
          <a:p>
            <a:pPr lvl="0"/>
            <a:r>
              <a:rPr lang="ru-RU" sz="2400" i="1" dirty="0" smtClean="0"/>
              <a:t>3) </a:t>
            </a:r>
            <a:r>
              <a:rPr lang="ru-RU" sz="2400" b="1" i="1" dirty="0" smtClean="0"/>
              <a:t>Елизавета Петровна Нарышкина</a:t>
            </a:r>
            <a:r>
              <a:rPr lang="ru-RU" sz="2400" i="1" dirty="0" smtClean="0"/>
              <a:t>, «Кому на Руси жить хорошо»</a:t>
            </a:r>
            <a:endParaRPr lang="ru-RU" sz="2400" dirty="0" smtClean="0"/>
          </a:p>
          <a:p>
            <a:pPr lvl="0"/>
            <a:endParaRPr lang="ru-RU" sz="2400" i="1" dirty="0" smtClean="0"/>
          </a:p>
          <a:p>
            <a:pPr lvl="0"/>
            <a:endParaRPr lang="ru-RU" sz="2400" i="1" dirty="0" smtClean="0"/>
          </a:p>
          <a:p>
            <a:pPr lvl="0"/>
            <a:r>
              <a:rPr lang="ru-RU" sz="2400" i="1" dirty="0" smtClean="0"/>
              <a:t>4) </a:t>
            </a:r>
            <a:r>
              <a:rPr lang="ru-RU" sz="2400" b="1" i="1" dirty="0" smtClean="0"/>
              <a:t>Екатерина Ивановна Трубецкая</a:t>
            </a:r>
            <a:r>
              <a:rPr lang="ru-RU" sz="2400" i="1" dirty="0" smtClean="0"/>
              <a:t>, «Русские женщины»</a:t>
            </a:r>
            <a:endParaRPr lang="ru-RU" sz="2400" dirty="0" smtClean="0"/>
          </a:p>
          <a:p>
            <a:pPr lvl="0" algn="just"/>
            <a:endParaRPr lang="ru-RU" sz="20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11381713" y="5826416"/>
            <a:ext cx="759899" cy="435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algn="r"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9458" name="Picture 2" descr="https://documents.infourok.ru/5eed5fbc-1c91-4a7e-8bbd-1130b844c8d8/slide_3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 l="16116" t="5086" r="14264" b="8344"/>
          <a:stretch>
            <a:fillRect/>
          </a:stretch>
        </p:blipFill>
        <p:spPr bwMode="auto">
          <a:xfrm>
            <a:off x="10579427" y="2579426"/>
            <a:ext cx="1448799" cy="1351129"/>
          </a:xfrm>
          <a:prstGeom prst="rect">
            <a:avLst/>
          </a:prstGeom>
          <a:noFill/>
        </p:spPr>
      </p:pic>
      <p:pic>
        <p:nvPicPr>
          <p:cNvPr id="19460" name="Picture 4" descr="https://www.rostmuseum.ru/upload/iblock/538/538b8fe29117c89011715752e78359e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11" t="6274" r="8082" b="8707"/>
          <a:stretch>
            <a:fillRect/>
          </a:stretch>
        </p:blipFill>
        <p:spPr bwMode="auto">
          <a:xfrm>
            <a:off x="8284191" y="3562065"/>
            <a:ext cx="1173708" cy="1334489"/>
          </a:xfrm>
          <a:prstGeom prst="rect">
            <a:avLst/>
          </a:prstGeom>
          <a:noFill/>
        </p:spPr>
      </p:pic>
      <p:pic>
        <p:nvPicPr>
          <p:cNvPr id="19462" name="Picture 6" descr="https://ic.pics.livejournal.com/egor_23/73280836/3877820/3877820_original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19" b="3975"/>
          <a:stretch>
            <a:fillRect/>
          </a:stretch>
        </p:blipFill>
        <p:spPr bwMode="auto">
          <a:xfrm>
            <a:off x="10112992" y="4204622"/>
            <a:ext cx="1131844" cy="1448109"/>
          </a:xfrm>
          <a:prstGeom prst="rect">
            <a:avLst/>
          </a:prstGeom>
          <a:noFill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/>
          <a:srcRect l="25298" t="28405" r="44478" b="29687"/>
          <a:stretch>
            <a:fillRect/>
          </a:stretch>
        </p:blipFill>
        <p:spPr bwMode="auto">
          <a:xfrm>
            <a:off x="8461612" y="5636526"/>
            <a:ext cx="836637" cy="92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32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№3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02104" y="3268173"/>
            <a:ext cx="459960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 4</a:t>
            </a:r>
          </a:p>
          <a:p>
            <a:pPr lvl="0" algn="ctr"/>
            <a:r>
              <a:rPr lang="ru-RU" sz="2400" b="1" i="1" dirty="0" smtClean="0"/>
              <a:t>Екатерина Ивановна Трубецкая,</a:t>
            </a:r>
          </a:p>
          <a:p>
            <a:pPr lvl="0" algn="ctr"/>
            <a:r>
              <a:rPr lang="ru-RU" sz="2400" b="1" i="1" dirty="0" smtClean="0"/>
              <a:t> «Русские женщины»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4516" name="AutoShape 4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https://stendzakaz.ru/upload/goods/thumb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2" name="AutoShape 10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5" name="AutoShape 13" descr="https://antinumus.com/image/cache/data/Foto_site/%D0%9C%D0%B0%D1%80%D0%BA%D0%B8/pobediteli-napoleona-lot-4--19088-500x5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8" name="AutoShape 16" descr="https://www.syl.ru/misc/i/ai/354798/21082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610" name="Picture 2" descr="https://kbimages1-a.akamaihd.net/9e13e36b-a4f4-4931-b3a0-90cdc703d277/1200/1200/False/nZvZmm6zwT2RDbv6BrUAS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5293" y="1759258"/>
            <a:ext cx="2948151" cy="4717040"/>
          </a:xfrm>
          <a:prstGeom prst="rect">
            <a:avLst/>
          </a:prstGeom>
          <a:noFill/>
        </p:spPr>
      </p:pic>
      <p:pic>
        <p:nvPicPr>
          <p:cNvPr id="17" name="Picture 4" descr="http://www.abdesign.kiev.ua/imgv4/flashpres/1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523476" y="5839832"/>
            <a:ext cx="1071235" cy="798374"/>
          </a:xfrm>
          <a:prstGeom prst="rect">
            <a:avLst/>
          </a:prstGeom>
          <a:noFill/>
        </p:spPr>
      </p:pic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33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Сюжет  № 4</a:t>
            </a:r>
            <a:endParaRPr lang="ru-RU" sz="48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617164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6" name="AutoShape 2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1" name="AutoShape 7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3" name="AutoShape 9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5" name="AutoShape 11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0658" name="Picture 2" descr="https://avatars.mds.yandex.net/get-zen_doc/3415797/pub_5f0b1482586371299227abbe_5f0bfb211252402e0c3e5723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7696" y="1907629"/>
            <a:ext cx="5696608" cy="4272456"/>
          </a:xfrm>
          <a:prstGeom prst="rect">
            <a:avLst/>
          </a:prstGeom>
          <a:noFill/>
        </p:spPr>
      </p:pic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34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 4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330180" y="1766543"/>
            <a:ext cx="1153164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Вопрос: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каком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документе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идёт речь</a:t>
            </a:r>
            <a:r>
              <a:rPr lang="ru-RU" sz="2800" dirty="0" smtClean="0"/>
              <a:t>? Какое </a:t>
            </a:r>
            <a:r>
              <a:rPr lang="ru-RU" sz="2800" b="1" dirty="0" smtClean="0"/>
              <a:t>учебное заведение</a:t>
            </a:r>
            <a:r>
              <a:rPr lang="ru-RU" sz="2800" dirty="0" smtClean="0"/>
              <a:t> царь назвал </a:t>
            </a:r>
            <a:r>
              <a:rPr lang="ru-RU" sz="2800" b="1" dirty="0" smtClean="0"/>
              <a:t>«волчьим гнездом»</a:t>
            </a:r>
            <a:r>
              <a:rPr lang="ru-RU" sz="2800" dirty="0" smtClean="0"/>
              <a:t>?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Варианты ответов:</a:t>
            </a:r>
            <a:endParaRPr lang="ru-RU" sz="2800" dirty="0" smtClean="0"/>
          </a:p>
          <a:p>
            <a:pPr lvl="0" algn="just"/>
            <a:r>
              <a:rPr lang="ru-RU" sz="2800" i="1" dirty="0" smtClean="0"/>
              <a:t>1) </a:t>
            </a:r>
            <a:r>
              <a:rPr lang="ru-RU" sz="2800" b="1" i="1" dirty="0" smtClean="0"/>
              <a:t>«Школьный устав 1828 года». </a:t>
            </a:r>
            <a:r>
              <a:rPr lang="ru-RU" sz="2800" i="1" dirty="0" smtClean="0"/>
              <a:t>Московский университет.</a:t>
            </a:r>
            <a:endParaRPr lang="ru-RU" sz="2800" dirty="0" smtClean="0"/>
          </a:p>
          <a:p>
            <a:pPr lvl="0" algn="just"/>
            <a:r>
              <a:rPr lang="ru-RU" sz="2800" i="1" dirty="0" smtClean="0"/>
              <a:t>2) </a:t>
            </a:r>
            <a:r>
              <a:rPr lang="ru-RU" sz="2800" b="1" i="1" dirty="0" smtClean="0"/>
              <a:t>«Университетский устав 1826 года». </a:t>
            </a:r>
            <a:r>
              <a:rPr lang="ru-RU" sz="2800" i="1" dirty="0" smtClean="0"/>
              <a:t>Царскосельский лицей.</a:t>
            </a:r>
            <a:endParaRPr lang="ru-RU" sz="2800" dirty="0" smtClean="0"/>
          </a:p>
          <a:p>
            <a:pPr lvl="0" algn="just"/>
            <a:r>
              <a:rPr lang="ru-RU" sz="2800" i="1" dirty="0" smtClean="0"/>
              <a:t>3) </a:t>
            </a:r>
            <a:r>
              <a:rPr lang="ru-RU" sz="2800" b="1" i="1" dirty="0" smtClean="0"/>
              <a:t>«Академический устав 1830 года». </a:t>
            </a:r>
            <a:r>
              <a:rPr lang="ru-RU" sz="2800" i="1" dirty="0" smtClean="0"/>
              <a:t>Славяно-греко-латинская академия.</a:t>
            </a:r>
            <a:endParaRPr lang="ru-RU" sz="2800" dirty="0" smtClean="0"/>
          </a:p>
          <a:p>
            <a:pPr lvl="0" algn="just"/>
            <a:r>
              <a:rPr lang="ru-RU" sz="2800" i="1" dirty="0" smtClean="0"/>
              <a:t>4) </a:t>
            </a:r>
            <a:r>
              <a:rPr lang="ru-RU" sz="2800" b="1" i="1" dirty="0" smtClean="0"/>
              <a:t>«Гимназический устав 1825 года». </a:t>
            </a:r>
            <a:r>
              <a:rPr lang="ru-RU" sz="2800" i="1" dirty="0" smtClean="0"/>
              <a:t>Церковно-приходское училище.</a:t>
            </a:r>
            <a:endParaRPr lang="ru-RU" sz="2800" dirty="0" smtClean="0"/>
          </a:p>
          <a:p>
            <a:pPr lvl="0" algn="just"/>
            <a:endParaRPr lang="ru-RU" sz="24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6968697" y="5886060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35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№4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02558" y="5297404"/>
            <a:ext cx="947115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 1</a:t>
            </a:r>
          </a:p>
          <a:p>
            <a:pPr lvl="0" algn="ctr"/>
            <a:r>
              <a:rPr lang="ru-RU" sz="2400" b="1" i="1" dirty="0" smtClean="0"/>
              <a:t>«Школьный устав 1828 года». </a:t>
            </a:r>
          </a:p>
          <a:p>
            <a:pPr lvl="0" algn="ctr"/>
            <a:r>
              <a:rPr lang="ru-RU" sz="2400" b="1" i="1" dirty="0" smtClean="0"/>
              <a:t>Московский университет.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4516" name="AutoShape 4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https://stendzakaz.ru/upload/goods/thumb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2" name="AutoShape 10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5" name="AutoShape 13" descr="https://antinumus.com/image/cache/data/Foto_site/%D0%9C%D0%B0%D1%80%D0%BA%D0%B8/pobediteli-napoleona-lot-4--19088-500x5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8" name="AutoShape 16" descr="https://www.syl.ru/misc/i/ai/354798/21082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706" name="Picture 2" descr="https://ds04.infourok.ru/uploads/ex/06e9/00044ca8-584932a7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837" y="1795708"/>
            <a:ext cx="4668673" cy="3501505"/>
          </a:xfrm>
          <a:prstGeom prst="rect">
            <a:avLst/>
          </a:prstGeom>
          <a:noFill/>
        </p:spPr>
      </p:pic>
      <p:pic>
        <p:nvPicPr>
          <p:cNvPr id="72710" name="Picture 6" descr="https://ds04.infourok.ru/uploads/ex/00bf/0000eb1e-ca854d51/img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</a:blip>
          <a:srcRect t="4538" r="1529" b="10864"/>
          <a:stretch>
            <a:fillRect/>
          </a:stretch>
        </p:blipFill>
        <p:spPr bwMode="auto">
          <a:xfrm>
            <a:off x="6117021" y="1923391"/>
            <a:ext cx="5340505" cy="3326526"/>
          </a:xfrm>
          <a:prstGeom prst="rect">
            <a:avLst/>
          </a:prstGeom>
          <a:noFill/>
        </p:spPr>
      </p:pic>
      <p:pic>
        <p:nvPicPr>
          <p:cNvPr id="15" name="Picture 4" descr="http://www.abdesign.kiev.ua/imgv4/flashpres/12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8627611" y="5592183"/>
            <a:ext cx="1071235" cy="798374"/>
          </a:xfrm>
          <a:prstGeom prst="rect">
            <a:avLst/>
          </a:prstGeom>
          <a:noFill/>
        </p:spPr>
      </p:pic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36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Сюжет  № 5</a:t>
            </a:r>
            <a:endParaRPr lang="ru-RU" sz="48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412212" y="5570750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6" name="AutoShape 2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1" name="AutoShape 7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3" name="AutoShape 9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5" name="AutoShape 11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4754" name="Picture 2" descr="https://ds05.infourok.ru/uploads/ex/0335/0001c46c-cceb61c3/img3.jpg"/>
          <p:cNvPicPr>
            <a:picLocks noChangeAspect="1" noChangeArrowheads="1"/>
          </p:cNvPicPr>
          <p:nvPr/>
        </p:nvPicPr>
        <p:blipFill>
          <a:blip r:embed="rId4"/>
          <a:srcRect t="24824" r="-129"/>
          <a:stretch>
            <a:fillRect/>
          </a:stretch>
        </p:blipFill>
        <p:spPr bwMode="auto">
          <a:xfrm>
            <a:off x="2296511" y="1844566"/>
            <a:ext cx="7598979" cy="427896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348117" y="6113658"/>
            <a:ext cx="3429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Александр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Освободитель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37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 5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330180" y="1681175"/>
            <a:ext cx="1153164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Вопрос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: Назовите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документ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, который только что обсуждался. Почему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подписанный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19 февраля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, он был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опубликован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только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5 марта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Варианты ответов:</a:t>
            </a:r>
            <a:endParaRPr lang="ru-RU" sz="2400" dirty="0" smtClean="0"/>
          </a:p>
          <a:p>
            <a:pPr lvl="0" algn="just"/>
            <a:r>
              <a:rPr lang="ru-RU" sz="2400" i="1" dirty="0" smtClean="0"/>
              <a:t>1) </a:t>
            </a:r>
            <a:r>
              <a:rPr lang="ru-RU" sz="2400" b="1" i="1" dirty="0" smtClean="0"/>
              <a:t>«Манифест об отмене крепостного права». </a:t>
            </a:r>
            <a:r>
              <a:rPr lang="ru-RU" sz="2400" i="1" dirty="0" smtClean="0"/>
              <a:t>Таким было условие помещиков.</a:t>
            </a:r>
            <a:endParaRPr lang="ru-RU" sz="2400" dirty="0" smtClean="0"/>
          </a:p>
          <a:p>
            <a:pPr lvl="0" algn="just"/>
            <a:r>
              <a:rPr lang="ru-RU" sz="2400" i="1" dirty="0" smtClean="0"/>
              <a:t>2) </a:t>
            </a:r>
            <a:r>
              <a:rPr lang="ru-RU" sz="2400" b="1" i="1" dirty="0" smtClean="0"/>
              <a:t>«Манифест об отмене крепостного права»</a:t>
            </a:r>
            <a:r>
              <a:rPr lang="ru-RU" sz="2400" i="1" dirty="0" smtClean="0"/>
              <a:t>. Такой срок был предусмотрен законодательством.</a:t>
            </a:r>
            <a:endParaRPr lang="ru-RU" sz="2400" dirty="0" smtClean="0"/>
          </a:p>
          <a:p>
            <a:pPr lvl="0" algn="just"/>
            <a:r>
              <a:rPr lang="ru-RU" sz="2400" i="1" dirty="0" smtClean="0"/>
              <a:t>3) </a:t>
            </a:r>
            <a:r>
              <a:rPr lang="ru-RU" sz="2400" b="1" i="1" dirty="0" smtClean="0"/>
              <a:t>«Манифест об отмене крепостного права». </a:t>
            </a:r>
            <a:r>
              <a:rPr lang="ru-RU" sz="2400" i="1" dirty="0" smtClean="0"/>
              <a:t>С 26 февраля по 4 марта были праздники.</a:t>
            </a:r>
            <a:endParaRPr lang="ru-RU" sz="2400" dirty="0" smtClean="0"/>
          </a:p>
          <a:p>
            <a:pPr lvl="0" algn="just"/>
            <a:r>
              <a:rPr lang="ru-RU" sz="2400" i="1" dirty="0" smtClean="0"/>
              <a:t>4) </a:t>
            </a:r>
            <a:r>
              <a:rPr lang="ru-RU" sz="2400" b="1" i="1" dirty="0" smtClean="0"/>
              <a:t>«Положение о губернских и уездных земских учреждениях». </a:t>
            </a:r>
            <a:r>
              <a:rPr lang="ru-RU" sz="2400" i="1" dirty="0" smtClean="0"/>
              <a:t>Так требовал император.</a:t>
            </a:r>
            <a:endParaRPr lang="ru-RU" sz="2400" dirty="0" smtClean="0"/>
          </a:p>
          <a:p>
            <a:pPr lvl="0" algn="just"/>
            <a:endParaRPr lang="ru-RU" sz="20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654497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38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№5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60425" y="5297404"/>
            <a:ext cx="947115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№3</a:t>
            </a:r>
          </a:p>
          <a:p>
            <a:pPr lvl="0" algn="ctr"/>
            <a:r>
              <a:rPr lang="ru-RU" sz="2400" b="1" i="1" dirty="0" smtClean="0"/>
              <a:t>«Манифест об отмене крепостного права».</a:t>
            </a:r>
          </a:p>
          <a:p>
            <a:pPr lvl="0" algn="ctr"/>
            <a:r>
              <a:rPr lang="ru-RU" sz="2400" b="1" i="1" dirty="0" smtClean="0"/>
              <a:t> С 26 февраля по 4 марта были праздники.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4516" name="AutoShape 4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https://stendzakaz.ru/upload/goods/thumb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2" name="AutoShape 10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5" name="AutoShape 13" descr="https://antinumus.com/image/cache/data/Foto_site/%D0%9C%D0%B0%D1%80%D0%BA%D0%B8/pobediteli-napoleona-lot-4--19088-500x5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8" name="AutoShape 16" descr="https://www.syl.ru/misc/i/ai/354798/21082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5780" name="AutoShape 4" descr="https://www.moja-tula.ru/uploads/posts/2016-10/1475300793_manifest-ob-otmene-krepostnogo-pra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/>
          <a:srcRect l="12155" t="32166" r="34569" b="38092"/>
          <a:stretch>
            <a:fillRect/>
          </a:stretch>
        </p:blipFill>
        <p:spPr bwMode="auto">
          <a:xfrm>
            <a:off x="2335924" y="1844565"/>
            <a:ext cx="7520152" cy="335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http://www.abdesign.kiev.ua/imgv4/flashpres/1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444650" y="5414164"/>
            <a:ext cx="1071235" cy="798374"/>
          </a:xfrm>
          <a:prstGeom prst="rect">
            <a:avLst/>
          </a:prstGeom>
          <a:noFill/>
        </p:spPr>
      </p:pic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39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050518" cy="756000"/>
          </a:xfrm>
        </p:spPr>
        <p:txBody>
          <a:bodyPr>
            <a:noAutofit/>
          </a:bodyPr>
          <a:lstStyle/>
          <a:p>
            <a:r>
              <a:rPr lang="ru-RU" dirty="0" smtClean="0"/>
              <a:t>Сюжет  № 6</a:t>
            </a:r>
            <a:endParaRPr lang="ru-RU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10386674" y="5039900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6" name="AutoShape 2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upload.wikimedia.org/wikipedia/commons/a/a1/%D0%92%D0%B0%D1%81%D0%B8%D0%BB%D0%B8%D0%B9_%D0%9F%D0%B5%D1%80%D0%BE%D0%B2._%D0%92%D0%BE%D1%81%D1%81%D1%82%D0%B0%D0%BD%D0%B8%D0%B5_%D0%B4%D0%B5%D0%BA%D0%B0%D0%B1%D1%80%D0%B8%D1%81%D1%82%D0%BE%D0%B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1" name="AutoShape 7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3" name="AutoShape 9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5" name="AutoShape 11" descr="https://u.9111s.ru/uploads/202011/29/ff0a26c8888d9503bfb7024b39ef4ef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/>
          <a:srcRect l="14224" t="25862" r="35345" b="35022"/>
          <a:stretch>
            <a:fillRect/>
          </a:stretch>
        </p:blipFill>
        <p:spPr bwMode="auto">
          <a:xfrm>
            <a:off x="370765" y="591508"/>
            <a:ext cx="9592101" cy="595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algn="r"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" name="Picture 4" descr="https://w7.pngwing.com/pngs/310/791/png-transparent-musical-note-icon-free-music-s-leaf-text-logo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52424" y="4197251"/>
            <a:ext cx="740262" cy="643706"/>
          </a:xfrm>
          <a:prstGeom prst="rect">
            <a:avLst/>
          </a:prstGeom>
          <a:noFill/>
        </p:spPr>
      </p:pic>
      <p:sp>
        <p:nvSpPr>
          <p:cNvPr id="11266" name="AutoShape 2" descr="https://www.msk-guide.ru/img/146/boyarynya-morozova-krupnym-planom-na-kartine-surikova-143188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https://fs3.fotoload.ru/f/1219/1575909882/dee7aa649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0058" y="1054290"/>
            <a:ext cx="8643249" cy="4841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5764" y="2200275"/>
            <a:ext cx="11229974" cy="3328988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accent2">
                    <a:lumMod val="50000"/>
                  </a:schemeClr>
                </a:solidFill>
              </a:rPr>
              <a:t>Россия в </a:t>
            </a:r>
            <a:r>
              <a:rPr lang="en-US" sz="9600" dirty="0" smtClean="0">
                <a:solidFill>
                  <a:schemeClr val="accent2">
                    <a:lumMod val="50000"/>
                  </a:schemeClr>
                </a:solidFill>
              </a:rPr>
              <a:t>XIX</a:t>
            </a:r>
            <a:r>
              <a:rPr lang="ru-RU" sz="9600" dirty="0" smtClean="0">
                <a:solidFill>
                  <a:schemeClr val="accent2">
                    <a:lumMod val="50000"/>
                  </a:schemeClr>
                </a:solidFill>
              </a:rPr>
              <a:t> веке</a:t>
            </a:r>
            <a:endParaRPr lang="ru-RU" sz="9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785811" y="346076"/>
            <a:ext cx="4680000" cy="9454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Тема урока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83F41B9-CDD2-4DAB-9FE1-AA9A8E082060}"/>
              </a:ext>
            </a:extLst>
          </p:cNvPr>
          <p:cNvSpPr txBox="1">
            <a:spLocks/>
          </p:cNvSpPr>
          <p:nvPr/>
        </p:nvSpPr>
        <p:spPr>
          <a:xfrm>
            <a:off x="9018076" y="6492875"/>
            <a:ext cx="31739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Кононыхина Л.Н., преподаватель</a:t>
            </a:r>
            <a:r>
              <a:rPr kumimoji="0" lang="ru-RU" sz="10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ОГАПОУ ЯПК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40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Задание к сюжету №6</a:t>
            </a:r>
            <a:endParaRPr lang="ru-RU" sz="4800" dirty="0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330180" y="1920436"/>
            <a:ext cx="1153164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Вопрос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: Как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называется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эта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картина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и кто её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автор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</a:p>
          <a:p>
            <a:endParaRPr lang="ru-RU" sz="2000" b="1" dirty="0" smtClean="0"/>
          </a:p>
          <a:p>
            <a:r>
              <a:rPr lang="ru-RU" sz="3200" b="1" dirty="0" smtClean="0"/>
              <a:t>Варианты ответов:</a:t>
            </a:r>
            <a:endParaRPr lang="ru-RU" sz="3200" dirty="0" smtClean="0"/>
          </a:p>
          <a:p>
            <a:pPr lvl="0"/>
            <a:r>
              <a:rPr lang="ru-RU" sz="3200" b="1" i="1" dirty="0" smtClean="0"/>
              <a:t>1) Карл Павлович Брюллов </a:t>
            </a:r>
            <a:r>
              <a:rPr lang="ru-RU" sz="3200" i="1" dirty="0" smtClean="0"/>
              <a:t>«Боярыня Морозова»</a:t>
            </a:r>
            <a:endParaRPr lang="ru-RU" sz="3200" dirty="0" smtClean="0"/>
          </a:p>
          <a:p>
            <a:pPr lvl="0"/>
            <a:r>
              <a:rPr lang="ru-RU" sz="3200" b="1" i="1" dirty="0" smtClean="0"/>
              <a:t>2) Илья Ефимович Репин </a:t>
            </a:r>
            <a:r>
              <a:rPr lang="ru-RU" sz="3200" i="1" dirty="0" smtClean="0"/>
              <a:t>«Боярыня Морозова»</a:t>
            </a:r>
            <a:endParaRPr lang="ru-RU" sz="3200" dirty="0" smtClean="0"/>
          </a:p>
          <a:p>
            <a:pPr lvl="0" algn="just"/>
            <a:r>
              <a:rPr lang="ru-RU" sz="3200" b="1" i="1" dirty="0" smtClean="0"/>
              <a:t>3) Василий Иванович Суриков </a:t>
            </a:r>
            <a:r>
              <a:rPr lang="ru-RU" sz="3200" i="1" dirty="0" smtClean="0"/>
              <a:t>«Боярыня Морозова»</a:t>
            </a:r>
            <a:endParaRPr lang="ru-RU" sz="3200" dirty="0" smtClean="0"/>
          </a:p>
          <a:p>
            <a:pPr lvl="0"/>
            <a:r>
              <a:rPr lang="ru-RU" sz="3200" b="1" i="1" dirty="0" smtClean="0"/>
              <a:t>4) Виктор Михайлович  Васнецов </a:t>
            </a:r>
            <a:r>
              <a:rPr lang="ru-RU" sz="3200" i="1" dirty="0" smtClean="0"/>
              <a:t>«Боярыня Морозова»</a:t>
            </a:r>
            <a:endParaRPr lang="ru-RU" sz="3200" dirty="0" smtClean="0"/>
          </a:p>
          <a:p>
            <a:pPr lvl="0" algn="just"/>
            <a:endParaRPr lang="ru-RU" sz="3200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846" t="27344" r="46270" b="44457"/>
          <a:stretch>
            <a:fillRect/>
          </a:stretch>
        </p:blipFill>
        <p:spPr bwMode="auto">
          <a:xfrm rot="1146665">
            <a:off x="7025850" y="5886061"/>
            <a:ext cx="1347485" cy="77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41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к сюжету №6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03680" y="5455061"/>
            <a:ext cx="5508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-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Ответ №3</a:t>
            </a:r>
          </a:p>
          <a:p>
            <a:pPr lvl="0" algn="ctr"/>
            <a:r>
              <a:rPr lang="ru-RU" sz="2400" b="1" i="1" dirty="0" smtClean="0"/>
              <a:t>Василий Иванович  Суриков «Боярыня Морозова»</a:t>
            </a:r>
            <a:endParaRPr lang="ru-RU" sz="2400" dirty="0"/>
          </a:p>
        </p:txBody>
      </p:sp>
      <p:sp>
        <p:nvSpPr>
          <p:cNvPr id="64516" name="AutoShape 4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https://stendzakaz.ru/upload/goods/thumb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2" name="AutoShape 10" descr="https://stendzakaz.ru/upload/goods/aver/prof/k-suv-com/k-suv-com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5" name="AutoShape 13" descr="https://antinumus.com/image/cache/data/Foto_site/%D0%9C%D0%B0%D1%80%D0%BA%D0%B8/pobediteli-napoleona-lot-4--19088-500x5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8" name="AutoShape 16" descr="https://www.syl.ru/misc/i/ai/354798/21082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5780" name="AutoShape 4" descr="https://www.moja-tula.ru/uploads/posts/2016-10/1475300793_manifest-ob-otmene-krepostnogo-pra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/>
          <a:srcRect l="13836" t="26186" r="36121" b="35182"/>
          <a:stretch>
            <a:fillRect/>
          </a:stretch>
        </p:blipFill>
        <p:spPr bwMode="auto">
          <a:xfrm>
            <a:off x="457200" y="2002222"/>
            <a:ext cx="5691352" cy="3514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8853" name="Picture 5" descr="https://s00.yaplakal.com/pics/pics_original/6/2/7/158447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1273" y="1971977"/>
            <a:ext cx="4131677" cy="4318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4" descr="http://www.abdesign.kiev.ua/imgv4/flashpres/12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72907">
            <a:off x="10991429" y="4357875"/>
            <a:ext cx="1071235" cy="798374"/>
          </a:xfrm>
          <a:prstGeom prst="rect">
            <a:avLst/>
          </a:prstGeom>
          <a:noFill/>
        </p:spPr>
      </p:pic>
      <p:sp>
        <p:nvSpPr>
          <p:cNvPr id="1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42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Обобщение урока</a:t>
            </a:r>
            <a:endParaRPr lang="ru-RU" dirty="0"/>
          </a:p>
        </p:txBody>
      </p:sp>
      <p:pic>
        <p:nvPicPr>
          <p:cNvPr id="1026" name="Picture 2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92611953-777e-558f-90db-5ecf67ee00c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1762126"/>
            <a:ext cx="8267700" cy="4521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Picture 3" descr="https://e7.pngegg.com/pngimages/713/1015/png-clipart-graphic-film-video-cameras-computer-icons-video-icon-photography-film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32" y="5370393"/>
            <a:ext cx="975816" cy="975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43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Владимир Владимирович Путин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08757" y="2356699"/>
            <a:ext cx="5438899" cy="4198479"/>
          </a:xfrm>
        </p:spPr>
        <p:txBody>
          <a:bodyPr>
            <a:noAutofit/>
          </a:bodyPr>
          <a:lstStyle/>
          <a:p>
            <a:pPr indent="355600" algn="just"/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«Я не был уверен, что хочу такой судьбы….НО есть и другая логика. Судьба складывается так, что можно поработать на самом высоком уровне в стране и для страны. </a:t>
            </a:r>
          </a:p>
          <a:p>
            <a:pPr indent="355600" algn="just"/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Когда я уже начал работать, то почувствовал удовлетворение от того, что самостоятельно принимаешь решения, от сознания, что - последняя инстанция, а значит, от тебя многое зависит. И ответственность тоже на тебе. Да. Это приятное чувство ответственности».</a:t>
            </a:r>
          </a:p>
          <a:p>
            <a:endParaRPr lang="ru-RU" sz="2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797631" y="457201"/>
            <a:ext cx="7038769" cy="5403850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None/>
            </a:pP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Нижний колонтитул 5">
            <a:extLst>
              <a:ext uri="{FF2B5EF4-FFF2-40B4-BE49-F238E27FC236}">
                <a16:creationId xmlns:a16="http://schemas.microsoft.com/office/drawing/2014/main" xmlns="" id="{983F41B9-CDD2-4DAB-9FE1-AA9A8E082060}"/>
              </a:ext>
            </a:extLst>
          </p:cNvPr>
          <p:cNvSpPr txBox="1">
            <a:spLocks/>
          </p:cNvSpPr>
          <p:nvPr/>
        </p:nvSpPr>
        <p:spPr>
          <a:xfrm>
            <a:off x="9018076" y="6492875"/>
            <a:ext cx="31739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Кононыхина Л.Н., преподаватель</a:t>
            </a:r>
            <a:r>
              <a:rPr kumimoji="0" lang="ru-RU" sz="10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ОГАПОУ ЯПК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/>
          <a:srcRect l="11202" t="27263" r="33766" b="27932"/>
          <a:stretch>
            <a:fillRect/>
          </a:stretch>
        </p:blipFill>
        <p:spPr bwMode="auto">
          <a:xfrm>
            <a:off x="6085284" y="409700"/>
            <a:ext cx="5742539" cy="3639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44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Подведение итогов урока </a:t>
            </a:r>
            <a:br>
              <a:rPr lang="ru-RU" dirty="0" smtClean="0"/>
            </a:br>
            <a:r>
              <a:rPr lang="ru-RU" dirty="0" smtClean="0"/>
              <a:t>и работы команд</a:t>
            </a:r>
            <a:endParaRPr lang="ru-RU" dirty="0"/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95E168-DA5E-4888-8D8A-92B118324C14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3531" y="3693152"/>
            <a:ext cx="86571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вспомнить выдающихся людей этого времени;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 txBox="1">
            <a:spLocks/>
          </p:cNvSpPr>
          <p:nvPr/>
        </p:nvSpPr>
        <p:spPr>
          <a:xfrm>
            <a:off x="3170712" y="2828965"/>
            <a:ext cx="866898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B58B8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повторить и обобщить основные события и факты истории России XIX века;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3620" y="4645424"/>
            <a:ext cx="8633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отметить значительные события России </a:t>
            </a:r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</a:rPr>
              <a:t>XIX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века;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661316" y="1833320"/>
            <a:ext cx="76700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повторить и обобщить полученные знания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02528" y="1835595"/>
            <a:ext cx="24406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</a:t>
            </a: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ель урока 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23531" y="2305745"/>
            <a:ext cx="2791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Задачи урока: </a:t>
            </a:r>
            <a:endParaRPr lang="ru-RU" sz="2800" dirty="0"/>
          </a:p>
        </p:txBody>
      </p:sp>
      <p:pic>
        <p:nvPicPr>
          <p:cNvPr id="12" name="Picture 2" descr="https://dvad.ru/uploads/photo/63_155257651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451" r="26034" b="18080"/>
          <a:stretch>
            <a:fillRect/>
          </a:stretch>
        </p:blipFill>
        <p:spPr bwMode="auto">
          <a:xfrm>
            <a:off x="563831" y="2567355"/>
            <a:ext cx="2541319" cy="387510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122678" y="5552804"/>
            <a:ext cx="8633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сделать выводы и сделать  представленного периода.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  <p:bldP spid="9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45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Подведение итогов работы команд</a:t>
            </a:r>
            <a:endParaRPr lang="ru-RU" dirty="0"/>
          </a:p>
        </p:txBody>
      </p:sp>
      <p:pic>
        <p:nvPicPr>
          <p:cNvPr id="5" name="Picture 5" descr="http://newsbanker.com/cache/com_zoo/images/83/836b65bc0792d62ddee00050d0e91f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4983" y="1979150"/>
            <a:ext cx="5970917" cy="4465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46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9620" y="1511846"/>
            <a:ext cx="9425880" cy="830997"/>
          </a:xfrm>
          <a:prstGeom prst="rect">
            <a:avLst/>
          </a:prstGeom>
          <a:solidFill>
            <a:srgbClr val="E4888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«Трудности — это единственное извинение, которое не принимает история» </a:t>
            </a:r>
            <a:r>
              <a:rPr lang="ru-RU" sz="2400" i="1" dirty="0" smtClean="0"/>
              <a:t>(С. </a:t>
            </a:r>
            <a:r>
              <a:rPr lang="ru-RU" sz="2400" i="1" dirty="0" err="1" smtClean="0"/>
              <a:t>Грефтан</a:t>
            </a:r>
            <a:r>
              <a:rPr lang="ru-RU" sz="2400" i="1" dirty="0" smtClean="0"/>
              <a:t>)</a:t>
            </a:r>
            <a:endParaRPr lang="ru-RU" sz="2400" i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9532" y="2608408"/>
            <a:ext cx="11558618" cy="1200329"/>
          </a:xfrm>
          <a:prstGeom prst="rect">
            <a:avLst/>
          </a:prstGeom>
          <a:solidFill>
            <a:srgbClr val="BCE1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«История — это собрание путевых дневников тех, кто путешествовал по одной и той же стране и испытывал одни и те же радости и невзгоды, их удачи и неудачи одинаково поучительны» </a:t>
            </a:r>
            <a:r>
              <a:rPr lang="ru-RU" sz="2400" i="1" dirty="0" smtClean="0"/>
              <a:t>(Г. </a:t>
            </a:r>
            <a:r>
              <a:rPr lang="ru-RU" sz="2400" i="1" dirty="0" err="1" smtClean="0"/>
              <a:t>Болингброк</a:t>
            </a:r>
            <a:r>
              <a:rPr lang="ru-RU" sz="2400" i="1" dirty="0" smtClean="0"/>
              <a:t>)</a:t>
            </a:r>
            <a:endParaRPr lang="ru-RU" sz="2400" i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47632" y="4187370"/>
            <a:ext cx="11444318" cy="830997"/>
          </a:xfrm>
          <a:prstGeom prst="rect">
            <a:avLst/>
          </a:prstGeom>
          <a:solidFill>
            <a:srgbClr val="BCE29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«Чтобы идти вперёд, чаще оглядывайтесь назад, ибо иначе вы забудете, откуда вышли и куда нужно вам идти» </a:t>
            </a:r>
            <a:r>
              <a:rPr lang="ru-RU" sz="2400" i="1" dirty="0" smtClean="0"/>
              <a:t>(Л. Андреев)</a:t>
            </a:r>
            <a:endParaRPr lang="ru-RU" sz="2400" i="1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850" y="5478018"/>
            <a:ext cx="10420350" cy="830997"/>
          </a:xfrm>
          <a:prstGeom prst="rect">
            <a:avLst/>
          </a:prstGeom>
          <a:solidFill>
            <a:srgbClr val="7FC6ED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/>
              <a:t>«Народ не знающий своего прошлого, не имеет будущего» </a:t>
            </a:r>
          </a:p>
          <a:p>
            <a:pPr algn="r"/>
            <a:r>
              <a:rPr lang="ru-RU" sz="2400" dirty="0" smtClean="0"/>
              <a:t>(</a:t>
            </a:r>
            <a:r>
              <a:rPr lang="ru-RU" sz="2400" i="1" dirty="0" smtClean="0"/>
              <a:t>М. Ломоносов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47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Спасибо!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5" name="Picture 1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6851" y="395785"/>
            <a:ext cx="5038299" cy="5038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5</a:t>
            </a:fld>
            <a:endParaRPr lang="ru-RU" noProof="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 урока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23531" y="3859475"/>
            <a:ext cx="8657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● вспомнить выдающихся людей этого времени;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170712" y="2938894"/>
            <a:ext cx="866898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just">
              <a:spcBef>
                <a:spcPts val="600"/>
              </a:spcBef>
              <a:buClr>
                <a:srgbClr val="B58B80"/>
              </a:buClr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● повторить и обобщить основные события и факты истории России XIX века;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3620" y="4488278"/>
            <a:ext cx="8633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● отметить значительные события России </a:t>
            </a:r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</a:rPr>
              <a:t>XIX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века;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Нижний колонтитул 5">
            <a:extLst>
              <a:ext uri="{FF2B5EF4-FFF2-40B4-BE49-F238E27FC236}">
                <a16:creationId xmlns:a16="http://schemas.microsoft.com/office/drawing/2014/main" xmlns="" id="{983F41B9-CDD2-4DAB-9FE1-AA9A8E082060}"/>
              </a:ext>
            </a:extLst>
          </p:cNvPr>
          <p:cNvSpPr txBox="1">
            <a:spLocks/>
          </p:cNvSpPr>
          <p:nvPr/>
        </p:nvSpPr>
        <p:spPr>
          <a:xfrm>
            <a:off x="9018076" y="6492875"/>
            <a:ext cx="31739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Кононыхина Л.Н., преподаватель</a:t>
            </a:r>
            <a:r>
              <a:rPr kumimoji="0" lang="ru-RU" sz="10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ОГАПОУ ЯПК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9634" name="Picture 2" descr="https://dvad.ru/uploads/photo/63_155257651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451" r="26034" b="18080"/>
          <a:stretch>
            <a:fillRect/>
          </a:stretch>
        </p:blipFill>
        <p:spPr bwMode="auto">
          <a:xfrm>
            <a:off x="327546" y="2566173"/>
            <a:ext cx="2456597" cy="3745917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661316" y="1833320"/>
            <a:ext cx="76700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повторить и обобщить полученные знания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02528" y="1835595"/>
            <a:ext cx="24406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</a:t>
            </a: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ель урока 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22156" y="2411820"/>
            <a:ext cx="2791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Задачи урока: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22678" y="5552804"/>
            <a:ext cx="8633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● сделать выводы по представленному периоду.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  <p:bldP spid="34817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6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Конфуций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4496487" cy="35122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Скажи мне – и я забуду;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покажи мне – и я запомню;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дай сделать – и я пойму.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Конфуций 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Ок. 551 – 479 гг. до н.э.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Содержимое 6" descr="ogPQzqMlV4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425" y="918173"/>
            <a:ext cx="6396240" cy="4786590"/>
          </a:xfrm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24000" y="219966"/>
            <a:ext cx="9144000" cy="6556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Ход театрализованной игры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командах</a:t>
            </a:r>
            <a:endParaRPr lang="ru-RU" dirty="0"/>
          </a:p>
        </p:txBody>
      </p:sp>
      <p:pic>
        <p:nvPicPr>
          <p:cNvPr id="5" name="Picture 2" descr="https://ilinka.educrimea.ru/uploads/5000/20454/section/325591/1338639569_news-16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233" t="8770" r="6343" b="6497"/>
          <a:stretch>
            <a:fillRect/>
          </a:stretch>
        </p:blipFill>
        <p:spPr bwMode="auto">
          <a:xfrm>
            <a:off x="0" y="1624084"/>
            <a:ext cx="4325497" cy="34838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46663" y="3078412"/>
            <a:ext cx="1258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ilinka.educrimea.ru/uploads/5000/20454/section/325591/1338639569_news-16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233" t="8770" r="6343" b="6497"/>
          <a:stretch>
            <a:fillRect/>
          </a:stretch>
        </p:blipFill>
        <p:spPr bwMode="auto">
          <a:xfrm>
            <a:off x="7577624" y="1721893"/>
            <a:ext cx="4325497" cy="3483884"/>
          </a:xfrm>
          <a:prstGeom prst="rect">
            <a:avLst/>
          </a:prstGeom>
          <a:noFill/>
        </p:spPr>
      </p:pic>
      <p:pic>
        <p:nvPicPr>
          <p:cNvPr id="8" name="Picture 2" descr="https://ilinka.educrimea.ru/uploads/5000/20454/section/325591/1338639569_news-16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233" t="8770" r="6343" b="6497"/>
          <a:stretch>
            <a:fillRect/>
          </a:stretch>
        </p:blipFill>
        <p:spPr bwMode="auto">
          <a:xfrm>
            <a:off x="3824490" y="3374116"/>
            <a:ext cx="4325497" cy="34838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97607" y="4895839"/>
            <a:ext cx="1258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Реалисты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68854" y="3176221"/>
            <a:ext cx="141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8</a:t>
            </a:fld>
            <a:endParaRPr lang="ru-RU" noProof="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56299" y="490804"/>
            <a:ext cx="6742464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Россия в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XIX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веке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8612" name="Picture 4" descr="F:\6. Ларискина РАБОТА НЕНАВИЖУ\12. Для работы с Калашниковой Н.И\5. Мастер года\Открытый урок для састер года 2022\Мой урок 3.06.2022\3. Картинки для презентации - Кононыхина ОГАПОУ ЯПК\img14.jpg"/>
          <p:cNvPicPr>
            <a:picLocks noChangeAspect="1" noChangeArrowheads="1"/>
          </p:cNvPicPr>
          <p:nvPr/>
        </p:nvPicPr>
        <p:blipFill>
          <a:blip r:embed="rId2"/>
          <a:srcRect l="2237" t="16480" r="-224" b="4176"/>
          <a:stretch>
            <a:fillRect/>
          </a:stretch>
        </p:blipFill>
        <p:spPr bwMode="auto">
          <a:xfrm>
            <a:off x="1996966" y="1352234"/>
            <a:ext cx="8261131" cy="5017034"/>
          </a:xfrm>
          <a:prstGeom prst="rect">
            <a:avLst/>
          </a:prstGeom>
          <a:noFill/>
        </p:spPr>
      </p:pic>
      <p:pic>
        <p:nvPicPr>
          <p:cNvPr id="43011" name="Picture 3" descr="https://e7.pngegg.com/pngimages/713/1015/png-clipart-graphic-film-video-cameras-computer-icons-video-icon-photography-film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32" y="5370393"/>
            <a:ext cx="975816" cy="975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«Разминка»</a:t>
            </a:r>
            <a:endParaRPr lang="ru-RU" dirty="0"/>
          </a:p>
        </p:txBody>
      </p:sp>
      <p:sp>
        <p:nvSpPr>
          <p:cNvPr id="6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62363" y="2140122"/>
            <a:ext cx="1877875" cy="1981503"/>
          </a:xfrm>
          <a:prstGeom prst="bevel">
            <a:avLst>
              <a:gd name="adj" fmla="val 12500"/>
            </a:avLst>
          </a:prstGeom>
          <a:blipFill dpi="0" rotWithShape="1">
            <a:blip r:embed="rId3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AutoShap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08340" y="2060509"/>
            <a:ext cx="1957487" cy="2033818"/>
          </a:xfrm>
          <a:prstGeom prst="bevel">
            <a:avLst>
              <a:gd name="adj" fmla="val 12500"/>
            </a:avLst>
          </a:prstGeom>
          <a:blipFill dpi="0" rotWithShape="1">
            <a:blip r:embed="rId5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8" name="AutoShape 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974372" y="2074158"/>
            <a:ext cx="1984782" cy="2006523"/>
          </a:xfrm>
          <a:prstGeom prst="bevel">
            <a:avLst>
              <a:gd name="adj" fmla="val 12500"/>
            </a:avLst>
          </a:prstGeom>
          <a:blipFill dpi="0" rotWithShape="1">
            <a:blip r:embed="rId7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9" name="AutoShape 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58669" y="4489809"/>
            <a:ext cx="1821008" cy="2006525"/>
          </a:xfrm>
          <a:prstGeom prst="bevel">
            <a:avLst>
              <a:gd name="adj" fmla="val 12500"/>
            </a:avLst>
          </a:prstGeom>
          <a:blipFill dpi="0" rotWithShape="1">
            <a:blip r:embed="rId9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0" name="AutoShape 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779355" y="4449172"/>
            <a:ext cx="1941564" cy="1937982"/>
          </a:xfrm>
          <a:prstGeom prst="bevel">
            <a:avLst>
              <a:gd name="adj" fmla="val 12500"/>
            </a:avLst>
          </a:prstGeom>
          <a:blipFill dpi="0" rotWithShape="1">
            <a:blip r:embed="rId11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" name="AutoShape 2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30553" y="4462819"/>
            <a:ext cx="1910686" cy="1937982"/>
          </a:xfrm>
          <a:prstGeom prst="bevel">
            <a:avLst>
              <a:gd name="adj" fmla="val 12500"/>
            </a:avLst>
          </a:prstGeom>
          <a:blipFill dpi="0" rotWithShape="1">
            <a:blip r:embed="rId13">
              <a:alphaModFix amt="86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793237" y="6492875"/>
            <a:ext cx="3398763" cy="365125"/>
          </a:xfrm>
        </p:spPr>
        <p:txBody>
          <a:bodyPr/>
          <a:lstStyle/>
          <a:p>
            <a:pPr rtl="0"/>
            <a:r>
              <a:rPr lang="ru-RU" noProof="0" dirty="0" smtClean="0">
                <a:solidFill>
                  <a:schemeClr val="accent4">
                    <a:lumMod val="50000"/>
                  </a:schemeClr>
                </a:solidFill>
              </a:rPr>
              <a:t>Кононыхина Л.Н., преподаватель ОГАПОУ ЯПК</a:t>
            </a:r>
            <a:endParaRPr lang="ru-RU" noProof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3" name="Picture 4" descr="http://www.abdesign.kiev.ua/imgv4/flashpres/12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3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444651">
            <a:off x="9616283" y="5599648"/>
            <a:ext cx="1071235" cy="798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f55923798_win32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7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2000">
              <a:schemeClr val="accent1"/>
            </a:gs>
            <a:gs pos="100000">
              <a:schemeClr val="accent3"/>
            </a:gs>
          </a:gsLst>
          <a:lin ang="0" scaled="1"/>
          <a:tileRect/>
        </a:gra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_30741380_TF55923798.potx" id="{1FB061B5-9E01-4E04-A517-B0AA2987E41C}" vid="{D770918E-B00C-4F04-BDFD-A08CC9945D7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024DF7-0783-4549-86B7-A48B29FBA9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tf55923798_win32</Template>
  <TotalTime>0</TotalTime>
  <Words>1509</Words>
  <Application>Microsoft Office PowerPoint</Application>
  <PresentationFormat>Произвольный</PresentationFormat>
  <Paragraphs>277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tf55923798_win32</vt:lpstr>
      <vt:lpstr>Российская империя в XIX веке</vt:lpstr>
      <vt:lpstr>Слайд 2</vt:lpstr>
      <vt:lpstr>Александр Сергеевич Грибоедов</vt:lpstr>
      <vt:lpstr>Россия в XIX веке</vt:lpstr>
      <vt:lpstr>Цель и задачи  урока</vt:lpstr>
      <vt:lpstr>Конфуций</vt:lpstr>
      <vt:lpstr>Работа в командах</vt:lpstr>
      <vt:lpstr>Слайд 8</vt:lpstr>
      <vt:lpstr>«Разминка»</vt:lpstr>
      <vt:lpstr>«Разминка»</vt:lpstr>
      <vt:lpstr>Бородинская битва 26 августа 1812 г.</vt:lpstr>
      <vt:lpstr>«Разминка»</vt:lpstr>
      <vt:lpstr>1826 год</vt:lpstr>
      <vt:lpstr>«Разминка»</vt:lpstr>
      <vt:lpstr>III (тайное) Отделение Собственной Его Императорского Величества канцелярии</vt:lpstr>
      <vt:lpstr>«Разминка»</vt:lpstr>
      <vt:lpstr>П.И. Пестель, К.Ф. Рылеев,   С.И. Муравьев-Апостол,  М.П. Бестужев-Рюмин, П.Г. Каховский</vt:lpstr>
      <vt:lpstr>«Разминка»</vt:lpstr>
      <vt:lpstr>1853-1856 гг.</vt:lpstr>
      <vt:lpstr>«Разминка»</vt:lpstr>
      <vt:lpstr>Отмена крепостного права в России 1861 год</vt:lpstr>
      <vt:lpstr>Слайд 22</vt:lpstr>
      <vt:lpstr>Инсценированная игра</vt:lpstr>
      <vt:lpstr>Сюжет  № 1</vt:lpstr>
      <vt:lpstr>Задание к сюжету №1</vt:lpstr>
      <vt:lpstr>Ответ к сюжету №1</vt:lpstr>
      <vt:lpstr>Сюжет  № 2</vt:lpstr>
      <vt:lpstr>Задание к сюжету № 2</vt:lpstr>
      <vt:lpstr>Ответ к сюжету №2</vt:lpstr>
      <vt:lpstr>Сюжет  № 3</vt:lpstr>
      <vt:lpstr>Задание к сюжету № 3</vt:lpstr>
      <vt:lpstr>Ответ к сюжету №3</vt:lpstr>
      <vt:lpstr>Сюжет  № 4</vt:lpstr>
      <vt:lpstr>Задание к сюжету № 4</vt:lpstr>
      <vt:lpstr>Ответ к сюжету №4</vt:lpstr>
      <vt:lpstr>Сюжет  № 5</vt:lpstr>
      <vt:lpstr>Задание к сюжету № 5</vt:lpstr>
      <vt:lpstr>Ответ к сюжету №5</vt:lpstr>
      <vt:lpstr>Сюжет  № 6</vt:lpstr>
      <vt:lpstr>Задание к сюжету №6</vt:lpstr>
      <vt:lpstr>Ответ к сюжету №6</vt:lpstr>
      <vt:lpstr>Обобщение урока</vt:lpstr>
      <vt:lpstr>Владимир Владимирович Путин</vt:lpstr>
      <vt:lpstr>Подведение итогов урока  и работы команд</vt:lpstr>
      <vt:lpstr>Подведение итогов работы команд</vt:lpstr>
      <vt:lpstr>Рефлексия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2020-10-07T15:30:27Z</dcterms:created>
  <dcterms:modified xsi:type="dcterms:W3CDTF">2022-10-03T16:34:33Z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