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65" r:id="rId12"/>
    <p:sldId id="266" r:id="rId13"/>
    <p:sldId id="267" r:id="rId14"/>
    <p:sldId id="268" r:id="rId15"/>
    <p:sldId id="272" r:id="rId16"/>
    <p:sldId id="273" r:id="rId17"/>
    <p:sldId id="274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384" autoAdjust="0"/>
  </p:normalViewPr>
  <p:slideViewPr>
    <p:cSldViewPr>
      <p:cViewPr varScale="1">
        <p:scale>
          <a:sx n="96" d="100"/>
          <a:sy n="96" d="100"/>
        </p:scale>
        <p:origin x="-19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DA0F31-8CB4-4D08-B805-ACB78CA92667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9C95F3-3C6D-46F9-957A-9888DA4E1BBC}">
      <dgm:prSet phldrT="[Текст]" custT="1"/>
      <dgm:spPr/>
      <dgm:t>
        <a:bodyPr/>
        <a:lstStyle/>
        <a:p>
          <a:r>
            <a:rPr lang="ru-RU" sz="3200" b="1" dirty="0" smtClean="0"/>
            <a:t>Вербальное</a:t>
          </a:r>
          <a:endParaRPr lang="ru-RU" sz="3200" b="1" dirty="0"/>
        </a:p>
      </dgm:t>
    </dgm:pt>
    <dgm:pt modelId="{5FC1B5A8-FF1D-49AC-9551-4F3BAFCE4EE3}" type="parTrans" cxnId="{C464419B-6D90-494F-ACE4-9E98D7C5B68E}">
      <dgm:prSet/>
      <dgm:spPr/>
      <dgm:t>
        <a:bodyPr/>
        <a:lstStyle/>
        <a:p>
          <a:endParaRPr lang="ru-RU"/>
        </a:p>
      </dgm:t>
    </dgm:pt>
    <dgm:pt modelId="{62ED9418-41CF-472A-9320-BBEB1D35D28B}" type="sibTrans" cxnId="{C464419B-6D90-494F-ACE4-9E98D7C5B68E}">
      <dgm:prSet/>
      <dgm:spPr/>
      <dgm:t>
        <a:bodyPr/>
        <a:lstStyle/>
        <a:p>
          <a:endParaRPr lang="ru-RU"/>
        </a:p>
      </dgm:t>
    </dgm:pt>
    <dgm:pt modelId="{D9C3D0ED-FD84-470C-9037-C6BAB52E7659}">
      <dgm:prSet phldrT="[Текст]" custT="1"/>
      <dgm:spPr/>
      <dgm:t>
        <a:bodyPr/>
        <a:lstStyle/>
        <a:p>
          <a:r>
            <a:rPr lang="ru-RU" sz="2800" b="1" dirty="0" smtClean="0"/>
            <a:t>Невербальное</a:t>
          </a:r>
          <a:endParaRPr lang="ru-RU" sz="2800" b="1" dirty="0"/>
        </a:p>
      </dgm:t>
    </dgm:pt>
    <dgm:pt modelId="{95BE5C97-CFC3-4BEC-8AE1-0A261AF04812}" type="parTrans" cxnId="{D8700C03-7369-4FA3-952D-7383ACAC75D3}">
      <dgm:prSet/>
      <dgm:spPr/>
      <dgm:t>
        <a:bodyPr/>
        <a:lstStyle/>
        <a:p>
          <a:endParaRPr lang="ru-RU"/>
        </a:p>
      </dgm:t>
    </dgm:pt>
    <dgm:pt modelId="{FD8844AF-D529-4A75-8267-59B95F240EA0}" type="sibTrans" cxnId="{D8700C03-7369-4FA3-952D-7383ACAC75D3}">
      <dgm:prSet/>
      <dgm:spPr/>
      <dgm:t>
        <a:bodyPr/>
        <a:lstStyle/>
        <a:p>
          <a:endParaRPr lang="ru-RU"/>
        </a:p>
      </dgm:t>
    </dgm:pt>
    <dgm:pt modelId="{96FB26DD-3173-4B5A-84EF-C0AA463FCB98}" type="pres">
      <dgm:prSet presAssocID="{4DDA0F31-8CB4-4D08-B805-ACB78CA92667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FE7956-6E6D-497C-ACDC-E5B18909A239}" type="pres">
      <dgm:prSet presAssocID="{4DDA0F31-8CB4-4D08-B805-ACB78CA92667}" presName="cycle" presStyleCnt="0"/>
      <dgm:spPr/>
    </dgm:pt>
    <dgm:pt modelId="{09C10CA6-E63A-4ED7-A3C3-0CC07CF7F8C4}" type="pres">
      <dgm:prSet presAssocID="{4DDA0F31-8CB4-4D08-B805-ACB78CA92667}" presName="centerShape" presStyleCnt="0"/>
      <dgm:spPr/>
    </dgm:pt>
    <dgm:pt modelId="{475C1DF6-6B12-4A05-BE56-1C4F12867749}" type="pres">
      <dgm:prSet presAssocID="{4DDA0F31-8CB4-4D08-B805-ACB78CA92667}" presName="connSite" presStyleLbl="node1" presStyleIdx="0" presStyleCnt="3"/>
      <dgm:spPr/>
    </dgm:pt>
    <dgm:pt modelId="{F8185052-BC66-4A6A-9D56-B5B8CE961973}" type="pres">
      <dgm:prSet presAssocID="{4DDA0F31-8CB4-4D08-B805-ACB78CA92667}" presName="visible" presStyleLbl="node1" presStyleIdx="0" presStyleCnt="3" custScaleX="117225" custScaleY="110367" custLinFactNeighborX="18092" custLinFactNeighborY="-4704"/>
      <dgm:spPr/>
    </dgm:pt>
    <dgm:pt modelId="{E3B38191-3A2B-4BC6-8F1B-DE40A57192A3}" type="pres">
      <dgm:prSet presAssocID="{5FC1B5A8-FF1D-49AC-9551-4F3BAFCE4EE3}" presName="Name25" presStyleLbl="parChTrans1D1" presStyleIdx="0" presStyleCnt="2"/>
      <dgm:spPr/>
      <dgm:t>
        <a:bodyPr/>
        <a:lstStyle/>
        <a:p>
          <a:endParaRPr lang="ru-RU"/>
        </a:p>
      </dgm:t>
    </dgm:pt>
    <dgm:pt modelId="{F4301849-AC1E-48E3-A653-83D21360D5D8}" type="pres">
      <dgm:prSet presAssocID="{7A9C95F3-3C6D-46F9-957A-9888DA4E1BBC}" presName="node" presStyleCnt="0"/>
      <dgm:spPr/>
    </dgm:pt>
    <dgm:pt modelId="{B1B5CEC7-2906-4735-92B7-11853BB7A6AD}" type="pres">
      <dgm:prSet presAssocID="{7A9C95F3-3C6D-46F9-957A-9888DA4E1BBC}" presName="parentNode" presStyleLbl="node1" presStyleIdx="1" presStyleCnt="3" custScaleX="201276" custLinFactX="22969" custLinFactNeighborX="100000" custLinFactNeighborY="93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D7869-0E39-4567-BF35-8C59030A5D83}" type="pres">
      <dgm:prSet presAssocID="{7A9C95F3-3C6D-46F9-957A-9888DA4E1BB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D9D8D-5B49-459E-9DC3-EACC7F856DB3}" type="pres">
      <dgm:prSet presAssocID="{95BE5C97-CFC3-4BEC-8AE1-0A261AF04812}" presName="Name25" presStyleLbl="parChTrans1D1" presStyleIdx="1" presStyleCnt="2"/>
      <dgm:spPr/>
      <dgm:t>
        <a:bodyPr/>
        <a:lstStyle/>
        <a:p>
          <a:endParaRPr lang="ru-RU"/>
        </a:p>
      </dgm:t>
    </dgm:pt>
    <dgm:pt modelId="{0DBB00CE-4ACE-4025-8F98-34D0A241587C}" type="pres">
      <dgm:prSet presAssocID="{D9C3D0ED-FD84-470C-9037-C6BAB52E7659}" presName="node" presStyleCnt="0"/>
      <dgm:spPr/>
    </dgm:pt>
    <dgm:pt modelId="{0ADF5F18-FBBE-42B6-AB0E-912499E710D0}" type="pres">
      <dgm:prSet presAssocID="{D9C3D0ED-FD84-470C-9037-C6BAB52E7659}" presName="parentNode" presStyleLbl="node1" presStyleIdx="2" presStyleCnt="3" custScaleX="208633" custLinFactX="24342" custLinFactNeighborX="100000" custLinFactNeighborY="-3708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608825-75A8-44D4-B464-69196D759B05}" type="pres">
      <dgm:prSet presAssocID="{D9C3D0ED-FD84-470C-9037-C6BAB52E7659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338219-D892-4463-A45B-7BCC1FBFEF2D}" type="presOf" srcId="{4DDA0F31-8CB4-4D08-B805-ACB78CA92667}" destId="{96FB26DD-3173-4B5A-84EF-C0AA463FCB98}" srcOrd="0" destOrd="0" presId="urn:microsoft.com/office/officeart/2005/8/layout/radial2"/>
    <dgm:cxn modelId="{68465EC4-B326-4D1F-9A7E-0E5EAE6EE095}" type="presOf" srcId="{95BE5C97-CFC3-4BEC-8AE1-0A261AF04812}" destId="{D6ED9D8D-5B49-459E-9DC3-EACC7F856DB3}" srcOrd="0" destOrd="0" presId="urn:microsoft.com/office/officeart/2005/8/layout/radial2"/>
    <dgm:cxn modelId="{6ECB1A88-7515-4F60-AE90-447D1A3F3C4A}" type="presOf" srcId="{D9C3D0ED-FD84-470C-9037-C6BAB52E7659}" destId="{0ADF5F18-FBBE-42B6-AB0E-912499E710D0}" srcOrd="0" destOrd="0" presId="urn:microsoft.com/office/officeart/2005/8/layout/radial2"/>
    <dgm:cxn modelId="{C464419B-6D90-494F-ACE4-9E98D7C5B68E}" srcId="{4DDA0F31-8CB4-4D08-B805-ACB78CA92667}" destId="{7A9C95F3-3C6D-46F9-957A-9888DA4E1BBC}" srcOrd="0" destOrd="0" parTransId="{5FC1B5A8-FF1D-49AC-9551-4F3BAFCE4EE3}" sibTransId="{62ED9418-41CF-472A-9320-BBEB1D35D28B}"/>
    <dgm:cxn modelId="{D450974A-463B-44F0-966A-555FC0F25848}" type="presOf" srcId="{7A9C95F3-3C6D-46F9-957A-9888DA4E1BBC}" destId="{B1B5CEC7-2906-4735-92B7-11853BB7A6AD}" srcOrd="0" destOrd="0" presId="urn:microsoft.com/office/officeart/2005/8/layout/radial2"/>
    <dgm:cxn modelId="{451CEB51-E2C5-410F-9C0D-F0642304305E}" type="presOf" srcId="{5FC1B5A8-FF1D-49AC-9551-4F3BAFCE4EE3}" destId="{E3B38191-3A2B-4BC6-8F1B-DE40A57192A3}" srcOrd="0" destOrd="0" presId="urn:microsoft.com/office/officeart/2005/8/layout/radial2"/>
    <dgm:cxn modelId="{D8700C03-7369-4FA3-952D-7383ACAC75D3}" srcId="{4DDA0F31-8CB4-4D08-B805-ACB78CA92667}" destId="{D9C3D0ED-FD84-470C-9037-C6BAB52E7659}" srcOrd="1" destOrd="0" parTransId="{95BE5C97-CFC3-4BEC-8AE1-0A261AF04812}" sibTransId="{FD8844AF-D529-4A75-8267-59B95F240EA0}"/>
    <dgm:cxn modelId="{1D5EE9DC-E0E4-41C0-9E1D-5F457021B878}" type="presParOf" srcId="{96FB26DD-3173-4B5A-84EF-C0AA463FCB98}" destId="{23FE7956-6E6D-497C-ACDC-E5B18909A239}" srcOrd="0" destOrd="0" presId="urn:microsoft.com/office/officeart/2005/8/layout/radial2"/>
    <dgm:cxn modelId="{7EA03ECC-012C-451F-8352-E312BE922E9A}" type="presParOf" srcId="{23FE7956-6E6D-497C-ACDC-E5B18909A239}" destId="{09C10CA6-E63A-4ED7-A3C3-0CC07CF7F8C4}" srcOrd="0" destOrd="0" presId="urn:microsoft.com/office/officeart/2005/8/layout/radial2"/>
    <dgm:cxn modelId="{01F53AB7-16A3-4AD4-8EF0-44024C7433CC}" type="presParOf" srcId="{09C10CA6-E63A-4ED7-A3C3-0CC07CF7F8C4}" destId="{475C1DF6-6B12-4A05-BE56-1C4F12867749}" srcOrd="0" destOrd="0" presId="urn:microsoft.com/office/officeart/2005/8/layout/radial2"/>
    <dgm:cxn modelId="{A554BE94-A976-4EA6-8693-27ECDA043C15}" type="presParOf" srcId="{09C10CA6-E63A-4ED7-A3C3-0CC07CF7F8C4}" destId="{F8185052-BC66-4A6A-9D56-B5B8CE961973}" srcOrd="1" destOrd="0" presId="urn:microsoft.com/office/officeart/2005/8/layout/radial2"/>
    <dgm:cxn modelId="{B8A86BFB-0F44-4B8E-BD40-70ACBA39D50F}" type="presParOf" srcId="{23FE7956-6E6D-497C-ACDC-E5B18909A239}" destId="{E3B38191-3A2B-4BC6-8F1B-DE40A57192A3}" srcOrd="1" destOrd="0" presId="urn:microsoft.com/office/officeart/2005/8/layout/radial2"/>
    <dgm:cxn modelId="{E410C8D8-3AFB-49A7-9CB6-AB8AEACA24F1}" type="presParOf" srcId="{23FE7956-6E6D-497C-ACDC-E5B18909A239}" destId="{F4301849-AC1E-48E3-A653-83D21360D5D8}" srcOrd="2" destOrd="0" presId="urn:microsoft.com/office/officeart/2005/8/layout/radial2"/>
    <dgm:cxn modelId="{493A4D81-68BA-47FD-8EE2-021CAF3F855B}" type="presParOf" srcId="{F4301849-AC1E-48E3-A653-83D21360D5D8}" destId="{B1B5CEC7-2906-4735-92B7-11853BB7A6AD}" srcOrd="0" destOrd="0" presId="urn:microsoft.com/office/officeart/2005/8/layout/radial2"/>
    <dgm:cxn modelId="{AF1B9B46-D577-4577-B75C-8DE4EC23C65C}" type="presParOf" srcId="{F4301849-AC1E-48E3-A653-83D21360D5D8}" destId="{B90D7869-0E39-4567-BF35-8C59030A5D83}" srcOrd="1" destOrd="0" presId="urn:microsoft.com/office/officeart/2005/8/layout/radial2"/>
    <dgm:cxn modelId="{059C6ECA-344E-40A9-8E32-FE5BDDD7BEF8}" type="presParOf" srcId="{23FE7956-6E6D-497C-ACDC-E5B18909A239}" destId="{D6ED9D8D-5B49-459E-9DC3-EACC7F856DB3}" srcOrd="3" destOrd="0" presId="urn:microsoft.com/office/officeart/2005/8/layout/radial2"/>
    <dgm:cxn modelId="{AB678B2D-1918-48F3-AAD0-5892C990AEF3}" type="presParOf" srcId="{23FE7956-6E6D-497C-ACDC-E5B18909A239}" destId="{0DBB00CE-4ACE-4025-8F98-34D0A241587C}" srcOrd="4" destOrd="0" presId="urn:microsoft.com/office/officeart/2005/8/layout/radial2"/>
    <dgm:cxn modelId="{BC234977-15E7-421F-822D-C0C4592C8568}" type="presParOf" srcId="{0DBB00CE-4ACE-4025-8F98-34D0A241587C}" destId="{0ADF5F18-FBBE-42B6-AB0E-912499E710D0}" srcOrd="0" destOrd="0" presId="urn:microsoft.com/office/officeart/2005/8/layout/radial2"/>
    <dgm:cxn modelId="{03861EBB-8115-4DD7-83EA-7330CE322DC6}" type="presParOf" srcId="{0DBB00CE-4ACE-4025-8F98-34D0A241587C}" destId="{3C608825-75A8-44D4-B464-69196D759B05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ED9D8D-5B49-459E-9DC3-EACC7F856DB3}">
      <dsp:nvSpPr>
        <dsp:cNvPr id="0" name=""/>
        <dsp:cNvSpPr/>
      </dsp:nvSpPr>
      <dsp:spPr>
        <a:xfrm rot="601704">
          <a:off x="2164252" y="2759765"/>
          <a:ext cx="1898920" cy="66972"/>
        </a:xfrm>
        <a:custGeom>
          <a:avLst/>
          <a:gdLst/>
          <a:ahLst/>
          <a:cxnLst/>
          <a:rect l="0" t="0" r="0" b="0"/>
          <a:pathLst>
            <a:path>
              <a:moveTo>
                <a:pt x="0" y="33486"/>
              </a:moveTo>
              <a:lnTo>
                <a:pt x="1898920" y="33486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38191-3A2B-4BC6-8F1B-DE40A57192A3}">
      <dsp:nvSpPr>
        <dsp:cNvPr id="0" name=""/>
        <dsp:cNvSpPr/>
      </dsp:nvSpPr>
      <dsp:spPr>
        <a:xfrm rot="20646382">
          <a:off x="2137909" y="1807128"/>
          <a:ext cx="2137158" cy="66972"/>
        </a:xfrm>
        <a:custGeom>
          <a:avLst/>
          <a:gdLst/>
          <a:ahLst/>
          <a:cxnLst/>
          <a:rect l="0" t="0" r="0" b="0"/>
          <a:pathLst>
            <a:path>
              <a:moveTo>
                <a:pt x="0" y="33486"/>
              </a:moveTo>
              <a:lnTo>
                <a:pt x="2137158" y="33486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85052-BC66-4A6A-9D56-B5B8CE961973}">
      <dsp:nvSpPr>
        <dsp:cNvPr id="0" name=""/>
        <dsp:cNvSpPr/>
      </dsp:nvSpPr>
      <dsp:spPr>
        <a:xfrm>
          <a:off x="-133671" y="604650"/>
          <a:ext cx="3589417" cy="33794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B5CEC7-2906-4735-92B7-11853BB7A6AD}">
      <dsp:nvSpPr>
        <dsp:cNvPr id="0" name=""/>
        <dsp:cNvSpPr/>
      </dsp:nvSpPr>
      <dsp:spPr>
        <a:xfrm>
          <a:off x="3989448" y="172625"/>
          <a:ext cx="3697830" cy="18371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Вербальное</a:t>
          </a:r>
          <a:endParaRPr lang="ru-RU" sz="3200" b="1" kern="1200" dirty="0"/>
        </a:p>
      </dsp:txBody>
      <dsp:txXfrm>
        <a:off x="4530983" y="441676"/>
        <a:ext cx="2614760" cy="1299091"/>
      </dsp:txXfrm>
    </dsp:sp>
    <dsp:sp modelId="{0ADF5F18-FBBE-42B6-AB0E-912499E710D0}">
      <dsp:nvSpPr>
        <dsp:cNvPr id="0" name=""/>
        <dsp:cNvSpPr/>
      </dsp:nvSpPr>
      <dsp:spPr>
        <a:xfrm>
          <a:off x="3930197" y="2357949"/>
          <a:ext cx="3832992" cy="18371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Невербальное</a:t>
          </a:r>
          <a:endParaRPr lang="ru-RU" sz="2800" b="1" kern="1200" dirty="0"/>
        </a:p>
      </dsp:txBody>
      <dsp:txXfrm>
        <a:off x="4491526" y="2627000"/>
        <a:ext cx="2710334" cy="12990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49CC2-863B-4FAB-8127-8E533CD34C26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75962A-C2E2-4863-9225-9EB0E9A706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558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 час  с психологом на  тему  «Секреты  общения»  6 класс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Цель: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 Развитие </a:t>
            </a:r>
            <a:r>
              <a:rPr lang="ru-RU" sz="1200" kern="1200" dirty="0" smtClean="0">
                <a:solidFill>
                  <a:srgbClr val="000000"/>
                </a:solidFill>
                <a:effectLst/>
                <a:latin typeface="Times New Roman"/>
                <a:ea typeface="+mn-ea"/>
              </a:rPr>
              <a:t>навыков коммуникации и сотрудничества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.  Развитие самоуважения и уважения к другим.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Задачи: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1.  Формирование позитивных межличностных отношений путем осознания подростками своей общности с другими, а так же своей индивидуальности.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</a:tabLs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Развитие  коммуникативной  компетентности подростков.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</a:tabLs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Формирование  нравственно-этических  качеств  личности.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</a:tabLs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Формирование  эмоционально-чувствительной  сферы  личности.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</a:tabLs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Сплочение коллектива, </a:t>
            </a:r>
            <a:r>
              <a:rPr lang="ru-RU" sz="1200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командообразование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.      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Форма  проведения  классного  часа:  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игровая  с  элементами  тренинга  и  этической беседы.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Методы  и  приёмы  работы: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  проблемные  вопросы;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  диалоговое  общение;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  частично-поисковый  метод;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  метод  коллективного  принятия  решений;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-  игра.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5962A-C2E2-4863-9225-9EB0E9A706C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789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1200" b="1" u="sng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Шаг  первый.  Знать,  чего  ты  хочешь</a:t>
            </a:r>
            <a:r>
              <a:rPr lang="ru-RU" sz="1200" u="sng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i="1" u="sng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Психолог:</a:t>
            </a:r>
            <a:r>
              <a:rPr lang="ru-RU" sz="1200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Ребята, предлагаю Вам задуматься, какой  человек для  вас  является  приятным  собеседником?  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Ребята  высказывают  своё  мнение.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5962A-C2E2-4863-9225-9EB0E9A706C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088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Инструкция:</a:t>
            </a:r>
            <a:r>
              <a:rPr lang="ru-RU" sz="1200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Я  буду  читать  вопросы,  а  вы  выбираете  тот  вариант  ответа,  который  в  большей  степени  подходит  вам  и  отмечаете  количество  баллов.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5962A-C2E2-4863-9225-9EB0E9A706C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858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u="sng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Подсчитаем  общее  количество  баллов. Предлагаю  вам  выслушать  результат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.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5962A-C2E2-4863-9225-9EB0E9A706C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361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u="sng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Шаг  второй.  Знать,  чего  хочет  твой  собеседник.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r>
              <a:rPr lang="ru-RU" sz="1200" u="sng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Психолог: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 </a:t>
            </a:r>
            <a:r>
              <a:rPr lang="ru-RU" sz="1200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А  вы  знаете,  что  общаться  можно  по-разному.  А  какую  информацию  мы  запоминаем  лучше?  Как  можно  общаться,  не  разговаривая?</a:t>
            </a:r>
          </a:p>
          <a:p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          Невербальные  средства:  движение  рук,  головы, ног,  туловища,  мимика,  кожные  реакции (покраснение,  побледнение,  потение),  прикосновение,  объятия,  смех,  кашель,  вздохи  и  т.д.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Язык жестов можно считать международным, т. к. он понятен и общедоступен. Психологи установили, что в процессе общения в акте коммуникации 7% занимают слова, 38% звуки и интонация, 55% невербальные, т.е. бессловесные знаки. В этом «немом» языке очень много средств: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•	Визуальные (движения рук, головы, ног, туловища, походка, выражение лица, глаз,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кожные реакции, одежда, причёска, украшения и т.д.);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•	Акустические (громкость, тембр, ритм, высота звука, речевые паузы, смех, плач, вздохи и т. д.);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•	Тактильные (прикосновения, пожатие руки, объятия, поцелуи и т.д.);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•	</a:t>
            </a:r>
            <a:r>
              <a:rPr lang="ru-RU" sz="1200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Ольфакторные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(запахи);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5962A-C2E2-4863-9225-9EB0E9A706C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299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u="sng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Психолог: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 </a:t>
            </a:r>
            <a:r>
              <a:rPr lang="ru-RU" sz="1200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  общении   очень  важна  интонация,  жесты,  мимика.  Они  выражают  ваше  отношение  к  людям  и  подчас  лучше,  чем  сами  </a:t>
            </a:r>
          </a:p>
          <a:p>
            <a:r>
              <a:rPr lang="ru-RU" sz="1200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слова.  Давайте  угадаем  настрой  человека  к  общению.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Психолог  показывает  картинки  с  изображением  разных  людей (с  разным  эмоциональным  настроем)  и  ребята  высказываются,  какой  это  человек.  Называют  тех,  с  кем  им  было  бы  приятно  общаться…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5962A-C2E2-4863-9225-9EB0E9A706C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010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         </a:t>
            </a:r>
            <a:r>
              <a:rPr lang="ru-RU" sz="1200" u="sng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Психолог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:  </a:t>
            </a:r>
            <a:r>
              <a:rPr lang="ru-RU" sz="1200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Как  лучше  всего  происходит  передача  информации,  каким способом?  Как  вы  считаете?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         </a:t>
            </a:r>
            <a:r>
              <a:rPr lang="ru-RU" sz="1200" u="sng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Психолог: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 </a:t>
            </a:r>
            <a:r>
              <a:rPr lang="ru-RU" sz="1200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Установлено, что лучше  всего  человек  запоминает  информацию,  если  он  видит,  слышит  её  и  сам  в  ней  участвует  с  помощью  мимики  и  жестов.  Даже  слова,  сказанные  с  разной  интонацией,  воспринимаются  по-разному.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5962A-C2E2-4863-9225-9EB0E9A706C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279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1200" b="1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Упражнение «Чувства»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1200" b="1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Время:</a:t>
            </a: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 15-20 минут.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Цель:</a:t>
            </a: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 Умение выражать эмоции, чувства в коллективе.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Все участники делятся на подгруппы по 5-6 человек.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Ведущий раздает каждой подгруппе карточки, на которых обозначены </a:t>
            </a:r>
            <a:r>
              <a:rPr lang="ru-RU" sz="1200" b="1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человеческие эмоции: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радость;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гнев;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безразличие;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разочарование;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негодование;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возмущение;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поддержка;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заинтересованность;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Каждая подгруппа, получившая карточку должна подготовить небольшое выступление перед остальными участниками тренинга, с описанием ситуации в школе в которых использование данных чувств было бы целесообразно (уместно).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Другие члены группы дополняют каждые выступления своих коллег.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5962A-C2E2-4863-9225-9EB0E9A706C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627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1200" b="1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Упражнение «Скажи приятное»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1200" b="1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Время: </a:t>
            </a: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10-15 минут.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1200" b="1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Цель:</a:t>
            </a: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 закончить занятия на позитивной ноте.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1200" b="1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Ведущий: </a:t>
            </a: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предлагает всем участникам тренинга поблагодарить друг друга за работу. (ведущий начинает первым затем все остальные по кругу).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Каждый участник должен разными способами, но доброжелательно поблагодарить членов своей группы.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5962A-C2E2-4863-9225-9EB0E9A706C7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544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882" y="162504"/>
            <a:ext cx="7848600" cy="1927225"/>
          </a:xfrm>
        </p:spPr>
        <p:txBody>
          <a:bodyPr/>
          <a:lstStyle/>
          <a:p>
            <a:pPr algn="ctr"/>
            <a:r>
              <a:rPr lang="ru-RU" sz="5200" b="1" i="1" dirty="0" smtClean="0"/>
              <a:t>Тема:</a:t>
            </a:r>
            <a:br>
              <a:rPr lang="ru-RU" sz="5200" b="1" i="1" dirty="0" smtClean="0"/>
            </a:br>
            <a:r>
              <a:rPr lang="ru-RU" sz="5200" b="1" i="1" dirty="0" smtClean="0"/>
              <a:t>«Секреты общения»</a:t>
            </a:r>
            <a:endParaRPr lang="ru-RU" sz="5200" b="1" i="1" dirty="0"/>
          </a:p>
        </p:txBody>
      </p:sp>
      <p:pic>
        <p:nvPicPr>
          <p:cNvPr id="1026" name="Picture 2" descr="http://caritas-russia.ru/wp-content/uploads/2019/04/img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241237"/>
            <a:ext cx="4857058" cy="323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5908">
            <a:off x="244221" y="543592"/>
            <a:ext cx="1202033" cy="109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4512">
            <a:off x="388324" y="4033996"/>
            <a:ext cx="1375971" cy="90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7576">
            <a:off x="7668073" y="2084898"/>
            <a:ext cx="1164867" cy="116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99077">
            <a:off x="413066" y="2167546"/>
            <a:ext cx="1032729" cy="1032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2212">
            <a:off x="7647275" y="3607770"/>
            <a:ext cx="1151267" cy="1131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5371">
            <a:off x="7648656" y="5057022"/>
            <a:ext cx="1138556" cy="1138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4270" y="5733256"/>
            <a:ext cx="4354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ООШ № 1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Шахтерск</a:t>
            </a:r>
          </a:p>
          <a:p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Новгородова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Марина Александровна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78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Виды общения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325058"/>
              </p:ext>
            </p:extLst>
          </p:nvPr>
        </p:nvGraphicFramePr>
        <p:xfrm>
          <a:off x="611560" y="1556792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9" r="5241"/>
          <a:stretch/>
        </p:blipFill>
        <p:spPr bwMode="auto">
          <a:xfrm>
            <a:off x="1259632" y="2636912"/>
            <a:ext cx="1923554" cy="1663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5357" y="4499828"/>
            <a:ext cx="1592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Общение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59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)))\Desktop\22021918bc9d1757755beefc55c173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78" y="377486"/>
            <a:ext cx="4464496" cy="297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3388350"/>
            <a:ext cx="1424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Удивление</a:t>
            </a:r>
            <a:endParaRPr lang="ru-RU" b="1" dirty="0"/>
          </a:p>
        </p:txBody>
      </p:sp>
      <p:pic>
        <p:nvPicPr>
          <p:cNvPr id="5123" name="Picture 3" descr="C:\Users\)))\Desktop\6739008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397373"/>
            <a:ext cx="4854119" cy="303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60232" y="3019018"/>
            <a:ext cx="1132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Радость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334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)))\Desktop\гне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90845"/>
            <a:ext cx="4745837" cy="296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3344569"/>
            <a:ext cx="720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Гнев</a:t>
            </a:r>
            <a:endParaRPr lang="ru-RU" b="1" dirty="0"/>
          </a:p>
        </p:txBody>
      </p:sp>
      <p:pic>
        <p:nvPicPr>
          <p:cNvPr id="6147" name="Picture 3" descr="C:\Users\)))\Desktop\442f37d3ee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74384"/>
            <a:ext cx="5006330" cy="335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00191" y="3005052"/>
            <a:ext cx="1934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Р</a:t>
            </a:r>
            <a:r>
              <a:rPr lang="ru-RU" b="1" dirty="0" smtClean="0"/>
              <a:t>азочарование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9035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)))\Desktop\otka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02" y="404664"/>
            <a:ext cx="3329509" cy="499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5517232"/>
            <a:ext cx="1673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Б</a:t>
            </a:r>
            <a:r>
              <a:rPr lang="ru-RU" b="1" dirty="0" smtClean="0"/>
              <a:t>езразличие</a:t>
            </a:r>
            <a:endParaRPr lang="ru-RU" b="1" dirty="0"/>
          </a:p>
        </p:txBody>
      </p:sp>
      <p:pic>
        <p:nvPicPr>
          <p:cNvPr id="7171" name="Picture 3" descr="C:\Users\)))\Desktop\_20100502_18015812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978" y="563167"/>
            <a:ext cx="3626728" cy="468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07071" y="5309094"/>
            <a:ext cx="2586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Заинтересованность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7236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)))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8680"/>
            <a:ext cx="5841691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67944" y="4653136"/>
            <a:ext cx="1454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Поддержка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9913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3692">
            <a:off x="481661" y="779645"/>
            <a:ext cx="3394228" cy="226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8177">
            <a:off x="4418700" y="1860418"/>
            <a:ext cx="4339932" cy="289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99370">
            <a:off x="579706" y="3913168"/>
            <a:ext cx="3632331" cy="2281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751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745" y="116632"/>
            <a:ext cx="8229600" cy="990600"/>
          </a:xfrm>
        </p:spPr>
        <p:txBody>
          <a:bodyPr/>
          <a:lstStyle/>
          <a:p>
            <a:pPr algn="ctr"/>
            <a:r>
              <a:rPr lang="ru-RU" dirty="0"/>
              <a:t>Упражнение «Чувства»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99117"/>
            <a:ext cx="5408388" cy="5334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076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Упражнение «Скажи приятное»</a:t>
            </a:r>
          </a:p>
        </p:txBody>
      </p:sp>
      <p:pic>
        <p:nvPicPr>
          <p:cNvPr id="5122" name="Picture 2" descr="https://syrlasu.kz/wp-content/uploads/2019/07/kak-razgovarivat-s-devushkoj-chtoby-ona-vlyubilas1-m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8233203" cy="514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18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)))\Desktop\012c09c1d1b1a67f6373e93ef9b2edb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269" y="3212976"/>
            <a:ext cx="3988727" cy="284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4" y="1168553"/>
            <a:ext cx="46157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за внимание! 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977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168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Какой человек для вас является приятным собеседником?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)))\Desktop\196208221_aebae44d1e17e470e2143aa41197d55b_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717032"/>
            <a:ext cx="6355680" cy="227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04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91264" cy="453650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Тест: «Какой я в общении?»</a:t>
            </a:r>
          </a:p>
          <a:p>
            <a:pPr marL="0" indent="0" algn="ctr">
              <a:buNone/>
            </a:pPr>
            <a:endParaRPr lang="ru-RU" sz="28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     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Вопрос 1.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Очень ли вам бывает неприятно, если в присутствии кого-либо вы краснеете от смущения?</a:t>
            </a:r>
          </a:p>
          <a:p>
            <a:pPr marL="0" indent="0" algn="just"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А. нет (0 баллов) 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Б. немного (2 балла)  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В.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чень (4 балла)</a:t>
            </a:r>
          </a:p>
          <a:p>
            <a:pPr marL="0" indent="0" algn="just">
              <a:buNone/>
            </a:pP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</a:rPr>
              <a:t>      </a:t>
            </a:r>
          </a:p>
        </p:txBody>
      </p:sp>
      <p:pic>
        <p:nvPicPr>
          <p:cNvPr id="2050" name="Picture 2" descr="C:\Users\)))\Desktop\unnam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509120"/>
            <a:ext cx="2027064" cy="202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4028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Вопрос 2.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Вы оказались в положении, когда оправдываться можно, лишь взвалив вину на другого. Как вы поступите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300" b="1" dirty="0">
                <a:solidFill>
                  <a:schemeClr val="accent1">
                    <a:lumMod val="50000"/>
                  </a:schemeClr>
                </a:solidFill>
              </a:rPr>
              <a:t>А. Постараюсь обвинить этого другого как можно меньше (2 балла</a:t>
            </a: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</a:rPr>
              <a:t>) </a:t>
            </a:r>
          </a:p>
          <a:p>
            <a:pPr marL="0" indent="0" algn="just">
              <a:buNone/>
            </a:pPr>
            <a:endParaRPr lang="ru-RU" sz="23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300" b="1" dirty="0">
                <a:solidFill>
                  <a:schemeClr val="accent1">
                    <a:lumMod val="50000"/>
                  </a:schemeClr>
                </a:solidFill>
              </a:rPr>
              <a:t>Б. Вообще не буду пытаться оправдываться (4 балла</a:t>
            </a: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pPr marL="0" indent="0" algn="just">
              <a:buNone/>
            </a:pPr>
            <a:endParaRPr lang="ru-RU" sz="23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300" b="1" dirty="0">
                <a:solidFill>
                  <a:schemeClr val="accent1">
                    <a:lumMod val="50000"/>
                  </a:schemeClr>
                </a:solidFill>
              </a:rPr>
              <a:t>В. Ничего не поделаешь, придётся пойти на это </a:t>
            </a:r>
            <a:endParaRPr lang="ru-RU" sz="23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ru-RU" sz="2300" b="1" dirty="0">
                <a:solidFill>
                  <a:schemeClr val="accent1">
                    <a:lumMod val="50000"/>
                  </a:schemeClr>
                </a:solidFill>
              </a:rPr>
              <a:t>0 баллов)</a:t>
            </a:r>
          </a:p>
          <a:p>
            <a:pPr marL="0" indent="0" algn="just">
              <a:buNone/>
            </a:pPr>
            <a:r>
              <a:rPr lang="ru-RU" sz="2300" b="1" dirty="0">
                <a:solidFill>
                  <a:schemeClr val="accent1">
                    <a:lumMod val="50000"/>
                  </a:schemeClr>
                </a:solidFill>
              </a:rPr>
              <a:t>     </a:t>
            </a:r>
            <a:endParaRPr lang="ru-RU" sz="23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4" y="5085184"/>
            <a:ext cx="14144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20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3744416"/>
          </a:xfrm>
        </p:spPr>
        <p:txBody>
          <a:bodyPr/>
          <a:lstStyle/>
          <a:p>
            <a:pPr marL="0" lvl="0" indent="0" algn="just">
              <a:buClr>
                <a:srgbClr val="B83D68"/>
              </a:buClr>
              <a:buNone/>
            </a:pPr>
            <a:r>
              <a:rPr lang="ru-RU" sz="1900" b="1" dirty="0">
                <a:solidFill>
                  <a:srgbClr val="B83D68">
                    <a:lumMod val="50000"/>
                  </a:srgbClr>
                </a:solidFill>
              </a:rPr>
              <a:t> </a:t>
            </a:r>
            <a:r>
              <a:rPr lang="ru-RU" b="1" dirty="0" smtClean="0">
                <a:solidFill>
                  <a:srgbClr val="B83D68">
                    <a:lumMod val="50000"/>
                  </a:srgbClr>
                </a:solidFill>
              </a:rPr>
              <a:t>Вопрос 3.</a:t>
            </a:r>
            <a:r>
              <a:rPr lang="ru-RU" b="1" dirty="0" smtClean="0">
                <a:solidFill>
                  <a:srgbClr val="B83D68">
                    <a:lumMod val="50000"/>
                  </a:srgbClr>
                </a:solidFill>
              </a:rPr>
              <a:t> </a:t>
            </a:r>
            <a:r>
              <a:rPr lang="ru-RU" b="1" dirty="0">
                <a:solidFill>
                  <a:srgbClr val="B83D68">
                    <a:lumMod val="50000"/>
                  </a:srgbClr>
                </a:solidFill>
              </a:rPr>
              <a:t>Трудно ли вам просить кого-нибудь об услуге</a:t>
            </a:r>
            <a:r>
              <a:rPr lang="ru-RU" b="1" dirty="0" smtClean="0">
                <a:solidFill>
                  <a:srgbClr val="B83D68">
                    <a:lumMod val="50000"/>
                  </a:srgbClr>
                </a:solidFill>
              </a:rPr>
              <a:t>?</a:t>
            </a:r>
          </a:p>
          <a:p>
            <a:pPr marL="0" lvl="0" indent="0" algn="just">
              <a:buClr>
                <a:srgbClr val="B83D68"/>
              </a:buClr>
              <a:buNone/>
            </a:pPr>
            <a:endParaRPr lang="ru-RU" b="1" dirty="0">
              <a:solidFill>
                <a:srgbClr val="B83D68">
                  <a:lumMod val="50000"/>
                </a:srgbClr>
              </a:solidFill>
            </a:endParaRPr>
          </a:p>
          <a:p>
            <a:pPr marL="0" lvl="0" indent="0" algn="just">
              <a:buClr>
                <a:srgbClr val="B83D68"/>
              </a:buClr>
              <a:buNone/>
            </a:pPr>
            <a:r>
              <a:rPr lang="ru-RU" b="1" dirty="0">
                <a:solidFill>
                  <a:srgbClr val="B83D68">
                    <a:lumMod val="50000"/>
                  </a:srgbClr>
                </a:solidFill>
              </a:rPr>
              <a:t>                А. да (2 балла)  </a:t>
            </a:r>
            <a:endParaRPr lang="ru-RU" b="1" dirty="0" smtClean="0">
              <a:solidFill>
                <a:srgbClr val="B83D68">
                  <a:lumMod val="50000"/>
                </a:srgbClr>
              </a:solidFill>
            </a:endParaRPr>
          </a:p>
          <a:p>
            <a:pPr marL="0" lvl="0" indent="0" algn="just">
              <a:buClr>
                <a:srgbClr val="B83D68"/>
              </a:buClr>
              <a:buNone/>
            </a:pPr>
            <a:r>
              <a:rPr lang="ru-RU" b="1" dirty="0" smtClean="0">
                <a:solidFill>
                  <a:srgbClr val="B83D68">
                    <a:lumMod val="50000"/>
                  </a:srgbClr>
                </a:solidFill>
              </a:rPr>
              <a:t>                           </a:t>
            </a:r>
          </a:p>
          <a:p>
            <a:pPr marL="0" lvl="0" indent="0" algn="just">
              <a:buClr>
                <a:srgbClr val="B83D68"/>
              </a:buClr>
              <a:buNone/>
            </a:pPr>
            <a:r>
              <a:rPr lang="ru-RU" b="1" dirty="0">
                <a:solidFill>
                  <a:srgbClr val="B83D68">
                    <a:lumMod val="50000"/>
                  </a:srgbClr>
                </a:solidFill>
              </a:rPr>
              <a:t> </a:t>
            </a:r>
            <a:r>
              <a:rPr lang="ru-RU" b="1" dirty="0" smtClean="0">
                <a:solidFill>
                  <a:srgbClr val="B83D68">
                    <a:lumMod val="50000"/>
                  </a:srgbClr>
                </a:solidFill>
              </a:rPr>
              <a:t>               </a:t>
            </a:r>
            <a:r>
              <a:rPr lang="ru-RU" b="1" dirty="0">
                <a:solidFill>
                  <a:srgbClr val="B83D68">
                    <a:lumMod val="50000"/>
                  </a:srgbClr>
                </a:solidFill>
              </a:rPr>
              <a:t>Б. нет (4 балла) </a:t>
            </a:r>
            <a:endParaRPr lang="ru-RU" b="1" dirty="0" smtClean="0">
              <a:solidFill>
                <a:srgbClr val="B83D68">
                  <a:lumMod val="50000"/>
                </a:srgbClr>
              </a:solidFill>
            </a:endParaRPr>
          </a:p>
          <a:p>
            <a:pPr marL="0" lvl="0" indent="0" algn="just">
              <a:buClr>
                <a:srgbClr val="B83D68"/>
              </a:buClr>
              <a:buNone/>
            </a:pPr>
            <a:r>
              <a:rPr lang="ru-RU" b="1" dirty="0" smtClean="0">
                <a:solidFill>
                  <a:srgbClr val="B83D68">
                    <a:lumMod val="50000"/>
                  </a:srgbClr>
                </a:solidFill>
              </a:rPr>
              <a:t>    </a:t>
            </a:r>
            <a:endParaRPr lang="ru-RU" b="1" dirty="0">
              <a:solidFill>
                <a:srgbClr val="B83D68">
                  <a:lumMod val="50000"/>
                </a:srgbClr>
              </a:solidFill>
            </a:endParaRPr>
          </a:p>
          <a:p>
            <a:pPr marL="0" lvl="0" indent="0" algn="just">
              <a:buClr>
                <a:srgbClr val="B83D68"/>
              </a:buClr>
              <a:buNone/>
            </a:pPr>
            <a:r>
              <a:rPr lang="ru-RU" b="1" dirty="0">
                <a:solidFill>
                  <a:srgbClr val="B83D68">
                    <a:lumMod val="50000"/>
                  </a:srgbClr>
                </a:solidFill>
              </a:rPr>
              <a:t>              </a:t>
            </a:r>
            <a:r>
              <a:rPr lang="ru-RU" b="1" dirty="0" smtClean="0">
                <a:solidFill>
                  <a:srgbClr val="B83D68">
                    <a:lumMod val="50000"/>
                  </a:srgbClr>
                </a:solidFill>
              </a:rPr>
              <a:t>  В</a:t>
            </a:r>
            <a:r>
              <a:rPr lang="ru-RU" b="1" dirty="0">
                <a:solidFill>
                  <a:srgbClr val="B83D68">
                    <a:lumMod val="50000"/>
                  </a:srgbClr>
                </a:solidFill>
              </a:rPr>
              <a:t>. стараюсь ничего не просить (0 баллов)</a:t>
            </a:r>
            <a:endParaRPr lang="ru-RU" dirty="0"/>
          </a:p>
        </p:txBody>
      </p:sp>
      <p:pic>
        <p:nvPicPr>
          <p:cNvPr id="3074" name="Picture 2" descr="C:\Users\)))\Desktop\shar_smail-80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09120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3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3623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Вопрос 4.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Часто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ли вы делаете комплименты людям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</a:p>
          <a:p>
            <a:pPr marL="0" indent="0" algn="just"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           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. да, очень часто (4 балла)  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           Б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. иногда (2 балла)   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           В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. Редко (0 баллов)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56992"/>
            <a:ext cx="3303116" cy="3303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17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56828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Вопрос 5.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 вам пришли без предупреждения и не вовремя. Как вы себя поведёте?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А. Постараюсь, чтобы гость не заметил, что его приход нежелателен (2 балла)</a:t>
            </a:r>
          </a:p>
          <a:p>
            <a:pPr marL="0" indent="0" algn="ctr"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Б. Воскликну: «Как я рад(а)!» (4 балла)</a:t>
            </a:r>
          </a:p>
          <a:p>
            <a:pPr marL="0" indent="0" algn="ctr"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В. Не попытаюсь скрыть того, что я не в восторге от его прихода (0 баллов)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941168"/>
            <a:ext cx="1474787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56828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6) Можете ли вы представить, что ведёте длинный разговор с человеком, который ошибся номером?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А. конечно (4 балла)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Б. не исключено (2 балла)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В. В таких случаях я бросаю трубку (0 баллов)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)))\Desktop\ph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37112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95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90600"/>
          </a:xfrm>
        </p:spPr>
        <p:txBody>
          <a:bodyPr/>
          <a:lstStyle/>
          <a:p>
            <a:pPr algn="ctr"/>
            <a:r>
              <a:rPr lang="ru-RU" dirty="0" smtClean="0"/>
              <a:t>Результаты: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8768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От 0 до 4 баллов: люди, которые редко улыбаются окружающим и предпочитают, чтобы их считали прямыми, суровыми и холодными.</a:t>
            </a:r>
          </a:p>
          <a:p>
            <a:endParaRPr lang="ru-RU" sz="2000" dirty="0" smtClean="0"/>
          </a:p>
          <a:p>
            <a:r>
              <a:rPr lang="ru-RU" sz="2000" dirty="0" smtClean="0"/>
              <a:t>От 5 до 12 баллов: обаяние этих людей связано с искренностью и непосредственностью, и именно эти черты симпатичны окружающим.</a:t>
            </a:r>
          </a:p>
          <a:p>
            <a:pPr marL="0" indent="0">
              <a:buNone/>
            </a:pPr>
            <a:endParaRPr lang="ru-RU" sz="2000" dirty="0" smtClean="0"/>
          </a:p>
          <a:p>
            <a:r>
              <a:rPr lang="ru-RU" sz="2000" dirty="0" smtClean="0"/>
              <a:t>От 13 до 20 баллов: </a:t>
            </a:r>
            <a:r>
              <a:rPr lang="ru-RU" sz="2000" dirty="0"/>
              <a:t>э</a:t>
            </a:r>
            <a:r>
              <a:rPr lang="ru-RU" sz="2000" dirty="0" smtClean="0"/>
              <a:t>ти люди одарены обаянием. Симпатии окружающих доставляют им удовольствие, да и им симпатичны все и каждый.</a:t>
            </a:r>
          </a:p>
          <a:p>
            <a:endParaRPr lang="ru-RU" sz="2000" dirty="0" smtClean="0"/>
          </a:p>
          <a:p>
            <a:r>
              <a:rPr lang="ru-RU" sz="2000" dirty="0" smtClean="0"/>
              <a:t>От 21-24 баллов: им обычно прощают недостатки. Иногда их упрекают в неестественности – и это, пожалуй, справедливо. 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7819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184</TotalTime>
  <Words>485</Words>
  <Application>Microsoft Office PowerPoint</Application>
  <PresentationFormat>Экран (4:3)</PresentationFormat>
  <Paragraphs>137</Paragraphs>
  <Slides>18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Ясность</vt:lpstr>
      <vt:lpstr>Тема: «Секреты общения»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Результаты:</vt:lpstr>
      <vt:lpstr>Виды общения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Упражнение «Чувства»</vt:lpstr>
      <vt:lpstr>Упражнение «Скажи приятное»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«Секреты общения»</dc:title>
  <dc:creator>Марина Новгородова</dc:creator>
  <cp:lastModifiedBy>Марина Новгородова</cp:lastModifiedBy>
  <cp:revision>18</cp:revision>
  <dcterms:created xsi:type="dcterms:W3CDTF">2017-02-06T10:38:34Z</dcterms:created>
  <dcterms:modified xsi:type="dcterms:W3CDTF">2019-09-03T06:45:33Z</dcterms:modified>
</cp:coreProperties>
</file>