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9" r:id="rId13"/>
    <p:sldId id="270" r:id="rId14"/>
    <p:sldId id="271" r:id="rId15"/>
    <p:sldId id="272" r:id="rId16"/>
    <p:sldId id="273" r:id="rId17"/>
    <p:sldId id="274" r:id="rId18"/>
    <p:sldId id="275" r:id="rId19"/>
    <p:sldId id="276" r:id="rId20"/>
    <p:sldId id="277" r:id="rId21"/>
    <p:sldId id="278" r:id="rId22"/>
    <p:sldId id="279" r:id="rId23"/>
  </p:sldIdLst>
  <p:sldSz cx="12192000" cy="6858000"/>
  <p:notesSz cx="12192000" cy="6858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558" y="84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g object 1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1999" cy="6857997"/>
          </a:xfrm>
          <a:prstGeom prst="rect">
            <a:avLst/>
          </a:prstGeom>
        </p:spPr>
      </p:pic>
      <p:pic>
        <p:nvPicPr>
          <p:cNvPr id="17" name="bg object 17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408175" y="1880616"/>
            <a:ext cx="4631436" cy="1670303"/>
          </a:xfrm>
          <a:prstGeom prst="rect">
            <a:avLst/>
          </a:prstGeom>
        </p:spPr>
      </p:pic>
      <p:pic>
        <p:nvPicPr>
          <p:cNvPr id="18" name="bg object 18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447799" y="2703576"/>
            <a:ext cx="4383024" cy="1670304"/>
          </a:xfrm>
          <a:prstGeom prst="rect">
            <a:avLst/>
          </a:prstGeom>
        </p:spPr>
      </p:pic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1864867" y="2061464"/>
            <a:ext cx="8462264" cy="176339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172844" y="4475352"/>
            <a:ext cx="9846310" cy="9410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400" b="0" i="0">
                <a:solidFill>
                  <a:srgbClr val="0D0D0D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12/29/2021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600" b="0" i="0">
                <a:solidFill>
                  <a:schemeClr val="tx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2400" b="0" i="0">
                <a:solidFill>
                  <a:schemeClr val="tx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12/29/2021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wo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g object 1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1999" cy="6857997"/>
          </a:xfrm>
          <a:prstGeom prst="rect">
            <a:avLst/>
          </a:prstGeom>
        </p:spPr>
      </p:pic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600" b="0" i="0">
                <a:solidFill>
                  <a:schemeClr val="tx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918768" y="1249146"/>
            <a:ext cx="4429125" cy="458787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000" b="0" i="0">
                <a:solidFill>
                  <a:schemeClr val="tx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6852031" y="1977389"/>
            <a:ext cx="4599940" cy="40779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000" b="0" i="0">
                <a:solidFill>
                  <a:schemeClr val="tx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12/29/2021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600" b="0" i="0">
                <a:solidFill>
                  <a:schemeClr val="tx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12/29/2021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Blan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g object 1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1999" cy="6857997"/>
          </a:xfrm>
          <a:prstGeom prst="rect">
            <a:avLst/>
          </a:prstGeom>
        </p:spPr>
      </p:pic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12/29/2021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0" y="0"/>
            <a:ext cx="12192000" cy="6858000"/>
          </a:xfrm>
          <a:custGeom>
            <a:avLst/>
            <a:gdLst/>
            <a:ahLst/>
            <a:cxnLst/>
            <a:rect l="l" t="t" r="r" b="b"/>
            <a:pathLst>
              <a:path w="12192000" h="6858000">
                <a:moveTo>
                  <a:pt x="12192000" y="0"/>
                </a:moveTo>
                <a:lnTo>
                  <a:pt x="0" y="0"/>
                </a:lnTo>
                <a:lnTo>
                  <a:pt x="0" y="6858000"/>
                </a:lnTo>
                <a:lnTo>
                  <a:pt x="12192000" y="6858000"/>
                </a:lnTo>
                <a:lnTo>
                  <a:pt x="12192000" y="0"/>
                </a:lnTo>
                <a:close/>
              </a:path>
            </a:pathLst>
          </a:custGeom>
          <a:solidFill>
            <a:srgbClr val="46CCF6">
              <a:alpha val="25881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bg object 17"/>
          <p:cNvSpPr/>
          <p:nvPr/>
        </p:nvSpPr>
        <p:spPr>
          <a:xfrm>
            <a:off x="0" y="0"/>
            <a:ext cx="12192000" cy="6858000"/>
          </a:xfrm>
          <a:custGeom>
            <a:avLst/>
            <a:gdLst/>
            <a:ahLst/>
            <a:cxnLst/>
            <a:rect l="l" t="t" r="r" b="b"/>
            <a:pathLst>
              <a:path w="12192000" h="6858000">
                <a:moveTo>
                  <a:pt x="0" y="0"/>
                </a:moveTo>
                <a:lnTo>
                  <a:pt x="0" y="6857999"/>
                </a:lnTo>
                <a:lnTo>
                  <a:pt x="12192000" y="6857999"/>
                </a:lnTo>
                <a:lnTo>
                  <a:pt x="0" y="0"/>
                </a:lnTo>
                <a:close/>
              </a:path>
            </a:pathLst>
          </a:custGeom>
          <a:solidFill>
            <a:srgbClr val="076785">
              <a:alpha val="30195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1113764" y="256159"/>
            <a:ext cx="9964470" cy="11226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600" b="0" i="0">
                <a:solidFill>
                  <a:schemeClr val="tx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1792604" y="1929765"/>
            <a:ext cx="8606790" cy="441579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400" b="0" i="0">
                <a:solidFill>
                  <a:schemeClr val="tx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4145280" y="6377940"/>
            <a:ext cx="390144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609600" y="6377940"/>
            <a:ext cx="280416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12/29/2021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8778240" y="6377940"/>
            <a:ext cx="280416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3.jpg"/><Relationship Id="rId5" Type="http://schemas.openxmlformats.org/officeDocument/2006/relationships/image" Target="../media/image32.jpg"/><Relationship Id="rId4" Type="http://schemas.openxmlformats.org/officeDocument/2006/relationships/image" Target="../media/image31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jpg"/><Relationship Id="rId3" Type="http://schemas.openxmlformats.org/officeDocument/2006/relationships/image" Target="../media/image35.png"/><Relationship Id="rId7" Type="http://schemas.openxmlformats.org/officeDocument/2006/relationships/image" Target="../media/image39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8.png"/><Relationship Id="rId11" Type="http://schemas.openxmlformats.org/officeDocument/2006/relationships/image" Target="../media/image43.jpg"/><Relationship Id="rId5" Type="http://schemas.openxmlformats.org/officeDocument/2006/relationships/image" Target="../media/image37.png"/><Relationship Id="rId10" Type="http://schemas.openxmlformats.org/officeDocument/2006/relationships/image" Target="../media/image42.jpg"/><Relationship Id="rId4" Type="http://schemas.openxmlformats.org/officeDocument/2006/relationships/image" Target="../media/image36.jpg"/><Relationship Id="rId9" Type="http://schemas.openxmlformats.org/officeDocument/2006/relationships/image" Target="../media/image4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6.png"/><Relationship Id="rId13" Type="http://schemas.openxmlformats.org/officeDocument/2006/relationships/image" Target="../media/image61.png"/><Relationship Id="rId3" Type="http://schemas.openxmlformats.org/officeDocument/2006/relationships/image" Target="../media/image51.png"/><Relationship Id="rId7" Type="http://schemas.openxmlformats.org/officeDocument/2006/relationships/image" Target="../media/image55.png"/><Relationship Id="rId12" Type="http://schemas.openxmlformats.org/officeDocument/2006/relationships/image" Target="../media/image60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4.png"/><Relationship Id="rId11" Type="http://schemas.openxmlformats.org/officeDocument/2006/relationships/image" Target="../media/image59.png"/><Relationship Id="rId5" Type="http://schemas.openxmlformats.org/officeDocument/2006/relationships/image" Target="../media/image53.png"/><Relationship Id="rId15" Type="http://schemas.openxmlformats.org/officeDocument/2006/relationships/image" Target="../media/image63.png"/><Relationship Id="rId10" Type="http://schemas.openxmlformats.org/officeDocument/2006/relationships/image" Target="../media/image58.png"/><Relationship Id="rId4" Type="http://schemas.openxmlformats.org/officeDocument/2006/relationships/image" Target="../media/image52.png"/><Relationship Id="rId9" Type="http://schemas.openxmlformats.org/officeDocument/2006/relationships/image" Target="../media/image57.png"/><Relationship Id="rId14" Type="http://schemas.openxmlformats.org/officeDocument/2006/relationships/image" Target="../media/image62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0.png"/><Relationship Id="rId3" Type="http://schemas.openxmlformats.org/officeDocument/2006/relationships/image" Target="../media/image65.png"/><Relationship Id="rId7" Type="http://schemas.openxmlformats.org/officeDocument/2006/relationships/image" Target="../media/image69.png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8.png"/><Relationship Id="rId11" Type="http://schemas.openxmlformats.org/officeDocument/2006/relationships/image" Target="../media/image73.png"/><Relationship Id="rId5" Type="http://schemas.openxmlformats.org/officeDocument/2006/relationships/image" Target="../media/image67.png"/><Relationship Id="rId10" Type="http://schemas.openxmlformats.org/officeDocument/2006/relationships/image" Target="../media/image72.png"/><Relationship Id="rId4" Type="http://schemas.openxmlformats.org/officeDocument/2006/relationships/image" Target="../media/image66.png"/><Relationship Id="rId9" Type="http://schemas.openxmlformats.org/officeDocument/2006/relationships/image" Target="../media/image7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78.jpg"/><Relationship Id="rId5" Type="http://schemas.openxmlformats.org/officeDocument/2006/relationships/image" Target="../media/image77.png"/><Relationship Id="rId4" Type="http://schemas.openxmlformats.org/officeDocument/2006/relationships/image" Target="../media/image7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81.jp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88.png"/><Relationship Id="rId3" Type="http://schemas.openxmlformats.org/officeDocument/2006/relationships/image" Target="../media/image83.jpg"/><Relationship Id="rId7" Type="http://schemas.openxmlformats.org/officeDocument/2006/relationships/image" Target="../media/image87.png"/><Relationship Id="rId12" Type="http://schemas.openxmlformats.org/officeDocument/2006/relationships/image" Target="../media/image92.png"/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86.jpg"/><Relationship Id="rId11" Type="http://schemas.openxmlformats.org/officeDocument/2006/relationships/image" Target="../media/image91.png"/><Relationship Id="rId5" Type="http://schemas.openxmlformats.org/officeDocument/2006/relationships/image" Target="../media/image85.png"/><Relationship Id="rId10" Type="http://schemas.openxmlformats.org/officeDocument/2006/relationships/image" Target="../media/image90.jpg"/><Relationship Id="rId4" Type="http://schemas.openxmlformats.org/officeDocument/2006/relationships/image" Target="../media/image84.png"/><Relationship Id="rId9" Type="http://schemas.openxmlformats.org/officeDocument/2006/relationships/image" Target="../media/image89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png"/><Relationship Id="rId2" Type="http://schemas.openxmlformats.org/officeDocument/2006/relationships/image" Target="../media/image93.pn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png"/><Relationship Id="rId7" Type="http://schemas.openxmlformats.org/officeDocument/2006/relationships/image" Target="../media/image100.png"/><Relationship Id="rId2" Type="http://schemas.openxmlformats.org/officeDocument/2006/relationships/image" Target="../media/image9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9.png"/><Relationship Id="rId5" Type="http://schemas.openxmlformats.org/officeDocument/2006/relationships/image" Target="../media/image98.png"/><Relationship Id="rId4" Type="http://schemas.openxmlformats.org/officeDocument/2006/relationships/image" Target="../media/image97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5.jp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107438" y="1143965"/>
            <a:ext cx="8396605" cy="333681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635" algn="ctr">
              <a:lnSpc>
                <a:spcPct val="100000"/>
              </a:lnSpc>
              <a:spcBef>
                <a:spcPts val="100"/>
              </a:spcBef>
            </a:pPr>
            <a:r>
              <a:rPr sz="5400" spc="-55" dirty="0"/>
              <a:t>Урок</a:t>
            </a:r>
            <a:r>
              <a:rPr sz="5400" spc="-15" dirty="0"/>
              <a:t> </a:t>
            </a:r>
            <a:r>
              <a:rPr sz="5400" spc="-5" dirty="0" err="1"/>
              <a:t>развития</a:t>
            </a:r>
            <a:r>
              <a:rPr sz="5400" spc="5" dirty="0"/>
              <a:t> </a:t>
            </a:r>
            <a:r>
              <a:rPr sz="5400" spc="-5" dirty="0" err="1" smtClean="0"/>
              <a:t>речи</a:t>
            </a:r>
            <a:r>
              <a:rPr lang="ru-RU" sz="5400" spc="-5" dirty="0" smtClean="0"/>
              <a:t> </a:t>
            </a:r>
            <a:r>
              <a:rPr lang="ru-RU" sz="5400" spc="-5" smtClean="0"/>
              <a:t>для обучающихся с ТНР:</a:t>
            </a:r>
            <a:endParaRPr sz="5400" dirty="0"/>
          </a:p>
          <a:p>
            <a:pPr marL="12700" marR="5080" algn="ctr">
              <a:lnSpc>
                <a:spcPct val="100000"/>
              </a:lnSpc>
              <a:spcBef>
                <a:spcPts val="5"/>
              </a:spcBef>
            </a:pPr>
            <a:r>
              <a:rPr sz="5400" spc="-10" dirty="0"/>
              <a:t>пишем</a:t>
            </a:r>
            <a:r>
              <a:rPr sz="5400" spc="-20" dirty="0"/>
              <a:t> </a:t>
            </a:r>
            <a:r>
              <a:rPr sz="5400" dirty="0"/>
              <a:t>сочинение</a:t>
            </a:r>
            <a:r>
              <a:rPr sz="5400" spc="-35" dirty="0"/>
              <a:t> </a:t>
            </a:r>
            <a:r>
              <a:rPr sz="5400" spc="5" dirty="0"/>
              <a:t>на</a:t>
            </a:r>
            <a:r>
              <a:rPr sz="5400" spc="-35" dirty="0"/>
              <a:t> </a:t>
            </a:r>
            <a:r>
              <a:rPr sz="5400" spc="-5" dirty="0"/>
              <a:t>основе </a:t>
            </a:r>
            <a:r>
              <a:rPr sz="5400" spc="-1205" dirty="0"/>
              <a:t> </a:t>
            </a:r>
            <a:r>
              <a:rPr sz="5400" spc="-15" dirty="0"/>
              <a:t>фотоиллюстраций</a:t>
            </a:r>
            <a:endParaRPr sz="5400" dirty="0"/>
          </a:p>
        </p:txBody>
      </p:sp>
      <p:sp>
        <p:nvSpPr>
          <p:cNvPr id="3" name="object 3"/>
          <p:cNvSpPr txBox="1"/>
          <p:nvPr/>
        </p:nvSpPr>
        <p:spPr>
          <a:xfrm>
            <a:off x="5791200" y="6172200"/>
            <a:ext cx="113474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spc="-5" dirty="0">
                <a:latin typeface="Calibri"/>
                <a:cs typeface="Calibri"/>
              </a:rPr>
              <a:t>2021</a:t>
            </a:r>
            <a:r>
              <a:rPr sz="2400" spc="-70" dirty="0">
                <a:latin typeface="Calibri"/>
                <a:cs typeface="Calibri"/>
              </a:rPr>
              <a:t> </a:t>
            </a:r>
            <a:r>
              <a:rPr sz="2400" spc="-40" dirty="0">
                <a:latin typeface="Calibri"/>
                <a:cs typeface="Calibri"/>
              </a:rPr>
              <a:t>год</a:t>
            </a:r>
            <a:endParaRPr sz="2400" dirty="0">
              <a:latin typeface="Calibri"/>
              <a:cs typeface="Calibri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257740" y="4876800"/>
            <a:ext cx="6096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pPr marL="12065" marR="5080" lvl="0" indent="-1905" algn="ctr">
              <a:spcBef>
                <a:spcPts val="100"/>
              </a:spcBef>
            </a:pPr>
            <a:r>
              <a:rPr lang="ru-RU" spc="-5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Calibri"/>
              </a:rPr>
              <a:t>Щербакова </a:t>
            </a:r>
            <a:r>
              <a:rPr lang="ru-RU" spc="-20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Calibri"/>
              </a:rPr>
              <a:t>Татьяна</a:t>
            </a:r>
            <a:r>
              <a:rPr lang="ru-RU" spc="10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Calibri"/>
              </a:rPr>
              <a:t> </a:t>
            </a:r>
            <a:r>
              <a:rPr lang="ru-RU" spc="-10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Calibri"/>
              </a:rPr>
              <a:t>Николаевна,</a:t>
            </a:r>
            <a:r>
              <a:rPr lang="ru-RU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Calibri"/>
              </a:rPr>
              <a:t> </a:t>
            </a:r>
            <a:r>
              <a:rPr lang="ru-RU" spc="-10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Calibri"/>
              </a:rPr>
              <a:t>учитель</a:t>
            </a:r>
            <a:r>
              <a:rPr lang="ru-RU" spc="5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Calibri"/>
              </a:rPr>
              <a:t> </a:t>
            </a:r>
            <a:r>
              <a:rPr lang="ru-RU" spc="-15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Calibri"/>
              </a:rPr>
              <a:t>русского</a:t>
            </a:r>
            <a:r>
              <a:rPr lang="ru-RU" spc="20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Calibri"/>
              </a:rPr>
              <a:t> </a:t>
            </a:r>
            <a:r>
              <a:rPr lang="ru-RU" spc="-10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Calibri"/>
              </a:rPr>
              <a:t>языка </a:t>
            </a:r>
            <a:r>
              <a:rPr lang="ru-RU" spc="-395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Calibri"/>
              </a:rPr>
              <a:t> </a:t>
            </a:r>
            <a:r>
              <a:rPr lang="ru-RU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Calibri"/>
              </a:rPr>
              <a:t>и</a:t>
            </a:r>
            <a:r>
              <a:rPr lang="ru-RU" spc="15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Calibri"/>
              </a:rPr>
              <a:t> </a:t>
            </a:r>
            <a:r>
              <a:rPr lang="ru-RU" spc="-5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Calibri"/>
              </a:rPr>
              <a:t>литературы </a:t>
            </a:r>
            <a:r>
              <a:rPr lang="ru-RU" spc="-10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Calibri"/>
              </a:rPr>
              <a:t>БОУ</a:t>
            </a:r>
            <a:r>
              <a:rPr lang="ru-RU" spc="-5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Calibri"/>
              </a:rPr>
              <a:t> </a:t>
            </a:r>
            <a:r>
              <a:rPr lang="ru-RU" spc="-10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Calibri"/>
              </a:rPr>
              <a:t>«Чебоксарская</a:t>
            </a:r>
            <a:r>
              <a:rPr lang="ru-RU" spc="25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Calibri"/>
              </a:rPr>
              <a:t> </a:t>
            </a:r>
            <a:r>
              <a:rPr lang="ru-RU" spc="-5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Calibri"/>
              </a:rPr>
              <a:t>общеобразовательная </a:t>
            </a:r>
            <a:r>
              <a:rPr lang="ru-RU" spc="-390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Calibri"/>
              </a:rPr>
              <a:t> </a:t>
            </a:r>
            <a:r>
              <a:rPr lang="ru-RU" spc="-15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Calibri"/>
              </a:rPr>
              <a:t>школа</a:t>
            </a:r>
            <a:r>
              <a:rPr lang="ru-RU" spc="-10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Calibri"/>
              </a:rPr>
              <a:t> </a:t>
            </a:r>
            <a:r>
              <a:rPr lang="ru-RU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Calibri"/>
              </a:rPr>
              <a:t>для</a:t>
            </a:r>
            <a:r>
              <a:rPr lang="ru-RU" spc="-25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Calibri"/>
              </a:rPr>
              <a:t> </a:t>
            </a:r>
            <a:r>
              <a:rPr lang="ru-RU" spc="-10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Calibri"/>
              </a:rPr>
              <a:t>обучающихся</a:t>
            </a:r>
            <a:r>
              <a:rPr lang="ru-RU" spc="20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Calibri"/>
              </a:rPr>
              <a:t> </a:t>
            </a:r>
            <a:r>
              <a:rPr lang="ru-RU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Calibri"/>
              </a:rPr>
              <a:t>с</a:t>
            </a:r>
            <a:r>
              <a:rPr lang="ru-RU" spc="5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Calibri"/>
              </a:rPr>
              <a:t> </a:t>
            </a:r>
            <a:r>
              <a:rPr lang="ru-RU" spc="-5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Calibri"/>
              </a:rPr>
              <a:t>ОВЗ</a:t>
            </a:r>
            <a:r>
              <a:rPr lang="ru-RU" spc="-15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Calibri"/>
              </a:rPr>
              <a:t> </a:t>
            </a:r>
            <a:r>
              <a:rPr lang="ru-RU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Calibri"/>
              </a:rPr>
              <a:t>№2»</a:t>
            </a:r>
          </a:p>
          <a:p>
            <a:pPr lvl="0" algn="ctr"/>
            <a:r>
              <a:rPr lang="ru-RU" spc="-5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Calibri"/>
              </a:rPr>
              <a:t>Минобразования</a:t>
            </a:r>
            <a:r>
              <a:rPr lang="ru-RU" spc="-15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Calibri"/>
              </a:rPr>
              <a:t> </a:t>
            </a:r>
            <a:r>
              <a:rPr lang="ru-RU" spc="-5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Calibri"/>
              </a:rPr>
              <a:t>Чувашии</a:t>
            </a:r>
            <a:endParaRPr lang="ru-RU" dirty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Calibri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082164" y="256159"/>
            <a:ext cx="8027034" cy="11226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428240" marR="5080" indent="-2416175">
              <a:lnSpc>
                <a:spcPct val="100000"/>
              </a:lnSpc>
              <a:spcBef>
                <a:spcPts val="100"/>
              </a:spcBef>
            </a:pPr>
            <a:r>
              <a:rPr dirty="0"/>
              <a:t>Задание</a:t>
            </a:r>
            <a:r>
              <a:rPr spc="-30" dirty="0"/>
              <a:t> </a:t>
            </a:r>
            <a:r>
              <a:rPr dirty="0"/>
              <a:t>8.</a:t>
            </a:r>
            <a:r>
              <a:rPr spc="-10" dirty="0"/>
              <a:t> </a:t>
            </a:r>
            <a:r>
              <a:rPr dirty="0"/>
              <a:t>Какие</a:t>
            </a:r>
            <a:r>
              <a:rPr spc="-10" dirty="0"/>
              <a:t> </a:t>
            </a:r>
            <a:r>
              <a:rPr dirty="0"/>
              <a:t>чувства</a:t>
            </a:r>
            <a:r>
              <a:rPr spc="-15" dirty="0"/>
              <a:t> </a:t>
            </a:r>
            <a:r>
              <a:rPr spc="-5" dirty="0"/>
              <a:t>вызывают</a:t>
            </a:r>
            <a:r>
              <a:rPr spc="-15" dirty="0"/>
              <a:t> </a:t>
            </a:r>
            <a:r>
              <a:rPr dirty="0"/>
              <a:t>у</a:t>
            </a:r>
            <a:r>
              <a:rPr spc="-30" dirty="0"/>
              <a:t> </a:t>
            </a:r>
            <a:r>
              <a:rPr dirty="0"/>
              <a:t>вас </a:t>
            </a:r>
            <a:r>
              <a:rPr spc="-800" dirty="0"/>
              <a:t> </a:t>
            </a:r>
            <a:r>
              <a:rPr spc="-10" dirty="0"/>
              <a:t>эти фотографии?</a:t>
            </a:r>
          </a:p>
        </p:txBody>
      </p:sp>
      <p:grpSp>
        <p:nvGrpSpPr>
          <p:cNvPr id="3" name="object 3"/>
          <p:cNvGrpSpPr/>
          <p:nvPr/>
        </p:nvGrpSpPr>
        <p:grpSpPr>
          <a:xfrm>
            <a:off x="571500" y="2226564"/>
            <a:ext cx="11239500" cy="3287395"/>
            <a:chOff x="571500" y="2226564"/>
            <a:chExt cx="11239500" cy="3287395"/>
          </a:xfrm>
        </p:grpSpPr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4553711" y="2226564"/>
              <a:ext cx="3282696" cy="3287268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4748784" y="2421636"/>
              <a:ext cx="2694432" cy="2699004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629143" y="2226564"/>
              <a:ext cx="4181855" cy="3287268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7824216" y="2421636"/>
              <a:ext cx="3593591" cy="2699004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571500" y="2226564"/>
              <a:ext cx="4181855" cy="3287268"/>
            </a:xfrm>
            <a:prstGeom prst="rect">
              <a:avLst/>
            </a:prstGeom>
          </p:spPr>
        </p:pic>
        <p:pic>
          <p:nvPicPr>
            <p:cNvPr id="9" name="object 9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766571" y="2421636"/>
              <a:ext cx="3593591" cy="2699004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38250" marR="5080" indent="-1225550">
              <a:lnSpc>
                <a:spcPct val="100000"/>
              </a:lnSpc>
              <a:spcBef>
                <a:spcPts val="100"/>
              </a:spcBef>
            </a:pPr>
            <a:r>
              <a:rPr dirty="0"/>
              <a:t>Задание 9. </a:t>
            </a:r>
            <a:r>
              <a:rPr spc="-5" dirty="0"/>
              <a:t>Опишите </a:t>
            </a:r>
            <a:r>
              <a:rPr spc="-10" dirty="0"/>
              <a:t>фотографии, </a:t>
            </a:r>
            <a:r>
              <a:rPr spc="-20" dirty="0"/>
              <a:t>составьте </a:t>
            </a:r>
            <a:r>
              <a:rPr dirty="0"/>
              <a:t>по ним </a:t>
            </a:r>
            <a:r>
              <a:rPr spc="-800" dirty="0"/>
              <a:t> </a:t>
            </a:r>
            <a:r>
              <a:rPr spc="-10" dirty="0"/>
              <a:t>рассказ, </a:t>
            </a:r>
            <a:r>
              <a:rPr spc="-5" dirty="0"/>
              <a:t>обращая</a:t>
            </a:r>
            <a:r>
              <a:rPr spc="-20" dirty="0"/>
              <a:t> </a:t>
            </a:r>
            <a:r>
              <a:rPr dirty="0"/>
              <a:t>внимание</a:t>
            </a:r>
            <a:r>
              <a:rPr spc="-10" dirty="0"/>
              <a:t> </a:t>
            </a:r>
            <a:r>
              <a:rPr dirty="0"/>
              <a:t>на</a:t>
            </a:r>
            <a:r>
              <a:rPr spc="-5" dirty="0"/>
              <a:t> </a:t>
            </a:r>
            <a:r>
              <a:rPr spc="-15" dirty="0"/>
              <a:t>детали</a:t>
            </a:r>
          </a:p>
        </p:txBody>
      </p:sp>
      <p:grpSp>
        <p:nvGrpSpPr>
          <p:cNvPr id="3" name="object 3"/>
          <p:cNvGrpSpPr/>
          <p:nvPr/>
        </p:nvGrpSpPr>
        <p:grpSpPr>
          <a:xfrm>
            <a:off x="621791" y="1482852"/>
            <a:ext cx="10939780" cy="5375275"/>
            <a:chOff x="621791" y="1482852"/>
            <a:chExt cx="10939780" cy="5375275"/>
          </a:xfrm>
        </p:grpSpPr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621791" y="1482852"/>
              <a:ext cx="3653028" cy="2883408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988808" y="1505712"/>
              <a:ext cx="3564636" cy="2819400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8183880" y="1700784"/>
              <a:ext cx="2976372" cy="2231136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4245863" y="3810000"/>
              <a:ext cx="4099560" cy="3047999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4440936" y="4005072"/>
              <a:ext cx="3511296" cy="2772156"/>
            </a:xfrm>
            <a:prstGeom prst="rect">
              <a:avLst/>
            </a:prstGeom>
          </p:spPr>
        </p:pic>
        <p:pic>
          <p:nvPicPr>
            <p:cNvPr id="9" name="object 9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4379976" y="1505712"/>
              <a:ext cx="3630168" cy="2855976"/>
            </a:xfrm>
            <a:prstGeom prst="rect">
              <a:avLst/>
            </a:prstGeom>
          </p:spPr>
        </p:pic>
        <p:pic>
          <p:nvPicPr>
            <p:cNvPr id="10" name="object 10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4575047" y="1700784"/>
              <a:ext cx="3041904" cy="2267712"/>
            </a:xfrm>
            <a:prstGeom prst="rect">
              <a:avLst/>
            </a:prstGeom>
          </p:spPr>
        </p:pic>
        <p:pic>
          <p:nvPicPr>
            <p:cNvPr id="11" name="object 11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716279" y="4026407"/>
              <a:ext cx="3566160" cy="2819400"/>
            </a:xfrm>
            <a:prstGeom prst="rect">
              <a:avLst/>
            </a:prstGeom>
          </p:spPr>
        </p:pic>
        <p:pic>
          <p:nvPicPr>
            <p:cNvPr id="12" name="object 12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911351" y="4221480"/>
              <a:ext cx="2977896" cy="2231136"/>
            </a:xfrm>
            <a:prstGeom prst="rect">
              <a:avLst/>
            </a:prstGeom>
          </p:spPr>
        </p:pic>
        <p:pic>
          <p:nvPicPr>
            <p:cNvPr id="13" name="object 13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7988808" y="4026407"/>
              <a:ext cx="3572255" cy="2819400"/>
            </a:xfrm>
            <a:prstGeom prst="rect">
              <a:avLst/>
            </a:prstGeom>
          </p:spPr>
        </p:pic>
        <p:pic>
          <p:nvPicPr>
            <p:cNvPr id="14" name="object 14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8183880" y="4221480"/>
              <a:ext cx="2983992" cy="2231136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789838" y="530478"/>
            <a:ext cx="1061212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err="1"/>
              <a:t>Задание</a:t>
            </a:r>
            <a:r>
              <a:rPr spc="-20" dirty="0"/>
              <a:t> </a:t>
            </a:r>
            <a:r>
              <a:rPr dirty="0" smtClean="0"/>
              <a:t>1</a:t>
            </a:r>
            <a:r>
              <a:rPr lang="en-US" dirty="0" smtClean="0"/>
              <a:t>0</a:t>
            </a:r>
            <a:r>
              <a:rPr dirty="0" smtClean="0"/>
              <a:t>.</a:t>
            </a:r>
            <a:r>
              <a:rPr spc="-5" dirty="0" smtClean="0"/>
              <a:t> </a:t>
            </a:r>
            <a:r>
              <a:rPr spc="-5" dirty="0"/>
              <a:t>Напишите, </a:t>
            </a:r>
            <a:r>
              <a:rPr spc="-10" dirty="0"/>
              <a:t>какие </a:t>
            </a:r>
            <a:r>
              <a:rPr spc="-5" dirty="0"/>
              <a:t>образы</a:t>
            </a:r>
            <a:r>
              <a:rPr spc="-10" dirty="0"/>
              <a:t> </a:t>
            </a:r>
            <a:r>
              <a:rPr spc="-15" dirty="0"/>
              <a:t>рождаются</a:t>
            </a:r>
            <a:r>
              <a:rPr dirty="0"/>
              <a:t> у</a:t>
            </a:r>
            <a:r>
              <a:rPr spc="-5" dirty="0"/>
              <a:t> </a:t>
            </a:r>
            <a:r>
              <a:rPr dirty="0"/>
              <a:t>вас</a:t>
            </a: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600443" y="1456942"/>
            <a:ext cx="4102607" cy="5292852"/>
          </a:xfrm>
          <a:prstGeom prst="rect">
            <a:avLst/>
          </a:prstGeom>
        </p:spPr>
      </p:pic>
      <p:grpSp>
        <p:nvGrpSpPr>
          <p:cNvPr id="4" name="object 4"/>
          <p:cNvGrpSpPr/>
          <p:nvPr/>
        </p:nvGrpSpPr>
        <p:grpSpPr>
          <a:xfrm>
            <a:off x="1918716" y="1484375"/>
            <a:ext cx="3810000" cy="5260975"/>
            <a:chOff x="1918716" y="1484375"/>
            <a:chExt cx="3810000" cy="5260975"/>
          </a:xfrm>
        </p:grpSpPr>
        <p:pic>
          <p:nvPicPr>
            <p:cNvPr id="5" name="object 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918716" y="1484375"/>
              <a:ext cx="3805428" cy="2609088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918716" y="3860290"/>
              <a:ext cx="3810000" cy="2884932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402461" y="530478"/>
            <a:ext cx="938466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err="1"/>
              <a:t>Задание</a:t>
            </a:r>
            <a:r>
              <a:rPr spc="-25" dirty="0"/>
              <a:t> </a:t>
            </a:r>
            <a:r>
              <a:rPr dirty="0" smtClean="0"/>
              <a:t>1</a:t>
            </a:r>
            <a:r>
              <a:rPr lang="en-US" dirty="0" smtClean="0"/>
              <a:t>1</a:t>
            </a:r>
            <a:r>
              <a:rPr dirty="0" smtClean="0"/>
              <a:t>.</a:t>
            </a:r>
            <a:r>
              <a:rPr spc="-5" dirty="0" smtClean="0"/>
              <a:t> </a:t>
            </a:r>
            <a:r>
              <a:rPr spc="-15" dirty="0"/>
              <a:t>Придумайте</a:t>
            </a:r>
            <a:r>
              <a:rPr spc="-10" dirty="0"/>
              <a:t> историю</a:t>
            </a:r>
            <a:r>
              <a:rPr spc="10" dirty="0"/>
              <a:t> </a:t>
            </a:r>
            <a:r>
              <a:rPr spc="-10" dirty="0"/>
              <a:t>«пришельца»</a:t>
            </a: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410967" y="1484374"/>
            <a:ext cx="7370064" cy="5256276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192174" y="530478"/>
            <a:ext cx="980757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err="1"/>
              <a:t>Задание</a:t>
            </a:r>
            <a:r>
              <a:rPr spc="-15" dirty="0"/>
              <a:t> </a:t>
            </a:r>
            <a:r>
              <a:rPr dirty="0" smtClean="0"/>
              <a:t>1</a:t>
            </a:r>
            <a:r>
              <a:rPr lang="en-US" dirty="0" smtClean="0"/>
              <a:t>2</a:t>
            </a:r>
            <a:r>
              <a:rPr dirty="0" smtClean="0"/>
              <a:t>. </a:t>
            </a:r>
            <a:r>
              <a:rPr spc="-25" dirty="0"/>
              <a:t>Составьте</a:t>
            </a:r>
            <a:r>
              <a:rPr spc="20" dirty="0"/>
              <a:t> </a:t>
            </a:r>
            <a:r>
              <a:rPr spc="-20" dirty="0"/>
              <a:t>монолог</a:t>
            </a:r>
            <a:r>
              <a:rPr spc="20" dirty="0"/>
              <a:t> </a:t>
            </a:r>
            <a:r>
              <a:rPr spc="-15" dirty="0"/>
              <a:t>от</a:t>
            </a:r>
            <a:r>
              <a:rPr spc="-5" dirty="0"/>
              <a:t> имени</a:t>
            </a:r>
            <a:r>
              <a:rPr spc="20" dirty="0"/>
              <a:t> </a:t>
            </a:r>
            <a:r>
              <a:rPr spc="-10" dirty="0"/>
              <a:t>суриката</a:t>
            </a: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672071" y="2350007"/>
            <a:ext cx="4754880" cy="3468624"/>
          </a:xfrm>
          <a:prstGeom prst="rect">
            <a:avLst/>
          </a:prstGeom>
        </p:spPr>
      </p:pic>
      <p:pic>
        <p:nvPicPr>
          <p:cNvPr id="4" name="object 4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271016" y="2350007"/>
            <a:ext cx="4463796" cy="347472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106548" y="256159"/>
            <a:ext cx="7976870" cy="11226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2125980">
              <a:lnSpc>
                <a:spcPct val="100000"/>
              </a:lnSpc>
              <a:spcBef>
                <a:spcPts val="100"/>
              </a:spcBef>
            </a:pPr>
            <a:r>
              <a:rPr dirty="0"/>
              <a:t>Этапы </a:t>
            </a:r>
            <a:r>
              <a:rPr spc="-5" dirty="0"/>
              <a:t>составления </a:t>
            </a:r>
            <a:r>
              <a:rPr dirty="0"/>
              <a:t> </a:t>
            </a:r>
            <a:r>
              <a:rPr spc="-20" dirty="0"/>
              <a:t>коллективного</a:t>
            </a:r>
            <a:r>
              <a:rPr spc="10" dirty="0"/>
              <a:t> </a:t>
            </a:r>
            <a:r>
              <a:rPr spc="-10" dirty="0"/>
              <a:t>рассказа</a:t>
            </a:r>
            <a:r>
              <a:rPr spc="-20" dirty="0"/>
              <a:t> </a:t>
            </a:r>
            <a:r>
              <a:rPr dirty="0"/>
              <a:t>по</a:t>
            </a:r>
            <a:r>
              <a:rPr spc="-10" dirty="0"/>
              <a:t> фотографиям</a:t>
            </a:r>
          </a:p>
        </p:txBody>
      </p:sp>
      <p:grpSp>
        <p:nvGrpSpPr>
          <p:cNvPr id="3" name="object 3"/>
          <p:cNvGrpSpPr/>
          <p:nvPr/>
        </p:nvGrpSpPr>
        <p:grpSpPr>
          <a:xfrm>
            <a:off x="2590800" y="2048255"/>
            <a:ext cx="7012305" cy="4589145"/>
            <a:chOff x="2590800" y="2048255"/>
            <a:chExt cx="7012305" cy="4589145"/>
          </a:xfrm>
        </p:grpSpPr>
        <p:sp>
          <p:nvSpPr>
            <p:cNvPr id="4" name="object 4"/>
            <p:cNvSpPr/>
            <p:nvPr/>
          </p:nvSpPr>
          <p:spPr>
            <a:xfrm>
              <a:off x="2603753" y="2061209"/>
              <a:ext cx="6986270" cy="4419600"/>
            </a:xfrm>
            <a:custGeom>
              <a:avLst/>
              <a:gdLst/>
              <a:ahLst/>
              <a:cxnLst/>
              <a:rect l="l" t="t" r="r" b="b"/>
              <a:pathLst>
                <a:path w="6986270" h="4419600">
                  <a:moveTo>
                    <a:pt x="6249416" y="0"/>
                  </a:moveTo>
                  <a:lnTo>
                    <a:pt x="736599" y="0"/>
                  </a:lnTo>
                  <a:lnTo>
                    <a:pt x="688171" y="1566"/>
                  </a:lnTo>
                  <a:lnTo>
                    <a:pt x="640579" y="6203"/>
                  </a:lnTo>
                  <a:lnTo>
                    <a:pt x="593920" y="13811"/>
                  </a:lnTo>
                  <a:lnTo>
                    <a:pt x="548291" y="24294"/>
                  </a:lnTo>
                  <a:lnTo>
                    <a:pt x="503789" y="37555"/>
                  </a:lnTo>
                  <a:lnTo>
                    <a:pt x="460512" y="53497"/>
                  </a:lnTo>
                  <a:lnTo>
                    <a:pt x="418556" y="72022"/>
                  </a:lnTo>
                  <a:lnTo>
                    <a:pt x="378018" y="93034"/>
                  </a:lnTo>
                  <a:lnTo>
                    <a:pt x="338996" y="116436"/>
                  </a:lnTo>
                  <a:lnTo>
                    <a:pt x="301587" y="142130"/>
                  </a:lnTo>
                  <a:lnTo>
                    <a:pt x="265887" y="170019"/>
                  </a:lnTo>
                  <a:lnTo>
                    <a:pt x="231995" y="200006"/>
                  </a:lnTo>
                  <a:lnTo>
                    <a:pt x="200006" y="231995"/>
                  </a:lnTo>
                  <a:lnTo>
                    <a:pt x="170019" y="265887"/>
                  </a:lnTo>
                  <a:lnTo>
                    <a:pt x="142130" y="301587"/>
                  </a:lnTo>
                  <a:lnTo>
                    <a:pt x="116436" y="338996"/>
                  </a:lnTo>
                  <a:lnTo>
                    <a:pt x="93034" y="378018"/>
                  </a:lnTo>
                  <a:lnTo>
                    <a:pt x="72022" y="418556"/>
                  </a:lnTo>
                  <a:lnTo>
                    <a:pt x="53497" y="460512"/>
                  </a:lnTo>
                  <a:lnTo>
                    <a:pt x="37555" y="503789"/>
                  </a:lnTo>
                  <a:lnTo>
                    <a:pt x="24294" y="548291"/>
                  </a:lnTo>
                  <a:lnTo>
                    <a:pt x="13811" y="593920"/>
                  </a:lnTo>
                  <a:lnTo>
                    <a:pt x="6203" y="640579"/>
                  </a:lnTo>
                  <a:lnTo>
                    <a:pt x="1566" y="688171"/>
                  </a:lnTo>
                  <a:lnTo>
                    <a:pt x="0" y="736600"/>
                  </a:lnTo>
                  <a:lnTo>
                    <a:pt x="0" y="3682987"/>
                  </a:lnTo>
                  <a:lnTo>
                    <a:pt x="1566" y="3731419"/>
                  </a:lnTo>
                  <a:lnTo>
                    <a:pt x="6203" y="3779015"/>
                  </a:lnTo>
                  <a:lnTo>
                    <a:pt x="13811" y="3825677"/>
                  </a:lnTo>
                  <a:lnTo>
                    <a:pt x="24294" y="3871309"/>
                  </a:lnTo>
                  <a:lnTo>
                    <a:pt x="37555" y="3915813"/>
                  </a:lnTo>
                  <a:lnTo>
                    <a:pt x="53497" y="3959092"/>
                  </a:lnTo>
                  <a:lnTo>
                    <a:pt x="72022" y="4001050"/>
                  </a:lnTo>
                  <a:lnTo>
                    <a:pt x="93034" y="4041588"/>
                  </a:lnTo>
                  <a:lnTo>
                    <a:pt x="116436" y="4080611"/>
                  </a:lnTo>
                  <a:lnTo>
                    <a:pt x="142130" y="4118020"/>
                  </a:lnTo>
                  <a:lnTo>
                    <a:pt x="170019" y="4153720"/>
                  </a:lnTo>
                  <a:lnTo>
                    <a:pt x="200006" y="4187612"/>
                  </a:lnTo>
                  <a:lnTo>
                    <a:pt x="231995" y="4219600"/>
                  </a:lnTo>
                  <a:lnTo>
                    <a:pt x="265887" y="4249587"/>
                  </a:lnTo>
                  <a:lnTo>
                    <a:pt x="301587" y="4277476"/>
                  </a:lnTo>
                  <a:lnTo>
                    <a:pt x="338996" y="4303169"/>
                  </a:lnTo>
                  <a:lnTo>
                    <a:pt x="378018" y="4326570"/>
                  </a:lnTo>
                  <a:lnTo>
                    <a:pt x="418556" y="4347581"/>
                  </a:lnTo>
                  <a:lnTo>
                    <a:pt x="460512" y="4366105"/>
                  </a:lnTo>
                  <a:lnTo>
                    <a:pt x="503789" y="4382046"/>
                  </a:lnTo>
                  <a:lnTo>
                    <a:pt x="548291" y="4395307"/>
                  </a:lnTo>
                  <a:lnTo>
                    <a:pt x="593920" y="4405789"/>
                  </a:lnTo>
                  <a:lnTo>
                    <a:pt x="640579" y="4413397"/>
                  </a:lnTo>
                  <a:lnTo>
                    <a:pt x="688171" y="4418033"/>
                  </a:lnTo>
                  <a:lnTo>
                    <a:pt x="736599" y="4419600"/>
                  </a:lnTo>
                  <a:lnTo>
                    <a:pt x="6249416" y="4419600"/>
                  </a:lnTo>
                  <a:lnTo>
                    <a:pt x="6297844" y="4418033"/>
                  </a:lnTo>
                  <a:lnTo>
                    <a:pt x="6345436" y="4413397"/>
                  </a:lnTo>
                  <a:lnTo>
                    <a:pt x="6392095" y="4405789"/>
                  </a:lnTo>
                  <a:lnTo>
                    <a:pt x="6437724" y="4395307"/>
                  </a:lnTo>
                  <a:lnTo>
                    <a:pt x="6482226" y="4382046"/>
                  </a:lnTo>
                  <a:lnTo>
                    <a:pt x="6525503" y="4366105"/>
                  </a:lnTo>
                  <a:lnTo>
                    <a:pt x="6567459" y="4347581"/>
                  </a:lnTo>
                  <a:lnTo>
                    <a:pt x="6607997" y="4326570"/>
                  </a:lnTo>
                  <a:lnTo>
                    <a:pt x="6647019" y="4303169"/>
                  </a:lnTo>
                  <a:lnTo>
                    <a:pt x="6684428" y="4277476"/>
                  </a:lnTo>
                  <a:lnTo>
                    <a:pt x="6720128" y="4249587"/>
                  </a:lnTo>
                  <a:lnTo>
                    <a:pt x="6754020" y="4219600"/>
                  </a:lnTo>
                  <a:lnTo>
                    <a:pt x="6786009" y="4187612"/>
                  </a:lnTo>
                  <a:lnTo>
                    <a:pt x="6815996" y="4153720"/>
                  </a:lnTo>
                  <a:lnTo>
                    <a:pt x="6843885" y="4118020"/>
                  </a:lnTo>
                  <a:lnTo>
                    <a:pt x="6869579" y="4080611"/>
                  </a:lnTo>
                  <a:lnTo>
                    <a:pt x="6892981" y="4041588"/>
                  </a:lnTo>
                  <a:lnTo>
                    <a:pt x="6913993" y="4001050"/>
                  </a:lnTo>
                  <a:lnTo>
                    <a:pt x="6932518" y="3959092"/>
                  </a:lnTo>
                  <a:lnTo>
                    <a:pt x="6948460" y="3915813"/>
                  </a:lnTo>
                  <a:lnTo>
                    <a:pt x="6961721" y="3871309"/>
                  </a:lnTo>
                  <a:lnTo>
                    <a:pt x="6972204" y="3825677"/>
                  </a:lnTo>
                  <a:lnTo>
                    <a:pt x="6979812" y="3779015"/>
                  </a:lnTo>
                  <a:lnTo>
                    <a:pt x="6984449" y="3731419"/>
                  </a:lnTo>
                  <a:lnTo>
                    <a:pt x="6986016" y="3682987"/>
                  </a:lnTo>
                  <a:lnTo>
                    <a:pt x="6986016" y="736600"/>
                  </a:lnTo>
                  <a:lnTo>
                    <a:pt x="6984449" y="688171"/>
                  </a:lnTo>
                  <a:lnTo>
                    <a:pt x="6979812" y="640579"/>
                  </a:lnTo>
                  <a:lnTo>
                    <a:pt x="6972204" y="593920"/>
                  </a:lnTo>
                  <a:lnTo>
                    <a:pt x="6961721" y="548291"/>
                  </a:lnTo>
                  <a:lnTo>
                    <a:pt x="6948460" y="503789"/>
                  </a:lnTo>
                  <a:lnTo>
                    <a:pt x="6932518" y="460512"/>
                  </a:lnTo>
                  <a:lnTo>
                    <a:pt x="6913993" y="418556"/>
                  </a:lnTo>
                  <a:lnTo>
                    <a:pt x="6892981" y="378018"/>
                  </a:lnTo>
                  <a:lnTo>
                    <a:pt x="6869579" y="338996"/>
                  </a:lnTo>
                  <a:lnTo>
                    <a:pt x="6843885" y="301587"/>
                  </a:lnTo>
                  <a:lnTo>
                    <a:pt x="6815996" y="265887"/>
                  </a:lnTo>
                  <a:lnTo>
                    <a:pt x="6786009" y="231995"/>
                  </a:lnTo>
                  <a:lnTo>
                    <a:pt x="6754020" y="200006"/>
                  </a:lnTo>
                  <a:lnTo>
                    <a:pt x="6720128" y="170019"/>
                  </a:lnTo>
                  <a:lnTo>
                    <a:pt x="6684428" y="142130"/>
                  </a:lnTo>
                  <a:lnTo>
                    <a:pt x="6647019" y="116436"/>
                  </a:lnTo>
                  <a:lnTo>
                    <a:pt x="6607997" y="93034"/>
                  </a:lnTo>
                  <a:lnTo>
                    <a:pt x="6567459" y="72022"/>
                  </a:lnTo>
                  <a:lnTo>
                    <a:pt x="6525503" y="53497"/>
                  </a:lnTo>
                  <a:lnTo>
                    <a:pt x="6482226" y="37555"/>
                  </a:lnTo>
                  <a:lnTo>
                    <a:pt x="6437724" y="24294"/>
                  </a:lnTo>
                  <a:lnTo>
                    <a:pt x="6392095" y="13811"/>
                  </a:lnTo>
                  <a:lnTo>
                    <a:pt x="6345436" y="6203"/>
                  </a:lnTo>
                  <a:lnTo>
                    <a:pt x="6297844" y="1566"/>
                  </a:lnTo>
                  <a:lnTo>
                    <a:pt x="6249416" y="0"/>
                  </a:lnTo>
                  <a:close/>
                </a:path>
              </a:pathLst>
            </a:custGeom>
            <a:solidFill>
              <a:srgbClr val="318B9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2603753" y="2061209"/>
              <a:ext cx="6986270" cy="4419600"/>
            </a:xfrm>
            <a:custGeom>
              <a:avLst/>
              <a:gdLst/>
              <a:ahLst/>
              <a:cxnLst/>
              <a:rect l="l" t="t" r="r" b="b"/>
              <a:pathLst>
                <a:path w="6986270" h="4419600">
                  <a:moveTo>
                    <a:pt x="0" y="736600"/>
                  </a:moveTo>
                  <a:lnTo>
                    <a:pt x="1566" y="688171"/>
                  </a:lnTo>
                  <a:lnTo>
                    <a:pt x="6203" y="640579"/>
                  </a:lnTo>
                  <a:lnTo>
                    <a:pt x="13811" y="593920"/>
                  </a:lnTo>
                  <a:lnTo>
                    <a:pt x="24294" y="548291"/>
                  </a:lnTo>
                  <a:lnTo>
                    <a:pt x="37555" y="503789"/>
                  </a:lnTo>
                  <a:lnTo>
                    <a:pt x="53497" y="460512"/>
                  </a:lnTo>
                  <a:lnTo>
                    <a:pt x="72022" y="418556"/>
                  </a:lnTo>
                  <a:lnTo>
                    <a:pt x="93034" y="378018"/>
                  </a:lnTo>
                  <a:lnTo>
                    <a:pt x="116436" y="338996"/>
                  </a:lnTo>
                  <a:lnTo>
                    <a:pt x="142130" y="301587"/>
                  </a:lnTo>
                  <a:lnTo>
                    <a:pt x="170019" y="265887"/>
                  </a:lnTo>
                  <a:lnTo>
                    <a:pt x="200006" y="231995"/>
                  </a:lnTo>
                  <a:lnTo>
                    <a:pt x="231995" y="200006"/>
                  </a:lnTo>
                  <a:lnTo>
                    <a:pt x="265887" y="170019"/>
                  </a:lnTo>
                  <a:lnTo>
                    <a:pt x="301587" y="142130"/>
                  </a:lnTo>
                  <a:lnTo>
                    <a:pt x="338996" y="116436"/>
                  </a:lnTo>
                  <a:lnTo>
                    <a:pt x="378018" y="93034"/>
                  </a:lnTo>
                  <a:lnTo>
                    <a:pt x="418556" y="72022"/>
                  </a:lnTo>
                  <a:lnTo>
                    <a:pt x="460512" y="53497"/>
                  </a:lnTo>
                  <a:lnTo>
                    <a:pt x="503789" y="37555"/>
                  </a:lnTo>
                  <a:lnTo>
                    <a:pt x="548291" y="24294"/>
                  </a:lnTo>
                  <a:lnTo>
                    <a:pt x="593920" y="13811"/>
                  </a:lnTo>
                  <a:lnTo>
                    <a:pt x="640579" y="6203"/>
                  </a:lnTo>
                  <a:lnTo>
                    <a:pt x="688171" y="1566"/>
                  </a:lnTo>
                  <a:lnTo>
                    <a:pt x="736599" y="0"/>
                  </a:lnTo>
                  <a:lnTo>
                    <a:pt x="6249416" y="0"/>
                  </a:lnTo>
                  <a:lnTo>
                    <a:pt x="6297844" y="1566"/>
                  </a:lnTo>
                  <a:lnTo>
                    <a:pt x="6345436" y="6203"/>
                  </a:lnTo>
                  <a:lnTo>
                    <a:pt x="6392095" y="13811"/>
                  </a:lnTo>
                  <a:lnTo>
                    <a:pt x="6437724" y="24294"/>
                  </a:lnTo>
                  <a:lnTo>
                    <a:pt x="6482226" y="37555"/>
                  </a:lnTo>
                  <a:lnTo>
                    <a:pt x="6525503" y="53497"/>
                  </a:lnTo>
                  <a:lnTo>
                    <a:pt x="6567459" y="72022"/>
                  </a:lnTo>
                  <a:lnTo>
                    <a:pt x="6607997" y="93034"/>
                  </a:lnTo>
                  <a:lnTo>
                    <a:pt x="6647019" y="116436"/>
                  </a:lnTo>
                  <a:lnTo>
                    <a:pt x="6684428" y="142130"/>
                  </a:lnTo>
                  <a:lnTo>
                    <a:pt x="6720128" y="170019"/>
                  </a:lnTo>
                  <a:lnTo>
                    <a:pt x="6754020" y="200006"/>
                  </a:lnTo>
                  <a:lnTo>
                    <a:pt x="6786009" y="231995"/>
                  </a:lnTo>
                  <a:lnTo>
                    <a:pt x="6815996" y="265887"/>
                  </a:lnTo>
                  <a:lnTo>
                    <a:pt x="6843885" y="301587"/>
                  </a:lnTo>
                  <a:lnTo>
                    <a:pt x="6869579" y="338996"/>
                  </a:lnTo>
                  <a:lnTo>
                    <a:pt x="6892981" y="378018"/>
                  </a:lnTo>
                  <a:lnTo>
                    <a:pt x="6913993" y="418556"/>
                  </a:lnTo>
                  <a:lnTo>
                    <a:pt x="6932518" y="460512"/>
                  </a:lnTo>
                  <a:lnTo>
                    <a:pt x="6948460" y="503789"/>
                  </a:lnTo>
                  <a:lnTo>
                    <a:pt x="6961721" y="548291"/>
                  </a:lnTo>
                  <a:lnTo>
                    <a:pt x="6972204" y="593920"/>
                  </a:lnTo>
                  <a:lnTo>
                    <a:pt x="6979812" y="640579"/>
                  </a:lnTo>
                  <a:lnTo>
                    <a:pt x="6984449" y="688171"/>
                  </a:lnTo>
                  <a:lnTo>
                    <a:pt x="6986016" y="736600"/>
                  </a:lnTo>
                  <a:lnTo>
                    <a:pt x="6986016" y="3682987"/>
                  </a:lnTo>
                  <a:lnTo>
                    <a:pt x="6984449" y="3731419"/>
                  </a:lnTo>
                  <a:lnTo>
                    <a:pt x="6979812" y="3779015"/>
                  </a:lnTo>
                  <a:lnTo>
                    <a:pt x="6972204" y="3825677"/>
                  </a:lnTo>
                  <a:lnTo>
                    <a:pt x="6961721" y="3871309"/>
                  </a:lnTo>
                  <a:lnTo>
                    <a:pt x="6948460" y="3915813"/>
                  </a:lnTo>
                  <a:lnTo>
                    <a:pt x="6932518" y="3959092"/>
                  </a:lnTo>
                  <a:lnTo>
                    <a:pt x="6913993" y="4001050"/>
                  </a:lnTo>
                  <a:lnTo>
                    <a:pt x="6892981" y="4041588"/>
                  </a:lnTo>
                  <a:lnTo>
                    <a:pt x="6869579" y="4080611"/>
                  </a:lnTo>
                  <a:lnTo>
                    <a:pt x="6843885" y="4118020"/>
                  </a:lnTo>
                  <a:lnTo>
                    <a:pt x="6815996" y="4153720"/>
                  </a:lnTo>
                  <a:lnTo>
                    <a:pt x="6786009" y="4187612"/>
                  </a:lnTo>
                  <a:lnTo>
                    <a:pt x="6754020" y="4219600"/>
                  </a:lnTo>
                  <a:lnTo>
                    <a:pt x="6720128" y="4249587"/>
                  </a:lnTo>
                  <a:lnTo>
                    <a:pt x="6684428" y="4277476"/>
                  </a:lnTo>
                  <a:lnTo>
                    <a:pt x="6647019" y="4303169"/>
                  </a:lnTo>
                  <a:lnTo>
                    <a:pt x="6607997" y="4326570"/>
                  </a:lnTo>
                  <a:lnTo>
                    <a:pt x="6567459" y="4347581"/>
                  </a:lnTo>
                  <a:lnTo>
                    <a:pt x="6525503" y="4366105"/>
                  </a:lnTo>
                  <a:lnTo>
                    <a:pt x="6482226" y="4382046"/>
                  </a:lnTo>
                  <a:lnTo>
                    <a:pt x="6437724" y="4395307"/>
                  </a:lnTo>
                  <a:lnTo>
                    <a:pt x="6392095" y="4405789"/>
                  </a:lnTo>
                  <a:lnTo>
                    <a:pt x="6345436" y="4413397"/>
                  </a:lnTo>
                  <a:lnTo>
                    <a:pt x="6297844" y="4418033"/>
                  </a:lnTo>
                  <a:lnTo>
                    <a:pt x="6249416" y="4419600"/>
                  </a:lnTo>
                  <a:lnTo>
                    <a:pt x="736599" y="4419600"/>
                  </a:lnTo>
                  <a:lnTo>
                    <a:pt x="688171" y="4418033"/>
                  </a:lnTo>
                  <a:lnTo>
                    <a:pt x="640579" y="4413397"/>
                  </a:lnTo>
                  <a:lnTo>
                    <a:pt x="593920" y="4405789"/>
                  </a:lnTo>
                  <a:lnTo>
                    <a:pt x="548291" y="4395307"/>
                  </a:lnTo>
                  <a:lnTo>
                    <a:pt x="503789" y="4382046"/>
                  </a:lnTo>
                  <a:lnTo>
                    <a:pt x="460512" y="4366105"/>
                  </a:lnTo>
                  <a:lnTo>
                    <a:pt x="418556" y="4347581"/>
                  </a:lnTo>
                  <a:lnTo>
                    <a:pt x="378018" y="4326570"/>
                  </a:lnTo>
                  <a:lnTo>
                    <a:pt x="338996" y="4303169"/>
                  </a:lnTo>
                  <a:lnTo>
                    <a:pt x="301587" y="4277476"/>
                  </a:lnTo>
                  <a:lnTo>
                    <a:pt x="265887" y="4249587"/>
                  </a:lnTo>
                  <a:lnTo>
                    <a:pt x="231995" y="4219600"/>
                  </a:lnTo>
                  <a:lnTo>
                    <a:pt x="200006" y="4187612"/>
                  </a:lnTo>
                  <a:lnTo>
                    <a:pt x="170019" y="4153720"/>
                  </a:lnTo>
                  <a:lnTo>
                    <a:pt x="142130" y="4118020"/>
                  </a:lnTo>
                  <a:lnTo>
                    <a:pt x="116436" y="4080611"/>
                  </a:lnTo>
                  <a:lnTo>
                    <a:pt x="93034" y="4041588"/>
                  </a:lnTo>
                  <a:lnTo>
                    <a:pt x="72022" y="4001050"/>
                  </a:lnTo>
                  <a:lnTo>
                    <a:pt x="53497" y="3959092"/>
                  </a:lnTo>
                  <a:lnTo>
                    <a:pt x="37555" y="3915813"/>
                  </a:lnTo>
                  <a:lnTo>
                    <a:pt x="24294" y="3871309"/>
                  </a:lnTo>
                  <a:lnTo>
                    <a:pt x="13811" y="3825677"/>
                  </a:lnTo>
                  <a:lnTo>
                    <a:pt x="6203" y="3779015"/>
                  </a:lnTo>
                  <a:lnTo>
                    <a:pt x="1566" y="3731419"/>
                  </a:lnTo>
                  <a:lnTo>
                    <a:pt x="0" y="3682987"/>
                  </a:lnTo>
                  <a:lnTo>
                    <a:pt x="0" y="736600"/>
                  </a:lnTo>
                  <a:close/>
                </a:path>
              </a:pathLst>
            </a:custGeom>
            <a:ln w="25908">
              <a:solidFill>
                <a:srgbClr val="205D66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" name="object 6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2697479" y="2097023"/>
              <a:ext cx="649223" cy="632460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026663" y="2080259"/>
              <a:ext cx="5419344" cy="679703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8040623" y="2080259"/>
              <a:ext cx="498348" cy="679703"/>
            </a:xfrm>
            <a:prstGeom prst="rect">
              <a:avLst/>
            </a:prstGeom>
          </p:spPr>
        </p:pic>
        <p:pic>
          <p:nvPicPr>
            <p:cNvPr id="9" name="object 9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8202167" y="2080259"/>
              <a:ext cx="1219200" cy="679703"/>
            </a:xfrm>
            <a:prstGeom prst="rect">
              <a:avLst/>
            </a:prstGeom>
          </p:spPr>
        </p:pic>
        <p:pic>
          <p:nvPicPr>
            <p:cNvPr id="10" name="object 10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3026663" y="2446019"/>
              <a:ext cx="1674876" cy="679703"/>
            </a:xfrm>
            <a:prstGeom prst="rect">
              <a:avLst/>
            </a:prstGeom>
          </p:spPr>
        </p:pic>
        <p:pic>
          <p:nvPicPr>
            <p:cNvPr id="11" name="object 11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2697479" y="2901695"/>
              <a:ext cx="649223" cy="632460"/>
            </a:xfrm>
            <a:prstGeom prst="rect">
              <a:avLst/>
            </a:prstGeom>
          </p:spPr>
        </p:pic>
        <p:pic>
          <p:nvPicPr>
            <p:cNvPr id="12" name="object 12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3026663" y="2884931"/>
              <a:ext cx="5672328" cy="679703"/>
            </a:xfrm>
            <a:prstGeom prst="rect">
              <a:avLst/>
            </a:prstGeom>
          </p:spPr>
        </p:pic>
        <p:pic>
          <p:nvPicPr>
            <p:cNvPr id="13" name="object 13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3026663" y="3250691"/>
              <a:ext cx="1671827" cy="679704"/>
            </a:xfrm>
            <a:prstGeom prst="rect">
              <a:avLst/>
            </a:prstGeom>
          </p:spPr>
        </p:pic>
        <p:pic>
          <p:nvPicPr>
            <p:cNvPr id="14" name="object 1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2697479" y="3706367"/>
              <a:ext cx="649223" cy="632460"/>
            </a:xfrm>
            <a:prstGeom prst="rect">
              <a:avLst/>
            </a:prstGeom>
          </p:spPr>
        </p:pic>
        <p:pic>
          <p:nvPicPr>
            <p:cNvPr id="15" name="object 15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3026663" y="3689604"/>
              <a:ext cx="5045964" cy="679704"/>
            </a:xfrm>
            <a:prstGeom prst="rect">
              <a:avLst/>
            </a:prstGeom>
          </p:spPr>
        </p:pic>
        <p:pic>
          <p:nvPicPr>
            <p:cNvPr id="16" name="object 16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3026663" y="4055363"/>
              <a:ext cx="6144768" cy="679704"/>
            </a:xfrm>
            <a:prstGeom prst="rect">
              <a:avLst/>
            </a:prstGeom>
          </p:spPr>
        </p:pic>
        <p:pic>
          <p:nvPicPr>
            <p:cNvPr id="17" name="object 17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3026663" y="4421123"/>
              <a:ext cx="5957316" cy="679704"/>
            </a:xfrm>
            <a:prstGeom prst="rect">
              <a:avLst/>
            </a:prstGeom>
          </p:spPr>
        </p:pic>
        <p:pic>
          <p:nvPicPr>
            <p:cNvPr id="18" name="object 18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3026663" y="4786883"/>
              <a:ext cx="5750051" cy="679704"/>
            </a:xfrm>
            <a:prstGeom prst="rect">
              <a:avLst/>
            </a:prstGeom>
          </p:spPr>
        </p:pic>
        <p:pic>
          <p:nvPicPr>
            <p:cNvPr id="19" name="object 19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3026663" y="5152644"/>
              <a:ext cx="4279392" cy="679704"/>
            </a:xfrm>
            <a:prstGeom prst="rect">
              <a:avLst/>
            </a:prstGeom>
          </p:spPr>
        </p:pic>
        <p:pic>
          <p:nvPicPr>
            <p:cNvPr id="20" name="object 20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2697479" y="5608320"/>
              <a:ext cx="649223" cy="632460"/>
            </a:xfrm>
            <a:prstGeom prst="rect">
              <a:avLst/>
            </a:prstGeom>
          </p:spPr>
        </p:pic>
        <p:pic>
          <p:nvPicPr>
            <p:cNvPr id="21" name="object 21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3026663" y="5591555"/>
              <a:ext cx="5398008" cy="679704"/>
            </a:xfrm>
            <a:prstGeom prst="rect">
              <a:avLst/>
            </a:prstGeom>
          </p:spPr>
        </p:pic>
        <p:pic>
          <p:nvPicPr>
            <p:cNvPr id="22" name="object 22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3026663" y="5957315"/>
              <a:ext cx="5398008" cy="679704"/>
            </a:xfrm>
            <a:prstGeom prst="rect">
              <a:avLst/>
            </a:prstGeom>
          </p:spPr>
        </p:pic>
      </p:grpSp>
      <p:sp>
        <p:nvSpPr>
          <p:cNvPr id="23" name="object 23"/>
          <p:cNvSpPr txBox="1"/>
          <p:nvPr/>
        </p:nvSpPr>
        <p:spPr>
          <a:xfrm>
            <a:off x="2861817" y="2147442"/>
            <a:ext cx="6292215" cy="426910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5600" marR="5080" indent="-343535">
              <a:lnSpc>
                <a:spcPct val="100000"/>
              </a:lnSpc>
              <a:spcBef>
                <a:spcPts val="100"/>
              </a:spcBef>
              <a:buFont typeface="Wingdings"/>
              <a:buChar char=""/>
              <a:tabLst>
                <a:tab pos="356235" algn="l"/>
              </a:tabLst>
            </a:pPr>
            <a:r>
              <a:rPr sz="2400" spc="-5" dirty="0">
                <a:solidFill>
                  <a:srgbClr val="FFFFFF"/>
                </a:solidFill>
                <a:latin typeface="Calibri"/>
                <a:cs typeface="Calibri"/>
              </a:rPr>
              <a:t>Обоснование заголовка </a:t>
            </a:r>
            <a:r>
              <a:rPr sz="2400" dirty="0">
                <a:solidFill>
                  <a:srgbClr val="FFFFFF"/>
                </a:solidFill>
                <a:latin typeface="Calibri"/>
                <a:cs typeface="Calibri"/>
              </a:rPr>
              <a:t>к </a:t>
            </a:r>
            <a:r>
              <a:rPr sz="2400" spc="-10" dirty="0">
                <a:solidFill>
                  <a:srgbClr val="FFFFFF"/>
                </a:solidFill>
                <a:latin typeface="Calibri"/>
                <a:cs typeface="Calibri"/>
              </a:rPr>
              <a:t>фотографии </a:t>
            </a:r>
            <a:r>
              <a:rPr sz="2400" dirty="0">
                <a:solidFill>
                  <a:srgbClr val="FFFFFF"/>
                </a:solidFill>
                <a:latin typeface="Calibri"/>
                <a:cs typeface="Calibri"/>
              </a:rPr>
              <a:t>- зачин </a:t>
            </a:r>
            <a:r>
              <a:rPr sz="2400" spc="-53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400" spc="-5" dirty="0">
                <a:solidFill>
                  <a:srgbClr val="FFFFFF"/>
                </a:solidFill>
                <a:latin typeface="Calibri"/>
                <a:cs typeface="Calibri"/>
              </a:rPr>
              <a:t>рассказа.</a:t>
            </a:r>
            <a:endParaRPr sz="2400">
              <a:latin typeface="Calibri"/>
              <a:cs typeface="Calibri"/>
            </a:endParaRPr>
          </a:p>
          <a:p>
            <a:pPr marL="355600" marR="727075" indent="-343535">
              <a:lnSpc>
                <a:spcPct val="100000"/>
              </a:lnSpc>
              <a:spcBef>
                <a:spcPts val="575"/>
              </a:spcBef>
              <a:buFont typeface="Wingdings"/>
              <a:buChar char=""/>
              <a:tabLst>
                <a:tab pos="356235" algn="l"/>
              </a:tabLst>
            </a:pPr>
            <a:r>
              <a:rPr sz="2400" spc="-5" dirty="0">
                <a:solidFill>
                  <a:srgbClr val="FFFFFF"/>
                </a:solidFill>
                <a:latin typeface="Calibri"/>
                <a:cs typeface="Calibri"/>
              </a:rPr>
              <a:t>Обсуждение,</a:t>
            </a:r>
            <a:r>
              <a:rPr sz="2400" spc="-4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FFFFFF"/>
                </a:solidFill>
                <a:latin typeface="Calibri"/>
                <a:cs typeface="Calibri"/>
              </a:rPr>
              <a:t>выбор</a:t>
            </a:r>
            <a:r>
              <a:rPr sz="2400" spc="-2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FFFFFF"/>
                </a:solidFill>
                <a:latin typeface="Calibri"/>
                <a:cs typeface="Calibri"/>
              </a:rPr>
              <a:t>наиболее</a:t>
            </a:r>
            <a:r>
              <a:rPr sz="2400" spc="-2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FFFFFF"/>
                </a:solidFill>
                <a:latin typeface="Calibri"/>
                <a:cs typeface="Calibri"/>
              </a:rPr>
              <a:t>удачного </a:t>
            </a:r>
            <a:r>
              <a:rPr sz="2400" spc="-53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FFFFFF"/>
                </a:solidFill>
                <a:latin typeface="Calibri"/>
                <a:cs typeface="Calibri"/>
              </a:rPr>
              <a:t>варианта.</a:t>
            </a:r>
            <a:endParaRPr sz="2400">
              <a:latin typeface="Calibri"/>
              <a:cs typeface="Calibri"/>
            </a:endParaRPr>
          </a:p>
          <a:p>
            <a:pPr marL="355600" indent="-343535">
              <a:lnSpc>
                <a:spcPct val="100000"/>
              </a:lnSpc>
              <a:spcBef>
                <a:spcPts val="580"/>
              </a:spcBef>
              <a:buFont typeface="Wingdings"/>
              <a:buChar char=""/>
              <a:tabLst>
                <a:tab pos="356235" algn="l"/>
              </a:tabLst>
            </a:pPr>
            <a:r>
              <a:rPr sz="2400" dirty="0">
                <a:solidFill>
                  <a:srgbClr val="FFFFFF"/>
                </a:solidFill>
                <a:latin typeface="Calibri"/>
                <a:cs typeface="Calibri"/>
              </a:rPr>
              <a:t>Коллективное</a:t>
            </a:r>
            <a:r>
              <a:rPr sz="2400" spc="-2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FFFFFF"/>
                </a:solidFill>
                <a:latin typeface="Calibri"/>
                <a:cs typeface="Calibri"/>
              </a:rPr>
              <a:t>сочинение</a:t>
            </a:r>
            <a:r>
              <a:rPr sz="2400" spc="-2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400" spc="-5" dirty="0">
                <a:solidFill>
                  <a:srgbClr val="FFFFFF"/>
                </a:solidFill>
                <a:latin typeface="Calibri"/>
                <a:cs typeface="Calibri"/>
              </a:rPr>
              <a:t>рассказа:</a:t>
            </a:r>
            <a:endParaRPr sz="2400">
              <a:latin typeface="Calibri"/>
              <a:cs typeface="Calibri"/>
            </a:endParaRPr>
          </a:p>
          <a:p>
            <a:pPr marL="355600" marR="258445">
              <a:lnSpc>
                <a:spcPct val="100000"/>
              </a:lnSpc>
            </a:pPr>
            <a:r>
              <a:rPr sz="2400" spc="-5" dirty="0">
                <a:solidFill>
                  <a:srgbClr val="FFFFFF"/>
                </a:solidFill>
                <a:latin typeface="Calibri"/>
                <a:cs typeface="Calibri"/>
              </a:rPr>
              <a:t>продуцирование </a:t>
            </a:r>
            <a:r>
              <a:rPr sz="2400" dirty="0">
                <a:solidFill>
                  <a:srgbClr val="FFFFFF"/>
                </a:solidFill>
                <a:latin typeface="Calibri"/>
                <a:cs typeface="Calibri"/>
              </a:rPr>
              <a:t>высказывания по </a:t>
            </a:r>
            <a:r>
              <a:rPr sz="2400" spc="-5" dirty="0">
                <a:solidFill>
                  <a:srgbClr val="FFFFFF"/>
                </a:solidFill>
                <a:latin typeface="Calibri"/>
                <a:cs typeface="Calibri"/>
              </a:rPr>
              <a:t>цепочке </a:t>
            </a:r>
            <a:r>
              <a:rPr sz="2400" spc="-53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400" spc="-5" dirty="0">
                <a:solidFill>
                  <a:srgbClr val="FFFFFF"/>
                </a:solidFill>
                <a:latin typeface="Calibri"/>
                <a:cs typeface="Calibri"/>
              </a:rPr>
              <a:t>(наговаривая </a:t>
            </a:r>
            <a:r>
              <a:rPr sz="2400" dirty="0">
                <a:solidFill>
                  <a:srgbClr val="FFFFFF"/>
                </a:solidFill>
                <a:latin typeface="Calibri"/>
                <a:cs typeface="Calibri"/>
              </a:rPr>
              <a:t>на </a:t>
            </a:r>
            <a:r>
              <a:rPr sz="2400" spc="-5" dirty="0">
                <a:solidFill>
                  <a:srgbClr val="FFFFFF"/>
                </a:solidFill>
                <a:latin typeface="Calibri"/>
                <a:cs typeface="Calibri"/>
              </a:rPr>
              <a:t>диктофон) так, чтобы оно </a:t>
            </a:r>
            <a:r>
              <a:rPr sz="2400" dirty="0">
                <a:solidFill>
                  <a:srgbClr val="FFFFFF"/>
                </a:solidFill>
                <a:latin typeface="Calibri"/>
                <a:cs typeface="Calibri"/>
              </a:rPr>
              <a:t> было</a:t>
            </a:r>
            <a:r>
              <a:rPr sz="2400" spc="-1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FFFFFF"/>
                </a:solidFill>
                <a:latin typeface="Calibri"/>
                <a:cs typeface="Calibri"/>
              </a:rPr>
              <a:t>связано</a:t>
            </a:r>
            <a:r>
              <a:rPr sz="2400" spc="-3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FFFFFF"/>
                </a:solidFill>
                <a:latin typeface="Calibri"/>
                <a:cs typeface="Calibri"/>
              </a:rPr>
              <a:t>по</a:t>
            </a:r>
            <a:r>
              <a:rPr sz="2400" spc="-1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FFFFFF"/>
                </a:solidFill>
                <a:latin typeface="Calibri"/>
                <a:cs typeface="Calibri"/>
              </a:rPr>
              <a:t>смыслу</a:t>
            </a:r>
            <a:r>
              <a:rPr sz="2400" spc="-2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FFFFFF"/>
                </a:solidFill>
                <a:latin typeface="Calibri"/>
                <a:cs typeface="Calibri"/>
              </a:rPr>
              <a:t>с</a:t>
            </a:r>
            <a:r>
              <a:rPr sz="2400" spc="-5" dirty="0">
                <a:solidFill>
                  <a:srgbClr val="FFFFFF"/>
                </a:solidFill>
                <a:latin typeface="Calibri"/>
                <a:cs typeface="Calibri"/>
              </a:rPr>
              <a:t> предыдущим,</a:t>
            </a:r>
            <a:endParaRPr sz="2400">
              <a:latin typeface="Calibri"/>
              <a:cs typeface="Calibri"/>
            </a:endParaRPr>
          </a:p>
          <a:p>
            <a:pPr marL="355600">
              <a:lnSpc>
                <a:spcPct val="100000"/>
              </a:lnSpc>
              <a:spcBef>
                <a:spcPts val="5"/>
              </a:spcBef>
            </a:pPr>
            <a:r>
              <a:rPr sz="2400" dirty="0">
                <a:solidFill>
                  <a:srgbClr val="FFFFFF"/>
                </a:solidFill>
                <a:latin typeface="Calibri"/>
                <a:cs typeface="Calibri"/>
              </a:rPr>
              <a:t>созданным</a:t>
            </a:r>
            <a:r>
              <a:rPr sz="2400" spc="-5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400" spc="-5" dirty="0">
                <a:solidFill>
                  <a:srgbClr val="FFFFFF"/>
                </a:solidFill>
                <a:latin typeface="Calibri"/>
                <a:cs typeface="Calibri"/>
              </a:rPr>
              <a:t>одноклассником.</a:t>
            </a:r>
            <a:endParaRPr sz="2400">
              <a:latin typeface="Calibri"/>
              <a:cs typeface="Calibri"/>
            </a:endParaRPr>
          </a:p>
          <a:p>
            <a:pPr marL="355600" marR="935990" indent="-343535">
              <a:lnSpc>
                <a:spcPct val="100000"/>
              </a:lnSpc>
              <a:spcBef>
                <a:spcPts val="575"/>
              </a:spcBef>
              <a:buFont typeface="Wingdings"/>
              <a:buChar char=""/>
              <a:tabLst>
                <a:tab pos="356235" algn="l"/>
              </a:tabLst>
            </a:pPr>
            <a:r>
              <a:rPr sz="2400" spc="-5" dirty="0">
                <a:solidFill>
                  <a:srgbClr val="FFFFFF"/>
                </a:solidFill>
                <a:latin typeface="Calibri"/>
                <a:cs typeface="Calibri"/>
              </a:rPr>
              <a:t>Повторный </a:t>
            </a:r>
            <a:r>
              <a:rPr sz="2400" dirty="0">
                <a:solidFill>
                  <a:srgbClr val="FFFFFF"/>
                </a:solidFill>
                <a:latin typeface="Calibri"/>
                <a:cs typeface="Calibri"/>
              </a:rPr>
              <a:t>пересказ </a:t>
            </a:r>
            <a:r>
              <a:rPr sz="2400" spc="-5" dirty="0">
                <a:solidFill>
                  <a:srgbClr val="FFFFFF"/>
                </a:solidFill>
                <a:latin typeface="Calibri"/>
                <a:cs typeface="Calibri"/>
              </a:rPr>
              <a:t>(прослушивание </a:t>
            </a:r>
            <a:r>
              <a:rPr sz="240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400" spc="-5" dirty="0">
                <a:solidFill>
                  <a:srgbClr val="FFFFFF"/>
                </a:solidFill>
                <a:latin typeface="Calibri"/>
                <a:cs typeface="Calibri"/>
              </a:rPr>
              <a:t>аудиозаписи)</a:t>
            </a:r>
            <a:r>
              <a:rPr sz="2400" spc="-1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400" spc="-5" dirty="0">
                <a:solidFill>
                  <a:srgbClr val="FFFFFF"/>
                </a:solidFill>
                <a:latin typeface="Calibri"/>
                <a:cs typeface="Calibri"/>
              </a:rPr>
              <a:t>составленного</a:t>
            </a:r>
            <a:r>
              <a:rPr sz="2400" spc="-2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FFFFFF"/>
                </a:solidFill>
                <a:latin typeface="Calibri"/>
                <a:cs typeface="Calibri"/>
              </a:rPr>
              <a:t>рассказа.</a:t>
            </a:r>
            <a:endParaRPr sz="24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985765" y="516128"/>
            <a:ext cx="222059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err="1"/>
              <a:t>Задание</a:t>
            </a:r>
            <a:r>
              <a:rPr spc="-105" dirty="0"/>
              <a:t> </a:t>
            </a:r>
            <a:r>
              <a:rPr dirty="0" smtClean="0"/>
              <a:t>1</a:t>
            </a:r>
            <a:r>
              <a:rPr lang="en-US" dirty="0" smtClean="0"/>
              <a:t>3</a:t>
            </a:r>
            <a:endParaRPr dirty="0"/>
          </a:p>
        </p:txBody>
      </p:sp>
      <p:grpSp>
        <p:nvGrpSpPr>
          <p:cNvPr id="3" name="object 3"/>
          <p:cNvGrpSpPr/>
          <p:nvPr/>
        </p:nvGrpSpPr>
        <p:grpSpPr>
          <a:xfrm>
            <a:off x="2612135" y="2264664"/>
            <a:ext cx="7717790" cy="2763520"/>
            <a:chOff x="2612135" y="2264664"/>
            <a:chExt cx="7717790" cy="2763520"/>
          </a:xfrm>
        </p:grpSpPr>
        <p:sp>
          <p:nvSpPr>
            <p:cNvPr id="4" name="object 4"/>
            <p:cNvSpPr/>
            <p:nvPr/>
          </p:nvSpPr>
          <p:spPr>
            <a:xfrm>
              <a:off x="2640329" y="2277618"/>
              <a:ext cx="7417434" cy="2737485"/>
            </a:xfrm>
            <a:custGeom>
              <a:avLst/>
              <a:gdLst/>
              <a:ahLst/>
              <a:cxnLst/>
              <a:rect l="l" t="t" r="r" b="b"/>
              <a:pathLst>
                <a:path w="7417434" h="2737485">
                  <a:moveTo>
                    <a:pt x="6961124" y="0"/>
                  </a:moveTo>
                  <a:lnTo>
                    <a:pt x="456183" y="0"/>
                  </a:lnTo>
                  <a:lnTo>
                    <a:pt x="409537" y="2354"/>
                  </a:lnTo>
                  <a:lnTo>
                    <a:pt x="364239" y="9267"/>
                  </a:lnTo>
                  <a:lnTo>
                    <a:pt x="320519" y="20507"/>
                  </a:lnTo>
                  <a:lnTo>
                    <a:pt x="278606" y="35845"/>
                  </a:lnTo>
                  <a:lnTo>
                    <a:pt x="238728" y="55054"/>
                  </a:lnTo>
                  <a:lnTo>
                    <a:pt x="201116" y="77902"/>
                  </a:lnTo>
                  <a:lnTo>
                    <a:pt x="165998" y="104162"/>
                  </a:lnTo>
                  <a:lnTo>
                    <a:pt x="133604" y="133604"/>
                  </a:lnTo>
                  <a:lnTo>
                    <a:pt x="104162" y="165998"/>
                  </a:lnTo>
                  <a:lnTo>
                    <a:pt x="77902" y="201116"/>
                  </a:lnTo>
                  <a:lnTo>
                    <a:pt x="55054" y="238728"/>
                  </a:lnTo>
                  <a:lnTo>
                    <a:pt x="35845" y="278606"/>
                  </a:lnTo>
                  <a:lnTo>
                    <a:pt x="20507" y="320519"/>
                  </a:lnTo>
                  <a:lnTo>
                    <a:pt x="9267" y="364239"/>
                  </a:lnTo>
                  <a:lnTo>
                    <a:pt x="2354" y="409537"/>
                  </a:lnTo>
                  <a:lnTo>
                    <a:pt x="0" y="456184"/>
                  </a:lnTo>
                  <a:lnTo>
                    <a:pt x="0" y="2280920"/>
                  </a:lnTo>
                  <a:lnTo>
                    <a:pt x="2354" y="2327566"/>
                  </a:lnTo>
                  <a:lnTo>
                    <a:pt x="9267" y="2372864"/>
                  </a:lnTo>
                  <a:lnTo>
                    <a:pt x="20507" y="2416584"/>
                  </a:lnTo>
                  <a:lnTo>
                    <a:pt x="35845" y="2458497"/>
                  </a:lnTo>
                  <a:lnTo>
                    <a:pt x="55054" y="2498375"/>
                  </a:lnTo>
                  <a:lnTo>
                    <a:pt x="77902" y="2535987"/>
                  </a:lnTo>
                  <a:lnTo>
                    <a:pt x="104162" y="2571105"/>
                  </a:lnTo>
                  <a:lnTo>
                    <a:pt x="133604" y="2603500"/>
                  </a:lnTo>
                  <a:lnTo>
                    <a:pt x="165998" y="2632941"/>
                  </a:lnTo>
                  <a:lnTo>
                    <a:pt x="201116" y="2659201"/>
                  </a:lnTo>
                  <a:lnTo>
                    <a:pt x="238728" y="2682049"/>
                  </a:lnTo>
                  <a:lnTo>
                    <a:pt x="278606" y="2701258"/>
                  </a:lnTo>
                  <a:lnTo>
                    <a:pt x="320519" y="2716596"/>
                  </a:lnTo>
                  <a:lnTo>
                    <a:pt x="364239" y="2727836"/>
                  </a:lnTo>
                  <a:lnTo>
                    <a:pt x="409537" y="2734749"/>
                  </a:lnTo>
                  <a:lnTo>
                    <a:pt x="456183" y="2737104"/>
                  </a:lnTo>
                  <a:lnTo>
                    <a:pt x="6961124" y="2737104"/>
                  </a:lnTo>
                  <a:lnTo>
                    <a:pt x="7007770" y="2734749"/>
                  </a:lnTo>
                  <a:lnTo>
                    <a:pt x="7053068" y="2727836"/>
                  </a:lnTo>
                  <a:lnTo>
                    <a:pt x="7096788" y="2716596"/>
                  </a:lnTo>
                  <a:lnTo>
                    <a:pt x="7138701" y="2701258"/>
                  </a:lnTo>
                  <a:lnTo>
                    <a:pt x="7178579" y="2682049"/>
                  </a:lnTo>
                  <a:lnTo>
                    <a:pt x="7216191" y="2659201"/>
                  </a:lnTo>
                  <a:lnTo>
                    <a:pt x="7251309" y="2632941"/>
                  </a:lnTo>
                  <a:lnTo>
                    <a:pt x="7283704" y="2603500"/>
                  </a:lnTo>
                  <a:lnTo>
                    <a:pt x="7313145" y="2571105"/>
                  </a:lnTo>
                  <a:lnTo>
                    <a:pt x="7339405" y="2535987"/>
                  </a:lnTo>
                  <a:lnTo>
                    <a:pt x="7362253" y="2498375"/>
                  </a:lnTo>
                  <a:lnTo>
                    <a:pt x="7381462" y="2458497"/>
                  </a:lnTo>
                  <a:lnTo>
                    <a:pt x="7396800" y="2416584"/>
                  </a:lnTo>
                  <a:lnTo>
                    <a:pt x="7408040" y="2372864"/>
                  </a:lnTo>
                  <a:lnTo>
                    <a:pt x="7414953" y="2327566"/>
                  </a:lnTo>
                  <a:lnTo>
                    <a:pt x="7417308" y="2280920"/>
                  </a:lnTo>
                  <a:lnTo>
                    <a:pt x="7417308" y="456184"/>
                  </a:lnTo>
                  <a:lnTo>
                    <a:pt x="7414953" y="409537"/>
                  </a:lnTo>
                  <a:lnTo>
                    <a:pt x="7408040" y="364239"/>
                  </a:lnTo>
                  <a:lnTo>
                    <a:pt x="7396800" y="320519"/>
                  </a:lnTo>
                  <a:lnTo>
                    <a:pt x="7381462" y="278606"/>
                  </a:lnTo>
                  <a:lnTo>
                    <a:pt x="7362253" y="238728"/>
                  </a:lnTo>
                  <a:lnTo>
                    <a:pt x="7339405" y="201116"/>
                  </a:lnTo>
                  <a:lnTo>
                    <a:pt x="7313145" y="165998"/>
                  </a:lnTo>
                  <a:lnTo>
                    <a:pt x="7283704" y="133604"/>
                  </a:lnTo>
                  <a:lnTo>
                    <a:pt x="7251309" y="104162"/>
                  </a:lnTo>
                  <a:lnTo>
                    <a:pt x="7216191" y="77902"/>
                  </a:lnTo>
                  <a:lnTo>
                    <a:pt x="7178579" y="55054"/>
                  </a:lnTo>
                  <a:lnTo>
                    <a:pt x="7138701" y="35845"/>
                  </a:lnTo>
                  <a:lnTo>
                    <a:pt x="7096788" y="20507"/>
                  </a:lnTo>
                  <a:lnTo>
                    <a:pt x="7053068" y="9267"/>
                  </a:lnTo>
                  <a:lnTo>
                    <a:pt x="7007770" y="2354"/>
                  </a:lnTo>
                  <a:lnTo>
                    <a:pt x="6961124" y="0"/>
                  </a:lnTo>
                  <a:close/>
                </a:path>
              </a:pathLst>
            </a:custGeom>
            <a:solidFill>
              <a:srgbClr val="318B9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2640329" y="2277618"/>
              <a:ext cx="7417434" cy="2737485"/>
            </a:xfrm>
            <a:custGeom>
              <a:avLst/>
              <a:gdLst/>
              <a:ahLst/>
              <a:cxnLst/>
              <a:rect l="l" t="t" r="r" b="b"/>
              <a:pathLst>
                <a:path w="7417434" h="2737485">
                  <a:moveTo>
                    <a:pt x="0" y="456184"/>
                  </a:moveTo>
                  <a:lnTo>
                    <a:pt x="2354" y="409537"/>
                  </a:lnTo>
                  <a:lnTo>
                    <a:pt x="9267" y="364239"/>
                  </a:lnTo>
                  <a:lnTo>
                    <a:pt x="20507" y="320519"/>
                  </a:lnTo>
                  <a:lnTo>
                    <a:pt x="35845" y="278606"/>
                  </a:lnTo>
                  <a:lnTo>
                    <a:pt x="55054" y="238728"/>
                  </a:lnTo>
                  <a:lnTo>
                    <a:pt x="77902" y="201116"/>
                  </a:lnTo>
                  <a:lnTo>
                    <a:pt x="104162" y="165998"/>
                  </a:lnTo>
                  <a:lnTo>
                    <a:pt x="133604" y="133604"/>
                  </a:lnTo>
                  <a:lnTo>
                    <a:pt x="165998" y="104162"/>
                  </a:lnTo>
                  <a:lnTo>
                    <a:pt x="201116" y="77902"/>
                  </a:lnTo>
                  <a:lnTo>
                    <a:pt x="238728" y="55054"/>
                  </a:lnTo>
                  <a:lnTo>
                    <a:pt x="278606" y="35845"/>
                  </a:lnTo>
                  <a:lnTo>
                    <a:pt x="320519" y="20507"/>
                  </a:lnTo>
                  <a:lnTo>
                    <a:pt x="364239" y="9267"/>
                  </a:lnTo>
                  <a:lnTo>
                    <a:pt x="409537" y="2354"/>
                  </a:lnTo>
                  <a:lnTo>
                    <a:pt x="456183" y="0"/>
                  </a:lnTo>
                  <a:lnTo>
                    <a:pt x="6961124" y="0"/>
                  </a:lnTo>
                  <a:lnTo>
                    <a:pt x="7007770" y="2354"/>
                  </a:lnTo>
                  <a:lnTo>
                    <a:pt x="7053068" y="9267"/>
                  </a:lnTo>
                  <a:lnTo>
                    <a:pt x="7096788" y="20507"/>
                  </a:lnTo>
                  <a:lnTo>
                    <a:pt x="7138701" y="35845"/>
                  </a:lnTo>
                  <a:lnTo>
                    <a:pt x="7178579" y="55054"/>
                  </a:lnTo>
                  <a:lnTo>
                    <a:pt x="7216191" y="77902"/>
                  </a:lnTo>
                  <a:lnTo>
                    <a:pt x="7251309" y="104162"/>
                  </a:lnTo>
                  <a:lnTo>
                    <a:pt x="7283704" y="133604"/>
                  </a:lnTo>
                  <a:lnTo>
                    <a:pt x="7313145" y="165998"/>
                  </a:lnTo>
                  <a:lnTo>
                    <a:pt x="7339405" y="201116"/>
                  </a:lnTo>
                  <a:lnTo>
                    <a:pt x="7362253" y="238728"/>
                  </a:lnTo>
                  <a:lnTo>
                    <a:pt x="7381462" y="278606"/>
                  </a:lnTo>
                  <a:lnTo>
                    <a:pt x="7396800" y="320519"/>
                  </a:lnTo>
                  <a:lnTo>
                    <a:pt x="7408040" y="364239"/>
                  </a:lnTo>
                  <a:lnTo>
                    <a:pt x="7414953" y="409537"/>
                  </a:lnTo>
                  <a:lnTo>
                    <a:pt x="7417308" y="456184"/>
                  </a:lnTo>
                  <a:lnTo>
                    <a:pt x="7417308" y="2280920"/>
                  </a:lnTo>
                  <a:lnTo>
                    <a:pt x="7414953" y="2327566"/>
                  </a:lnTo>
                  <a:lnTo>
                    <a:pt x="7408040" y="2372864"/>
                  </a:lnTo>
                  <a:lnTo>
                    <a:pt x="7396800" y="2416584"/>
                  </a:lnTo>
                  <a:lnTo>
                    <a:pt x="7381462" y="2458497"/>
                  </a:lnTo>
                  <a:lnTo>
                    <a:pt x="7362253" y="2498375"/>
                  </a:lnTo>
                  <a:lnTo>
                    <a:pt x="7339405" y="2535987"/>
                  </a:lnTo>
                  <a:lnTo>
                    <a:pt x="7313145" y="2571105"/>
                  </a:lnTo>
                  <a:lnTo>
                    <a:pt x="7283704" y="2603500"/>
                  </a:lnTo>
                  <a:lnTo>
                    <a:pt x="7251309" y="2632941"/>
                  </a:lnTo>
                  <a:lnTo>
                    <a:pt x="7216191" y="2659201"/>
                  </a:lnTo>
                  <a:lnTo>
                    <a:pt x="7178579" y="2682049"/>
                  </a:lnTo>
                  <a:lnTo>
                    <a:pt x="7138701" y="2701258"/>
                  </a:lnTo>
                  <a:lnTo>
                    <a:pt x="7096788" y="2716596"/>
                  </a:lnTo>
                  <a:lnTo>
                    <a:pt x="7053068" y="2727836"/>
                  </a:lnTo>
                  <a:lnTo>
                    <a:pt x="7007770" y="2734749"/>
                  </a:lnTo>
                  <a:lnTo>
                    <a:pt x="6961124" y="2737104"/>
                  </a:lnTo>
                  <a:lnTo>
                    <a:pt x="456183" y="2737104"/>
                  </a:lnTo>
                  <a:lnTo>
                    <a:pt x="409537" y="2734749"/>
                  </a:lnTo>
                  <a:lnTo>
                    <a:pt x="364239" y="2727836"/>
                  </a:lnTo>
                  <a:lnTo>
                    <a:pt x="320519" y="2716596"/>
                  </a:lnTo>
                  <a:lnTo>
                    <a:pt x="278606" y="2701258"/>
                  </a:lnTo>
                  <a:lnTo>
                    <a:pt x="238728" y="2682049"/>
                  </a:lnTo>
                  <a:lnTo>
                    <a:pt x="201116" y="2659201"/>
                  </a:lnTo>
                  <a:lnTo>
                    <a:pt x="165998" y="2632941"/>
                  </a:lnTo>
                  <a:lnTo>
                    <a:pt x="133604" y="2603500"/>
                  </a:lnTo>
                  <a:lnTo>
                    <a:pt x="104162" y="2571105"/>
                  </a:lnTo>
                  <a:lnTo>
                    <a:pt x="77902" y="2535987"/>
                  </a:lnTo>
                  <a:lnTo>
                    <a:pt x="55054" y="2498375"/>
                  </a:lnTo>
                  <a:lnTo>
                    <a:pt x="35845" y="2458497"/>
                  </a:lnTo>
                  <a:lnTo>
                    <a:pt x="20507" y="2416584"/>
                  </a:lnTo>
                  <a:lnTo>
                    <a:pt x="9267" y="2372864"/>
                  </a:lnTo>
                  <a:lnTo>
                    <a:pt x="2354" y="2327566"/>
                  </a:lnTo>
                  <a:lnTo>
                    <a:pt x="0" y="2280920"/>
                  </a:lnTo>
                  <a:lnTo>
                    <a:pt x="0" y="456184"/>
                  </a:lnTo>
                  <a:close/>
                </a:path>
              </a:pathLst>
            </a:custGeom>
            <a:ln w="25908">
              <a:solidFill>
                <a:srgbClr val="205D66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" name="object 6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2884931" y="2438400"/>
              <a:ext cx="7146035" cy="679703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612135" y="2804160"/>
              <a:ext cx="5859779" cy="679703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8066532" y="2804160"/>
              <a:ext cx="498348" cy="679703"/>
            </a:xfrm>
            <a:prstGeom prst="rect">
              <a:avLst/>
            </a:prstGeom>
          </p:spPr>
        </p:pic>
        <p:pic>
          <p:nvPicPr>
            <p:cNvPr id="9" name="object 9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8159495" y="2804160"/>
              <a:ext cx="1019555" cy="679703"/>
            </a:xfrm>
            <a:prstGeom prst="rect">
              <a:avLst/>
            </a:prstGeom>
          </p:spPr>
        </p:pic>
        <p:pic>
          <p:nvPicPr>
            <p:cNvPr id="10" name="object 10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2612135" y="3169920"/>
              <a:ext cx="6021323" cy="679703"/>
            </a:xfrm>
            <a:prstGeom prst="rect">
              <a:avLst/>
            </a:prstGeom>
          </p:spPr>
        </p:pic>
        <p:pic>
          <p:nvPicPr>
            <p:cNvPr id="11" name="object 11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2612135" y="3535680"/>
              <a:ext cx="7717535" cy="679704"/>
            </a:xfrm>
            <a:prstGeom prst="rect">
              <a:avLst/>
            </a:prstGeom>
          </p:spPr>
        </p:pic>
        <p:pic>
          <p:nvPicPr>
            <p:cNvPr id="12" name="object 12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2612135" y="3901440"/>
              <a:ext cx="1816608" cy="679704"/>
            </a:xfrm>
            <a:prstGeom prst="rect">
              <a:avLst/>
            </a:prstGeom>
          </p:spPr>
        </p:pic>
        <p:pic>
          <p:nvPicPr>
            <p:cNvPr id="13" name="object 13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4023359" y="3901440"/>
              <a:ext cx="2046732" cy="679704"/>
            </a:xfrm>
            <a:prstGeom prst="rect">
              <a:avLst/>
            </a:prstGeom>
          </p:spPr>
        </p:pic>
        <p:pic>
          <p:nvPicPr>
            <p:cNvPr id="14" name="object 14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5664707" y="3901440"/>
              <a:ext cx="3992880" cy="679704"/>
            </a:xfrm>
            <a:prstGeom prst="rect">
              <a:avLst/>
            </a:prstGeom>
          </p:spPr>
        </p:pic>
        <p:pic>
          <p:nvPicPr>
            <p:cNvPr id="15" name="object 15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2612135" y="4267200"/>
              <a:ext cx="4812792" cy="679704"/>
            </a:xfrm>
            <a:prstGeom prst="rect">
              <a:avLst/>
            </a:prstGeom>
          </p:spPr>
        </p:pic>
      </p:grpSp>
      <p:sp>
        <p:nvSpPr>
          <p:cNvPr id="16" name="object 16"/>
          <p:cNvSpPr txBox="1"/>
          <p:nvPr/>
        </p:nvSpPr>
        <p:spPr>
          <a:xfrm>
            <a:off x="2790570" y="2505913"/>
            <a:ext cx="7272655" cy="222123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85115">
              <a:lnSpc>
                <a:spcPct val="100000"/>
              </a:lnSpc>
              <a:spcBef>
                <a:spcPts val="100"/>
              </a:spcBef>
            </a:pPr>
            <a:r>
              <a:rPr sz="2400" spc="-5" dirty="0">
                <a:solidFill>
                  <a:srgbClr val="FFFFFF"/>
                </a:solidFill>
                <a:latin typeface="Calibri"/>
                <a:cs typeface="Calibri"/>
              </a:rPr>
              <a:t>Рассмотрите</a:t>
            </a:r>
            <a:r>
              <a:rPr sz="2400" spc="-1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FFFFFF"/>
                </a:solidFill>
                <a:latin typeface="Calibri"/>
                <a:cs typeface="Calibri"/>
              </a:rPr>
              <a:t>изображение</a:t>
            </a:r>
            <a:r>
              <a:rPr sz="2400" spc="-1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400" spc="-5" dirty="0">
                <a:solidFill>
                  <a:srgbClr val="FFFFFF"/>
                </a:solidFill>
                <a:latin typeface="Calibri"/>
                <a:cs typeface="Calibri"/>
              </a:rPr>
              <a:t>одного</a:t>
            </a:r>
            <a:r>
              <a:rPr sz="2400" spc="-1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400" spc="-5" dirty="0">
                <a:solidFill>
                  <a:srgbClr val="FFFFFF"/>
                </a:solidFill>
                <a:latin typeface="Calibri"/>
                <a:cs typeface="Calibri"/>
              </a:rPr>
              <a:t>дерева</a:t>
            </a:r>
            <a:r>
              <a:rPr sz="2400" spc="-2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FFFFFF"/>
                </a:solidFill>
                <a:latin typeface="Calibri"/>
                <a:cs typeface="Calibri"/>
              </a:rPr>
              <a:t>в</a:t>
            </a:r>
            <a:r>
              <a:rPr sz="2400" spc="-5" dirty="0">
                <a:solidFill>
                  <a:srgbClr val="FFFFFF"/>
                </a:solidFill>
                <a:latin typeface="Calibri"/>
                <a:cs typeface="Calibri"/>
              </a:rPr>
              <a:t> разных</a:t>
            </a:r>
            <a:endParaRPr sz="2400">
              <a:latin typeface="Calibri"/>
              <a:cs typeface="Calibri"/>
            </a:endParaRPr>
          </a:p>
          <a:p>
            <a:pPr marL="12700" marR="1158875">
              <a:lnSpc>
                <a:spcPct val="100000"/>
              </a:lnSpc>
              <a:spcBef>
                <a:spcPts val="5"/>
              </a:spcBef>
            </a:pPr>
            <a:r>
              <a:rPr sz="2400" spc="-5" dirty="0">
                <a:solidFill>
                  <a:srgbClr val="FFFFFF"/>
                </a:solidFill>
                <a:latin typeface="Calibri"/>
                <a:cs typeface="Calibri"/>
              </a:rPr>
              <a:t>ракурсах, </a:t>
            </a:r>
            <a:r>
              <a:rPr sz="2400" dirty="0">
                <a:solidFill>
                  <a:srgbClr val="FFFFFF"/>
                </a:solidFill>
                <a:latin typeface="Calibri"/>
                <a:cs typeface="Calibri"/>
              </a:rPr>
              <a:t>в </a:t>
            </a:r>
            <a:r>
              <a:rPr sz="2400" spc="-5" dirty="0">
                <a:solidFill>
                  <a:srgbClr val="FFFFFF"/>
                </a:solidFill>
                <a:latin typeface="Calibri"/>
                <a:cs typeface="Calibri"/>
              </a:rPr>
              <a:t>разное время года (слайды </a:t>
            </a:r>
            <a:r>
              <a:rPr sz="2400" dirty="0">
                <a:solidFill>
                  <a:srgbClr val="FFFFFF"/>
                </a:solidFill>
                <a:latin typeface="Calibri"/>
                <a:cs typeface="Calibri"/>
              </a:rPr>
              <a:t>17-21) , </a:t>
            </a:r>
            <a:r>
              <a:rPr sz="2400" spc="-53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400" spc="-5" dirty="0">
                <a:solidFill>
                  <a:srgbClr val="FFFFFF"/>
                </a:solidFill>
                <a:latin typeface="Calibri"/>
                <a:cs typeface="Calibri"/>
              </a:rPr>
              <a:t>подберите</a:t>
            </a:r>
            <a:r>
              <a:rPr sz="2400" spc="-2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400" spc="-5" dirty="0">
                <a:solidFill>
                  <a:srgbClr val="FFFFFF"/>
                </a:solidFill>
                <a:latin typeface="Calibri"/>
                <a:cs typeface="Calibri"/>
              </a:rPr>
              <a:t>подписи </a:t>
            </a:r>
            <a:r>
              <a:rPr sz="2400" dirty="0">
                <a:solidFill>
                  <a:srgbClr val="FFFFFF"/>
                </a:solidFill>
                <a:latin typeface="Calibri"/>
                <a:cs typeface="Calibri"/>
              </a:rPr>
              <a:t>к каждой</a:t>
            </a:r>
            <a:r>
              <a:rPr sz="2400" spc="-2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400" spc="-10" dirty="0">
                <a:solidFill>
                  <a:srgbClr val="FFFFFF"/>
                </a:solidFill>
                <a:latin typeface="Calibri"/>
                <a:cs typeface="Calibri"/>
              </a:rPr>
              <a:t>фотографии,</a:t>
            </a:r>
            <a:endParaRPr sz="2400">
              <a:latin typeface="Calibri"/>
              <a:cs typeface="Calibri"/>
            </a:endParaRPr>
          </a:p>
          <a:p>
            <a:pPr marL="12700" marR="5080">
              <a:lnSpc>
                <a:spcPct val="100000"/>
              </a:lnSpc>
            </a:pPr>
            <a:r>
              <a:rPr sz="2400" spc="-5" dirty="0">
                <a:solidFill>
                  <a:srgbClr val="FFFFFF"/>
                </a:solidFill>
                <a:latin typeface="Calibri"/>
                <a:cs typeface="Calibri"/>
              </a:rPr>
              <a:t>комбинируйте</a:t>
            </a:r>
            <a:r>
              <a:rPr sz="2400" spc="1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400" spc="-5" dirty="0">
                <a:solidFill>
                  <a:srgbClr val="FFFFFF"/>
                </a:solidFill>
                <a:latin typeface="Calibri"/>
                <a:cs typeface="Calibri"/>
              </a:rPr>
              <a:t>иллюстрации</a:t>
            </a:r>
            <a:r>
              <a:rPr sz="2400" dirty="0">
                <a:solidFill>
                  <a:srgbClr val="FFFFFF"/>
                </a:solidFill>
                <a:latin typeface="Calibri"/>
                <a:cs typeface="Calibri"/>
              </a:rPr>
              <a:t> по собственному</a:t>
            </a:r>
            <a:r>
              <a:rPr sz="2400" spc="-1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FFFFFF"/>
                </a:solidFill>
                <a:latin typeface="Calibri"/>
                <a:cs typeface="Calibri"/>
              </a:rPr>
              <a:t>замыслу, </a:t>
            </a:r>
            <a:r>
              <a:rPr sz="2400" spc="-52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FFFFFF"/>
                </a:solidFill>
                <a:latin typeface="Calibri"/>
                <a:cs typeface="Calibri"/>
              </a:rPr>
              <a:t>сделайте </a:t>
            </a:r>
            <a:r>
              <a:rPr sz="2400" spc="-5" dirty="0">
                <a:solidFill>
                  <a:srgbClr val="FFFFFF"/>
                </a:solidFill>
                <a:latin typeface="Calibri"/>
                <a:cs typeface="Calibri"/>
              </a:rPr>
              <a:t>«раскадровку», напишите историю этого </a:t>
            </a:r>
            <a:r>
              <a:rPr sz="240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400" spc="-5" dirty="0">
                <a:solidFill>
                  <a:srgbClr val="FFFFFF"/>
                </a:solidFill>
                <a:latin typeface="Calibri"/>
                <a:cs typeface="Calibri"/>
              </a:rPr>
              <a:t>дерева,</a:t>
            </a:r>
            <a:r>
              <a:rPr sz="2400" spc="-2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400" spc="-5" dirty="0">
                <a:solidFill>
                  <a:srgbClr val="FFFFFF"/>
                </a:solidFill>
                <a:latin typeface="Calibri"/>
                <a:cs typeface="Calibri"/>
              </a:rPr>
              <a:t>можно</a:t>
            </a:r>
            <a:r>
              <a:rPr sz="240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400" spc="-5" dirty="0">
                <a:solidFill>
                  <a:srgbClr val="FFFFFF"/>
                </a:solidFill>
                <a:latin typeface="Calibri"/>
                <a:cs typeface="Calibri"/>
              </a:rPr>
              <a:t>сочинить</a:t>
            </a:r>
            <a:r>
              <a:rPr sz="2400" spc="-1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400" spc="-5" dirty="0">
                <a:solidFill>
                  <a:srgbClr val="FFFFFF"/>
                </a:solidFill>
                <a:latin typeface="Calibri"/>
                <a:cs typeface="Calibri"/>
              </a:rPr>
              <a:t>легенду.</a:t>
            </a:r>
            <a:endParaRPr sz="24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985765" y="530478"/>
            <a:ext cx="222059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err="1"/>
              <a:t>Задание</a:t>
            </a:r>
            <a:r>
              <a:rPr spc="-105" dirty="0"/>
              <a:t> </a:t>
            </a:r>
            <a:r>
              <a:rPr dirty="0" smtClean="0"/>
              <a:t>1</a:t>
            </a:r>
            <a:r>
              <a:rPr lang="en-US" dirty="0" smtClean="0"/>
              <a:t>3</a:t>
            </a:r>
            <a:endParaRPr dirty="0"/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557527" y="1482850"/>
            <a:ext cx="4277868" cy="5375148"/>
          </a:xfrm>
          <a:prstGeom prst="rect">
            <a:avLst/>
          </a:prstGeom>
        </p:spPr>
      </p:pic>
      <p:grpSp>
        <p:nvGrpSpPr>
          <p:cNvPr id="4" name="object 4"/>
          <p:cNvGrpSpPr/>
          <p:nvPr/>
        </p:nvGrpSpPr>
        <p:grpSpPr>
          <a:xfrm>
            <a:off x="6480047" y="1508760"/>
            <a:ext cx="3535679" cy="5238115"/>
            <a:chOff x="6480047" y="1508760"/>
            <a:chExt cx="3535679" cy="5238115"/>
          </a:xfrm>
        </p:grpSpPr>
        <p:pic>
          <p:nvPicPr>
            <p:cNvPr id="5" name="object 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6480047" y="1508760"/>
              <a:ext cx="3535679" cy="2761488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6672071" y="1700784"/>
              <a:ext cx="3151631" cy="2377440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6480047" y="4029454"/>
              <a:ext cx="3505200" cy="2717292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6672071" y="4221480"/>
              <a:ext cx="3121152" cy="2333244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985765" y="530478"/>
            <a:ext cx="222059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err="1"/>
              <a:t>Задание</a:t>
            </a:r>
            <a:r>
              <a:rPr spc="-105" dirty="0"/>
              <a:t> </a:t>
            </a:r>
            <a:r>
              <a:rPr dirty="0" smtClean="0"/>
              <a:t>1</a:t>
            </a:r>
            <a:r>
              <a:rPr lang="en-US" dirty="0" smtClean="0"/>
              <a:t>3</a:t>
            </a:r>
            <a:endParaRPr dirty="0"/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799844" y="1196339"/>
            <a:ext cx="4273296" cy="5506212"/>
          </a:xfrm>
          <a:prstGeom prst="rect">
            <a:avLst/>
          </a:prstGeom>
        </p:spPr>
      </p:pic>
      <p:grpSp>
        <p:nvGrpSpPr>
          <p:cNvPr id="4" name="object 4"/>
          <p:cNvGrpSpPr/>
          <p:nvPr/>
        </p:nvGrpSpPr>
        <p:grpSpPr>
          <a:xfrm>
            <a:off x="6260591" y="1217675"/>
            <a:ext cx="4276725" cy="5501640"/>
            <a:chOff x="6260591" y="1217675"/>
            <a:chExt cx="4276725" cy="5501640"/>
          </a:xfrm>
        </p:grpSpPr>
        <p:pic>
          <p:nvPicPr>
            <p:cNvPr id="5" name="object 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6260591" y="1217675"/>
              <a:ext cx="4276344" cy="5501640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6455663" y="1412747"/>
              <a:ext cx="3688080" cy="4913376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985765" y="530478"/>
            <a:ext cx="222059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err="1"/>
              <a:t>Задание</a:t>
            </a:r>
            <a:r>
              <a:rPr spc="-105" dirty="0"/>
              <a:t> </a:t>
            </a:r>
            <a:r>
              <a:rPr dirty="0" smtClean="0"/>
              <a:t>1</a:t>
            </a:r>
            <a:r>
              <a:rPr lang="en-US" dirty="0" smtClean="0"/>
              <a:t>3</a:t>
            </a:r>
            <a:endParaRPr dirty="0"/>
          </a:p>
        </p:txBody>
      </p:sp>
      <p:grpSp>
        <p:nvGrpSpPr>
          <p:cNvPr id="3" name="object 3"/>
          <p:cNvGrpSpPr/>
          <p:nvPr/>
        </p:nvGrpSpPr>
        <p:grpSpPr>
          <a:xfrm>
            <a:off x="1363980" y="1700783"/>
            <a:ext cx="9878695" cy="5157470"/>
            <a:chOff x="1363980" y="1700783"/>
            <a:chExt cx="9878695" cy="5157470"/>
          </a:xfrm>
        </p:grpSpPr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363980" y="1720595"/>
              <a:ext cx="3380232" cy="2677667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559052" y="1915667"/>
              <a:ext cx="2791968" cy="2089403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4405884" y="1700783"/>
              <a:ext cx="3380232" cy="2700528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7485888" y="1720595"/>
              <a:ext cx="3371088" cy="2677667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7680959" y="1915667"/>
              <a:ext cx="2782824" cy="2089403"/>
            </a:xfrm>
            <a:prstGeom prst="rect">
              <a:avLst/>
            </a:prstGeom>
          </p:spPr>
        </p:pic>
        <p:pic>
          <p:nvPicPr>
            <p:cNvPr id="9" name="object 9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363980" y="4098034"/>
              <a:ext cx="3363468" cy="2677668"/>
            </a:xfrm>
            <a:prstGeom prst="rect">
              <a:avLst/>
            </a:prstGeom>
          </p:spPr>
        </p:pic>
        <p:pic>
          <p:nvPicPr>
            <p:cNvPr id="10" name="object 10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559052" y="4293107"/>
              <a:ext cx="2775204" cy="2089404"/>
            </a:xfrm>
            <a:prstGeom prst="rect">
              <a:avLst/>
            </a:prstGeom>
          </p:spPr>
        </p:pic>
        <p:pic>
          <p:nvPicPr>
            <p:cNvPr id="11" name="object 11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4460747" y="4098034"/>
              <a:ext cx="3364992" cy="2677668"/>
            </a:xfrm>
            <a:prstGeom prst="rect">
              <a:avLst/>
            </a:prstGeom>
          </p:spPr>
        </p:pic>
        <p:pic>
          <p:nvPicPr>
            <p:cNvPr id="12" name="object 12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4655820" y="4293107"/>
              <a:ext cx="2776728" cy="2089404"/>
            </a:xfrm>
            <a:prstGeom prst="rect">
              <a:avLst/>
            </a:prstGeom>
          </p:spPr>
        </p:pic>
        <p:pic>
          <p:nvPicPr>
            <p:cNvPr id="13" name="object 13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7269480" y="3881627"/>
              <a:ext cx="3973068" cy="2976371"/>
            </a:xfrm>
            <a:prstGeom prst="rect">
              <a:avLst/>
            </a:prstGeom>
          </p:spPr>
        </p:pic>
        <p:pic>
          <p:nvPicPr>
            <p:cNvPr id="14" name="object 14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7464551" y="4076698"/>
              <a:ext cx="3384804" cy="2700528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533904" y="169875"/>
            <a:ext cx="7298055" cy="11233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548640" marR="5080" indent="-536575">
              <a:lnSpc>
                <a:spcPct val="100000"/>
              </a:lnSpc>
              <a:spcBef>
                <a:spcPts val="100"/>
              </a:spcBef>
            </a:pPr>
            <a:r>
              <a:rPr dirty="0"/>
              <a:t>Этапы</a:t>
            </a:r>
            <a:r>
              <a:rPr spc="5" dirty="0"/>
              <a:t> </a:t>
            </a:r>
            <a:r>
              <a:rPr spc="-10" dirty="0"/>
              <a:t>составления</a:t>
            </a:r>
            <a:r>
              <a:rPr spc="25" dirty="0"/>
              <a:t> </a:t>
            </a:r>
            <a:r>
              <a:rPr spc="-10" dirty="0"/>
              <a:t>индивидуального </a:t>
            </a:r>
            <a:r>
              <a:rPr spc="-800" dirty="0"/>
              <a:t> </a:t>
            </a:r>
            <a:r>
              <a:rPr spc="-10" dirty="0"/>
              <a:t>рассказа</a:t>
            </a:r>
            <a:r>
              <a:rPr spc="-20" dirty="0"/>
              <a:t> </a:t>
            </a:r>
            <a:r>
              <a:rPr dirty="0"/>
              <a:t>по</a:t>
            </a:r>
            <a:r>
              <a:rPr spc="-10" dirty="0"/>
              <a:t> фотоиллюстрациям</a:t>
            </a:r>
          </a:p>
        </p:txBody>
      </p:sp>
      <p:grpSp>
        <p:nvGrpSpPr>
          <p:cNvPr id="3" name="object 3"/>
          <p:cNvGrpSpPr/>
          <p:nvPr/>
        </p:nvGrpSpPr>
        <p:grpSpPr>
          <a:xfrm>
            <a:off x="1836420" y="2314955"/>
            <a:ext cx="8377555" cy="3627120"/>
            <a:chOff x="1836420" y="2314955"/>
            <a:chExt cx="8377555" cy="3627120"/>
          </a:xfrm>
        </p:grpSpPr>
        <p:sp>
          <p:nvSpPr>
            <p:cNvPr id="4" name="object 4"/>
            <p:cNvSpPr/>
            <p:nvPr/>
          </p:nvSpPr>
          <p:spPr>
            <a:xfrm>
              <a:off x="1849374" y="2327909"/>
              <a:ext cx="8351520" cy="3601720"/>
            </a:xfrm>
            <a:custGeom>
              <a:avLst/>
              <a:gdLst/>
              <a:ahLst/>
              <a:cxnLst/>
              <a:rect l="l" t="t" r="r" b="b"/>
              <a:pathLst>
                <a:path w="8351520" h="3601720">
                  <a:moveTo>
                    <a:pt x="7751318" y="0"/>
                  </a:moveTo>
                  <a:lnTo>
                    <a:pt x="600201" y="0"/>
                  </a:lnTo>
                  <a:lnTo>
                    <a:pt x="553298" y="1805"/>
                  </a:lnTo>
                  <a:lnTo>
                    <a:pt x="507381" y="7134"/>
                  </a:lnTo>
                  <a:lnTo>
                    <a:pt x="462585" y="15852"/>
                  </a:lnTo>
                  <a:lnTo>
                    <a:pt x="419042" y="27826"/>
                  </a:lnTo>
                  <a:lnTo>
                    <a:pt x="376887" y="42922"/>
                  </a:lnTo>
                  <a:lnTo>
                    <a:pt x="336253" y="61007"/>
                  </a:lnTo>
                  <a:lnTo>
                    <a:pt x="297274" y="81947"/>
                  </a:lnTo>
                  <a:lnTo>
                    <a:pt x="260082" y="105610"/>
                  </a:lnTo>
                  <a:lnTo>
                    <a:pt x="224811" y="131861"/>
                  </a:lnTo>
                  <a:lnTo>
                    <a:pt x="191595" y="160567"/>
                  </a:lnTo>
                  <a:lnTo>
                    <a:pt x="160567" y="191595"/>
                  </a:lnTo>
                  <a:lnTo>
                    <a:pt x="131861" y="224811"/>
                  </a:lnTo>
                  <a:lnTo>
                    <a:pt x="105610" y="260082"/>
                  </a:lnTo>
                  <a:lnTo>
                    <a:pt x="81947" y="297274"/>
                  </a:lnTo>
                  <a:lnTo>
                    <a:pt x="61007" y="336253"/>
                  </a:lnTo>
                  <a:lnTo>
                    <a:pt x="42922" y="376887"/>
                  </a:lnTo>
                  <a:lnTo>
                    <a:pt x="27826" y="419042"/>
                  </a:lnTo>
                  <a:lnTo>
                    <a:pt x="15852" y="462585"/>
                  </a:lnTo>
                  <a:lnTo>
                    <a:pt x="7134" y="507381"/>
                  </a:lnTo>
                  <a:lnTo>
                    <a:pt x="1805" y="553298"/>
                  </a:lnTo>
                  <a:lnTo>
                    <a:pt x="0" y="600201"/>
                  </a:lnTo>
                  <a:lnTo>
                    <a:pt x="0" y="3001010"/>
                  </a:lnTo>
                  <a:lnTo>
                    <a:pt x="1805" y="3047913"/>
                  </a:lnTo>
                  <a:lnTo>
                    <a:pt x="7134" y="3093830"/>
                  </a:lnTo>
                  <a:lnTo>
                    <a:pt x="15852" y="3138626"/>
                  </a:lnTo>
                  <a:lnTo>
                    <a:pt x="27826" y="3182169"/>
                  </a:lnTo>
                  <a:lnTo>
                    <a:pt x="42922" y="3224324"/>
                  </a:lnTo>
                  <a:lnTo>
                    <a:pt x="61007" y="3264958"/>
                  </a:lnTo>
                  <a:lnTo>
                    <a:pt x="81947" y="3303937"/>
                  </a:lnTo>
                  <a:lnTo>
                    <a:pt x="105610" y="3341129"/>
                  </a:lnTo>
                  <a:lnTo>
                    <a:pt x="131861" y="3376400"/>
                  </a:lnTo>
                  <a:lnTo>
                    <a:pt x="160567" y="3409616"/>
                  </a:lnTo>
                  <a:lnTo>
                    <a:pt x="191595" y="3440644"/>
                  </a:lnTo>
                  <a:lnTo>
                    <a:pt x="224811" y="3469350"/>
                  </a:lnTo>
                  <a:lnTo>
                    <a:pt x="260082" y="3495601"/>
                  </a:lnTo>
                  <a:lnTo>
                    <a:pt x="297274" y="3519264"/>
                  </a:lnTo>
                  <a:lnTo>
                    <a:pt x="336253" y="3540204"/>
                  </a:lnTo>
                  <a:lnTo>
                    <a:pt x="376887" y="3558289"/>
                  </a:lnTo>
                  <a:lnTo>
                    <a:pt x="419042" y="3573385"/>
                  </a:lnTo>
                  <a:lnTo>
                    <a:pt x="462585" y="3585359"/>
                  </a:lnTo>
                  <a:lnTo>
                    <a:pt x="507381" y="3594077"/>
                  </a:lnTo>
                  <a:lnTo>
                    <a:pt x="553298" y="3599406"/>
                  </a:lnTo>
                  <a:lnTo>
                    <a:pt x="600201" y="3601212"/>
                  </a:lnTo>
                  <a:lnTo>
                    <a:pt x="7751318" y="3601212"/>
                  </a:lnTo>
                  <a:lnTo>
                    <a:pt x="7798221" y="3599406"/>
                  </a:lnTo>
                  <a:lnTo>
                    <a:pt x="7844138" y="3594077"/>
                  </a:lnTo>
                  <a:lnTo>
                    <a:pt x="7888934" y="3585359"/>
                  </a:lnTo>
                  <a:lnTo>
                    <a:pt x="7932477" y="3573385"/>
                  </a:lnTo>
                  <a:lnTo>
                    <a:pt x="7974632" y="3558289"/>
                  </a:lnTo>
                  <a:lnTo>
                    <a:pt x="8015266" y="3540204"/>
                  </a:lnTo>
                  <a:lnTo>
                    <a:pt x="8054245" y="3519264"/>
                  </a:lnTo>
                  <a:lnTo>
                    <a:pt x="8091437" y="3495601"/>
                  </a:lnTo>
                  <a:lnTo>
                    <a:pt x="8126708" y="3469350"/>
                  </a:lnTo>
                  <a:lnTo>
                    <a:pt x="8159924" y="3440644"/>
                  </a:lnTo>
                  <a:lnTo>
                    <a:pt x="8190952" y="3409616"/>
                  </a:lnTo>
                  <a:lnTo>
                    <a:pt x="8219658" y="3376400"/>
                  </a:lnTo>
                  <a:lnTo>
                    <a:pt x="8245909" y="3341129"/>
                  </a:lnTo>
                  <a:lnTo>
                    <a:pt x="8269572" y="3303937"/>
                  </a:lnTo>
                  <a:lnTo>
                    <a:pt x="8290512" y="3264958"/>
                  </a:lnTo>
                  <a:lnTo>
                    <a:pt x="8308597" y="3224324"/>
                  </a:lnTo>
                  <a:lnTo>
                    <a:pt x="8323693" y="3182169"/>
                  </a:lnTo>
                  <a:lnTo>
                    <a:pt x="8335667" y="3138626"/>
                  </a:lnTo>
                  <a:lnTo>
                    <a:pt x="8344385" y="3093830"/>
                  </a:lnTo>
                  <a:lnTo>
                    <a:pt x="8349714" y="3047913"/>
                  </a:lnTo>
                  <a:lnTo>
                    <a:pt x="8351520" y="3001010"/>
                  </a:lnTo>
                  <a:lnTo>
                    <a:pt x="8351520" y="600201"/>
                  </a:lnTo>
                  <a:lnTo>
                    <a:pt x="8349714" y="553298"/>
                  </a:lnTo>
                  <a:lnTo>
                    <a:pt x="8344385" y="507381"/>
                  </a:lnTo>
                  <a:lnTo>
                    <a:pt x="8335667" y="462585"/>
                  </a:lnTo>
                  <a:lnTo>
                    <a:pt x="8323693" y="419042"/>
                  </a:lnTo>
                  <a:lnTo>
                    <a:pt x="8308597" y="376887"/>
                  </a:lnTo>
                  <a:lnTo>
                    <a:pt x="8290512" y="336253"/>
                  </a:lnTo>
                  <a:lnTo>
                    <a:pt x="8269572" y="297274"/>
                  </a:lnTo>
                  <a:lnTo>
                    <a:pt x="8245909" y="260082"/>
                  </a:lnTo>
                  <a:lnTo>
                    <a:pt x="8219658" y="224811"/>
                  </a:lnTo>
                  <a:lnTo>
                    <a:pt x="8190952" y="191595"/>
                  </a:lnTo>
                  <a:lnTo>
                    <a:pt x="8159924" y="160567"/>
                  </a:lnTo>
                  <a:lnTo>
                    <a:pt x="8126708" y="131861"/>
                  </a:lnTo>
                  <a:lnTo>
                    <a:pt x="8091437" y="105610"/>
                  </a:lnTo>
                  <a:lnTo>
                    <a:pt x="8054245" y="81947"/>
                  </a:lnTo>
                  <a:lnTo>
                    <a:pt x="8015266" y="61007"/>
                  </a:lnTo>
                  <a:lnTo>
                    <a:pt x="7974632" y="42922"/>
                  </a:lnTo>
                  <a:lnTo>
                    <a:pt x="7932477" y="27826"/>
                  </a:lnTo>
                  <a:lnTo>
                    <a:pt x="7888934" y="15852"/>
                  </a:lnTo>
                  <a:lnTo>
                    <a:pt x="7844138" y="7134"/>
                  </a:lnTo>
                  <a:lnTo>
                    <a:pt x="7798221" y="1805"/>
                  </a:lnTo>
                  <a:lnTo>
                    <a:pt x="7751318" y="0"/>
                  </a:lnTo>
                  <a:close/>
                </a:path>
              </a:pathLst>
            </a:custGeom>
            <a:solidFill>
              <a:srgbClr val="318B9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1849374" y="2327909"/>
              <a:ext cx="8351520" cy="3601720"/>
            </a:xfrm>
            <a:custGeom>
              <a:avLst/>
              <a:gdLst/>
              <a:ahLst/>
              <a:cxnLst/>
              <a:rect l="l" t="t" r="r" b="b"/>
              <a:pathLst>
                <a:path w="8351520" h="3601720">
                  <a:moveTo>
                    <a:pt x="0" y="600201"/>
                  </a:moveTo>
                  <a:lnTo>
                    <a:pt x="1805" y="553298"/>
                  </a:lnTo>
                  <a:lnTo>
                    <a:pt x="7134" y="507381"/>
                  </a:lnTo>
                  <a:lnTo>
                    <a:pt x="15852" y="462585"/>
                  </a:lnTo>
                  <a:lnTo>
                    <a:pt x="27826" y="419042"/>
                  </a:lnTo>
                  <a:lnTo>
                    <a:pt x="42922" y="376887"/>
                  </a:lnTo>
                  <a:lnTo>
                    <a:pt x="61007" y="336253"/>
                  </a:lnTo>
                  <a:lnTo>
                    <a:pt x="81947" y="297274"/>
                  </a:lnTo>
                  <a:lnTo>
                    <a:pt x="105610" y="260082"/>
                  </a:lnTo>
                  <a:lnTo>
                    <a:pt x="131861" y="224811"/>
                  </a:lnTo>
                  <a:lnTo>
                    <a:pt x="160567" y="191595"/>
                  </a:lnTo>
                  <a:lnTo>
                    <a:pt x="191595" y="160567"/>
                  </a:lnTo>
                  <a:lnTo>
                    <a:pt x="224811" y="131861"/>
                  </a:lnTo>
                  <a:lnTo>
                    <a:pt x="260082" y="105610"/>
                  </a:lnTo>
                  <a:lnTo>
                    <a:pt x="297274" y="81947"/>
                  </a:lnTo>
                  <a:lnTo>
                    <a:pt x="336253" y="61007"/>
                  </a:lnTo>
                  <a:lnTo>
                    <a:pt x="376887" y="42922"/>
                  </a:lnTo>
                  <a:lnTo>
                    <a:pt x="419042" y="27826"/>
                  </a:lnTo>
                  <a:lnTo>
                    <a:pt x="462585" y="15852"/>
                  </a:lnTo>
                  <a:lnTo>
                    <a:pt x="507381" y="7134"/>
                  </a:lnTo>
                  <a:lnTo>
                    <a:pt x="553298" y="1805"/>
                  </a:lnTo>
                  <a:lnTo>
                    <a:pt x="600201" y="0"/>
                  </a:lnTo>
                  <a:lnTo>
                    <a:pt x="7751318" y="0"/>
                  </a:lnTo>
                  <a:lnTo>
                    <a:pt x="7798221" y="1805"/>
                  </a:lnTo>
                  <a:lnTo>
                    <a:pt x="7844138" y="7134"/>
                  </a:lnTo>
                  <a:lnTo>
                    <a:pt x="7888934" y="15852"/>
                  </a:lnTo>
                  <a:lnTo>
                    <a:pt x="7932477" y="27826"/>
                  </a:lnTo>
                  <a:lnTo>
                    <a:pt x="7974632" y="42922"/>
                  </a:lnTo>
                  <a:lnTo>
                    <a:pt x="8015266" y="61007"/>
                  </a:lnTo>
                  <a:lnTo>
                    <a:pt x="8054245" y="81947"/>
                  </a:lnTo>
                  <a:lnTo>
                    <a:pt x="8091437" y="105610"/>
                  </a:lnTo>
                  <a:lnTo>
                    <a:pt x="8126708" y="131861"/>
                  </a:lnTo>
                  <a:lnTo>
                    <a:pt x="8159924" y="160567"/>
                  </a:lnTo>
                  <a:lnTo>
                    <a:pt x="8190952" y="191595"/>
                  </a:lnTo>
                  <a:lnTo>
                    <a:pt x="8219658" y="224811"/>
                  </a:lnTo>
                  <a:lnTo>
                    <a:pt x="8245909" y="260082"/>
                  </a:lnTo>
                  <a:lnTo>
                    <a:pt x="8269572" y="297274"/>
                  </a:lnTo>
                  <a:lnTo>
                    <a:pt x="8290512" y="336253"/>
                  </a:lnTo>
                  <a:lnTo>
                    <a:pt x="8308597" y="376887"/>
                  </a:lnTo>
                  <a:lnTo>
                    <a:pt x="8323693" y="419042"/>
                  </a:lnTo>
                  <a:lnTo>
                    <a:pt x="8335667" y="462585"/>
                  </a:lnTo>
                  <a:lnTo>
                    <a:pt x="8344385" y="507381"/>
                  </a:lnTo>
                  <a:lnTo>
                    <a:pt x="8349714" y="553298"/>
                  </a:lnTo>
                  <a:lnTo>
                    <a:pt x="8351520" y="600201"/>
                  </a:lnTo>
                  <a:lnTo>
                    <a:pt x="8351520" y="3001010"/>
                  </a:lnTo>
                  <a:lnTo>
                    <a:pt x="8349714" y="3047913"/>
                  </a:lnTo>
                  <a:lnTo>
                    <a:pt x="8344385" y="3093830"/>
                  </a:lnTo>
                  <a:lnTo>
                    <a:pt x="8335667" y="3138626"/>
                  </a:lnTo>
                  <a:lnTo>
                    <a:pt x="8323693" y="3182169"/>
                  </a:lnTo>
                  <a:lnTo>
                    <a:pt x="8308597" y="3224324"/>
                  </a:lnTo>
                  <a:lnTo>
                    <a:pt x="8290512" y="3264958"/>
                  </a:lnTo>
                  <a:lnTo>
                    <a:pt x="8269572" y="3303937"/>
                  </a:lnTo>
                  <a:lnTo>
                    <a:pt x="8245909" y="3341129"/>
                  </a:lnTo>
                  <a:lnTo>
                    <a:pt x="8219658" y="3376400"/>
                  </a:lnTo>
                  <a:lnTo>
                    <a:pt x="8190952" y="3409616"/>
                  </a:lnTo>
                  <a:lnTo>
                    <a:pt x="8159924" y="3440644"/>
                  </a:lnTo>
                  <a:lnTo>
                    <a:pt x="8126708" y="3469350"/>
                  </a:lnTo>
                  <a:lnTo>
                    <a:pt x="8091437" y="3495601"/>
                  </a:lnTo>
                  <a:lnTo>
                    <a:pt x="8054245" y="3519264"/>
                  </a:lnTo>
                  <a:lnTo>
                    <a:pt x="8015266" y="3540204"/>
                  </a:lnTo>
                  <a:lnTo>
                    <a:pt x="7974632" y="3558289"/>
                  </a:lnTo>
                  <a:lnTo>
                    <a:pt x="7932477" y="3573385"/>
                  </a:lnTo>
                  <a:lnTo>
                    <a:pt x="7888934" y="3585359"/>
                  </a:lnTo>
                  <a:lnTo>
                    <a:pt x="7844138" y="3594077"/>
                  </a:lnTo>
                  <a:lnTo>
                    <a:pt x="7798221" y="3599406"/>
                  </a:lnTo>
                  <a:lnTo>
                    <a:pt x="7751318" y="3601212"/>
                  </a:lnTo>
                  <a:lnTo>
                    <a:pt x="600201" y="3601212"/>
                  </a:lnTo>
                  <a:lnTo>
                    <a:pt x="553298" y="3599406"/>
                  </a:lnTo>
                  <a:lnTo>
                    <a:pt x="507381" y="3594077"/>
                  </a:lnTo>
                  <a:lnTo>
                    <a:pt x="462585" y="3585359"/>
                  </a:lnTo>
                  <a:lnTo>
                    <a:pt x="419042" y="3573385"/>
                  </a:lnTo>
                  <a:lnTo>
                    <a:pt x="376887" y="3558289"/>
                  </a:lnTo>
                  <a:lnTo>
                    <a:pt x="336253" y="3540204"/>
                  </a:lnTo>
                  <a:lnTo>
                    <a:pt x="297274" y="3519264"/>
                  </a:lnTo>
                  <a:lnTo>
                    <a:pt x="260082" y="3495601"/>
                  </a:lnTo>
                  <a:lnTo>
                    <a:pt x="224811" y="3469350"/>
                  </a:lnTo>
                  <a:lnTo>
                    <a:pt x="191595" y="3440644"/>
                  </a:lnTo>
                  <a:lnTo>
                    <a:pt x="160567" y="3409616"/>
                  </a:lnTo>
                  <a:lnTo>
                    <a:pt x="131861" y="3376400"/>
                  </a:lnTo>
                  <a:lnTo>
                    <a:pt x="105610" y="3341129"/>
                  </a:lnTo>
                  <a:lnTo>
                    <a:pt x="81947" y="3303937"/>
                  </a:lnTo>
                  <a:lnTo>
                    <a:pt x="61007" y="3264958"/>
                  </a:lnTo>
                  <a:lnTo>
                    <a:pt x="42922" y="3224324"/>
                  </a:lnTo>
                  <a:lnTo>
                    <a:pt x="27826" y="3182169"/>
                  </a:lnTo>
                  <a:lnTo>
                    <a:pt x="15852" y="3138626"/>
                  </a:lnTo>
                  <a:lnTo>
                    <a:pt x="7134" y="3093830"/>
                  </a:lnTo>
                  <a:lnTo>
                    <a:pt x="1805" y="3047913"/>
                  </a:lnTo>
                  <a:lnTo>
                    <a:pt x="0" y="3001010"/>
                  </a:lnTo>
                  <a:lnTo>
                    <a:pt x="0" y="600201"/>
                  </a:lnTo>
                  <a:close/>
                </a:path>
              </a:pathLst>
            </a:custGeom>
            <a:ln w="25908">
              <a:solidFill>
                <a:srgbClr val="205D66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6" name="object 6"/>
          <p:cNvSpPr txBox="1"/>
          <p:nvPr/>
        </p:nvSpPr>
        <p:spPr>
          <a:xfrm>
            <a:off x="2034920" y="2263644"/>
            <a:ext cx="7809230" cy="3390900"/>
          </a:xfrm>
          <a:prstGeom prst="rect">
            <a:avLst/>
          </a:prstGeom>
        </p:spPr>
        <p:txBody>
          <a:bodyPr vert="horz" wrap="square" lIns="0" tIns="85090" rIns="0" bIns="0" rtlCol="0">
            <a:spAutoFit/>
          </a:bodyPr>
          <a:lstStyle/>
          <a:p>
            <a:pPr marL="3514725">
              <a:lnSpc>
                <a:spcPct val="100000"/>
              </a:lnSpc>
              <a:spcBef>
                <a:spcPts val="670"/>
              </a:spcBef>
            </a:pPr>
            <a:r>
              <a:rPr sz="2400" spc="-5" dirty="0">
                <a:solidFill>
                  <a:srgbClr val="FFFFFF"/>
                </a:solidFill>
                <a:latin typeface="Calibri"/>
                <a:cs typeface="Calibri"/>
              </a:rPr>
              <a:t>Памятка</a:t>
            </a:r>
            <a:endParaRPr sz="2400">
              <a:latin typeface="Calibri"/>
              <a:cs typeface="Calibri"/>
            </a:endParaRPr>
          </a:p>
          <a:p>
            <a:pPr marL="527685" indent="-515620">
              <a:lnSpc>
                <a:spcPct val="100000"/>
              </a:lnSpc>
              <a:spcBef>
                <a:spcPts val="580"/>
              </a:spcBef>
              <a:buAutoNum type="arabicPeriod"/>
              <a:tabLst>
                <a:tab pos="527685" algn="l"/>
                <a:tab pos="528320" algn="l"/>
              </a:tabLst>
            </a:pPr>
            <a:r>
              <a:rPr sz="2400" spc="-5" dirty="0">
                <a:solidFill>
                  <a:srgbClr val="FFFFFF"/>
                </a:solidFill>
                <a:latin typeface="Calibri"/>
                <a:cs typeface="Calibri"/>
              </a:rPr>
              <a:t>Придумайте</a:t>
            </a:r>
            <a:r>
              <a:rPr sz="240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400" spc="-5" dirty="0">
                <a:solidFill>
                  <a:srgbClr val="FFFFFF"/>
                </a:solidFill>
                <a:latin typeface="Calibri"/>
                <a:cs typeface="Calibri"/>
              </a:rPr>
              <a:t>подписи</a:t>
            </a:r>
            <a:r>
              <a:rPr sz="2400" dirty="0">
                <a:solidFill>
                  <a:srgbClr val="FFFFFF"/>
                </a:solidFill>
                <a:latin typeface="Calibri"/>
                <a:cs typeface="Calibri"/>
              </a:rPr>
              <a:t> к</a:t>
            </a:r>
            <a:r>
              <a:rPr sz="2400" spc="-2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400" spc="-10" dirty="0">
                <a:solidFill>
                  <a:srgbClr val="FFFFFF"/>
                </a:solidFill>
                <a:latin typeface="Calibri"/>
                <a:cs typeface="Calibri"/>
              </a:rPr>
              <a:t>фотографиям.</a:t>
            </a:r>
            <a:endParaRPr sz="2400">
              <a:latin typeface="Calibri"/>
              <a:cs typeface="Calibri"/>
            </a:endParaRPr>
          </a:p>
          <a:p>
            <a:pPr marL="527685" marR="5080" indent="-515620">
              <a:lnSpc>
                <a:spcPct val="100000"/>
              </a:lnSpc>
              <a:spcBef>
                <a:spcPts val="575"/>
              </a:spcBef>
              <a:buAutoNum type="arabicPeriod"/>
              <a:tabLst>
                <a:tab pos="527685" algn="l"/>
                <a:tab pos="528320" algn="l"/>
              </a:tabLst>
            </a:pPr>
            <a:r>
              <a:rPr sz="2400" dirty="0">
                <a:solidFill>
                  <a:srgbClr val="FFFFFF"/>
                </a:solidFill>
                <a:latin typeface="Calibri"/>
                <a:cs typeface="Calibri"/>
              </a:rPr>
              <a:t>Комбинируйте </a:t>
            </a:r>
            <a:r>
              <a:rPr sz="2400" spc="-5" dirty="0">
                <a:solidFill>
                  <a:srgbClr val="FFFFFF"/>
                </a:solidFill>
                <a:latin typeface="Calibri"/>
                <a:cs typeface="Calibri"/>
              </a:rPr>
              <a:t>иллюстрации </a:t>
            </a:r>
            <a:r>
              <a:rPr sz="2400" dirty="0">
                <a:solidFill>
                  <a:srgbClr val="FFFFFF"/>
                </a:solidFill>
                <a:latin typeface="Calibri"/>
                <a:cs typeface="Calibri"/>
              </a:rPr>
              <a:t>по </a:t>
            </a:r>
            <a:r>
              <a:rPr sz="2400" spc="-5" dirty="0">
                <a:solidFill>
                  <a:srgbClr val="FFFFFF"/>
                </a:solidFill>
                <a:latin typeface="Calibri"/>
                <a:cs typeface="Calibri"/>
              </a:rPr>
              <a:t>собственному </a:t>
            </a:r>
            <a:r>
              <a:rPr sz="2400" dirty="0">
                <a:solidFill>
                  <a:srgbClr val="FFFFFF"/>
                </a:solidFill>
                <a:latin typeface="Calibri"/>
                <a:cs typeface="Calibri"/>
              </a:rPr>
              <a:t>замыслу, </a:t>
            </a:r>
            <a:r>
              <a:rPr sz="2400" spc="-53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FFFFFF"/>
                </a:solidFill>
                <a:latin typeface="Calibri"/>
                <a:cs typeface="Calibri"/>
              </a:rPr>
              <a:t>сделайте</a:t>
            </a:r>
            <a:r>
              <a:rPr sz="2400" spc="-2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400" spc="-5" dirty="0">
                <a:solidFill>
                  <a:srgbClr val="FFFFFF"/>
                </a:solidFill>
                <a:latin typeface="Calibri"/>
                <a:cs typeface="Calibri"/>
              </a:rPr>
              <a:t>«раскадровку».</a:t>
            </a:r>
            <a:endParaRPr sz="2400">
              <a:latin typeface="Calibri"/>
              <a:cs typeface="Calibri"/>
            </a:endParaRPr>
          </a:p>
          <a:p>
            <a:pPr marL="527685" indent="-515620">
              <a:lnSpc>
                <a:spcPct val="100000"/>
              </a:lnSpc>
              <a:spcBef>
                <a:spcPts val="575"/>
              </a:spcBef>
              <a:buAutoNum type="arabicPeriod"/>
              <a:tabLst>
                <a:tab pos="527685" algn="l"/>
                <a:tab pos="528320" algn="l"/>
              </a:tabLst>
            </a:pPr>
            <a:r>
              <a:rPr sz="2400" spc="-5" dirty="0">
                <a:solidFill>
                  <a:srgbClr val="FFFFFF"/>
                </a:solidFill>
                <a:latin typeface="Calibri"/>
                <a:cs typeface="Calibri"/>
              </a:rPr>
              <a:t>Наговорите</a:t>
            </a:r>
            <a:r>
              <a:rPr sz="2400" spc="-1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400" spc="-5" dirty="0">
                <a:solidFill>
                  <a:srgbClr val="FFFFFF"/>
                </a:solidFill>
                <a:latin typeface="Calibri"/>
                <a:cs typeface="Calibri"/>
              </a:rPr>
              <a:t>текст</a:t>
            </a:r>
            <a:r>
              <a:rPr sz="2400" spc="-3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FFFFFF"/>
                </a:solidFill>
                <a:latin typeface="Calibri"/>
                <a:cs typeface="Calibri"/>
              </a:rPr>
              <a:t>сочинения</a:t>
            </a:r>
            <a:r>
              <a:rPr sz="2400" spc="-2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FFFFFF"/>
                </a:solidFill>
                <a:latin typeface="Calibri"/>
                <a:cs typeface="Calibri"/>
              </a:rPr>
              <a:t>на</a:t>
            </a:r>
            <a:r>
              <a:rPr sz="2400" spc="-1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400" spc="-5" dirty="0">
                <a:solidFill>
                  <a:srgbClr val="FFFFFF"/>
                </a:solidFill>
                <a:latin typeface="Calibri"/>
                <a:cs typeface="Calibri"/>
              </a:rPr>
              <a:t>диктофон.</a:t>
            </a:r>
            <a:endParaRPr sz="2400">
              <a:latin typeface="Calibri"/>
              <a:cs typeface="Calibri"/>
            </a:endParaRPr>
          </a:p>
          <a:p>
            <a:pPr marL="527685" marR="22225" indent="-515620">
              <a:lnSpc>
                <a:spcPct val="100000"/>
              </a:lnSpc>
              <a:spcBef>
                <a:spcPts val="580"/>
              </a:spcBef>
              <a:buAutoNum type="arabicPeriod"/>
              <a:tabLst>
                <a:tab pos="527685" algn="l"/>
                <a:tab pos="528320" algn="l"/>
              </a:tabLst>
            </a:pPr>
            <a:r>
              <a:rPr sz="2400" spc="-5" dirty="0">
                <a:solidFill>
                  <a:srgbClr val="FFFFFF"/>
                </a:solidFill>
                <a:latin typeface="Calibri"/>
                <a:cs typeface="Calibri"/>
              </a:rPr>
              <a:t>Прослушайте</a:t>
            </a:r>
            <a:r>
              <a:rPr sz="2400" spc="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400" spc="-5" dirty="0">
                <a:solidFill>
                  <a:srgbClr val="FFFFFF"/>
                </a:solidFill>
                <a:latin typeface="Calibri"/>
                <a:cs typeface="Calibri"/>
              </a:rPr>
              <a:t>аудиозапись,</a:t>
            </a:r>
            <a:r>
              <a:rPr sz="240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400" spc="-5" dirty="0">
                <a:solidFill>
                  <a:srgbClr val="FFFFFF"/>
                </a:solidFill>
                <a:latin typeface="Calibri"/>
                <a:cs typeface="Calibri"/>
              </a:rPr>
              <a:t>отредактируйте</a:t>
            </a:r>
            <a:r>
              <a:rPr sz="2400" spc="1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400" spc="-5" dirty="0">
                <a:solidFill>
                  <a:srgbClr val="FFFFFF"/>
                </a:solidFill>
                <a:latin typeface="Calibri"/>
                <a:cs typeface="Calibri"/>
              </a:rPr>
              <a:t>текст,</a:t>
            </a:r>
            <a:r>
              <a:rPr sz="2400" spc="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FFFFFF"/>
                </a:solidFill>
                <a:latin typeface="Calibri"/>
                <a:cs typeface="Calibri"/>
              </a:rPr>
              <a:t>глядя </a:t>
            </a:r>
            <a:r>
              <a:rPr sz="2400" spc="-53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FFFFFF"/>
                </a:solidFill>
                <a:latin typeface="Calibri"/>
                <a:cs typeface="Calibri"/>
              </a:rPr>
              <a:t>на</a:t>
            </a:r>
            <a:r>
              <a:rPr sz="2400" spc="-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400" spc="-10" dirty="0">
                <a:solidFill>
                  <a:srgbClr val="FFFFFF"/>
                </a:solidFill>
                <a:latin typeface="Calibri"/>
                <a:cs typeface="Calibri"/>
              </a:rPr>
              <a:t>фотографии.</a:t>
            </a:r>
            <a:endParaRPr sz="2400">
              <a:latin typeface="Calibri"/>
              <a:cs typeface="Calibri"/>
            </a:endParaRPr>
          </a:p>
          <a:p>
            <a:pPr marL="527685" indent="-515620">
              <a:lnSpc>
                <a:spcPct val="100000"/>
              </a:lnSpc>
              <a:spcBef>
                <a:spcPts val="575"/>
              </a:spcBef>
              <a:buAutoNum type="arabicPeriod"/>
              <a:tabLst>
                <a:tab pos="527685" algn="l"/>
                <a:tab pos="528320" algn="l"/>
              </a:tabLst>
            </a:pPr>
            <a:r>
              <a:rPr sz="2400" dirty="0">
                <a:solidFill>
                  <a:srgbClr val="FFFFFF"/>
                </a:solidFill>
                <a:latin typeface="Calibri"/>
                <a:cs typeface="Calibri"/>
              </a:rPr>
              <a:t>Перенесите</a:t>
            </a:r>
            <a:r>
              <a:rPr sz="2400" spc="-1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400" spc="-5" dirty="0">
                <a:solidFill>
                  <a:srgbClr val="FFFFFF"/>
                </a:solidFill>
                <a:latin typeface="Calibri"/>
                <a:cs typeface="Calibri"/>
              </a:rPr>
              <a:t>текст</a:t>
            </a:r>
            <a:r>
              <a:rPr sz="2400" spc="-3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FFFFFF"/>
                </a:solidFill>
                <a:latin typeface="Calibri"/>
                <a:cs typeface="Calibri"/>
              </a:rPr>
              <a:t>сочинения</a:t>
            </a:r>
            <a:r>
              <a:rPr sz="2400" spc="-1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FFFFFF"/>
                </a:solidFill>
                <a:latin typeface="Calibri"/>
                <a:cs typeface="Calibri"/>
              </a:rPr>
              <a:t>на</a:t>
            </a:r>
            <a:r>
              <a:rPr sz="2400" spc="-1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FFFFFF"/>
                </a:solidFill>
                <a:latin typeface="Calibri"/>
                <a:cs typeface="Calibri"/>
              </a:rPr>
              <a:t>бумагу.</a:t>
            </a:r>
            <a:endParaRPr sz="24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5142991" y="516128"/>
            <a:ext cx="222059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err="1"/>
              <a:t>Задание</a:t>
            </a:r>
            <a:r>
              <a:rPr spc="-105"/>
              <a:t> </a:t>
            </a:r>
            <a:r>
              <a:rPr smtClean="0"/>
              <a:t>1</a:t>
            </a:r>
            <a:r>
              <a:rPr lang="en-US" smtClean="0"/>
              <a:t>3</a:t>
            </a:r>
            <a:endParaRPr dirty="0"/>
          </a:p>
        </p:txBody>
      </p:sp>
      <p:grpSp>
        <p:nvGrpSpPr>
          <p:cNvPr id="3" name="object 3"/>
          <p:cNvGrpSpPr/>
          <p:nvPr/>
        </p:nvGrpSpPr>
        <p:grpSpPr>
          <a:xfrm>
            <a:off x="2208276" y="1341119"/>
            <a:ext cx="7905115" cy="5163820"/>
            <a:chOff x="2208276" y="1341119"/>
            <a:chExt cx="7905115" cy="5163820"/>
          </a:xfrm>
        </p:grpSpPr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2208276" y="1341119"/>
              <a:ext cx="4023360" cy="5163312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6096000" y="1341119"/>
              <a:ext cx="4017263" cy="5163312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851909" y="530478"/>
            <a:ext cx="449326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Литература,</a:t>
            </a:r>
            <a:r>
              <a:rPr spc="-55" dirty="0"/>
              <a:t> </a:t>
            </a:r>
            <a:r>
              <a:rPr spc="-10" dirty="0"/>
              <a:t>источники</a:t>
            </a:r>
          </a:p>
        </p:txBody>
      </p:sp>
      <p:grpSp>
        <p:nvGrpSpPr>
          <p:cNvPr id="3" name="object 3"/>
          <p:cNvGrpSpPr/>
          <p:nvPr/>
        </p:nvGrpSpPr>
        <p:grpSpPr>
          <a:xfrm>
            <a:off x="2412873" y="5249798"/>
            <a:ext cx="2338070" cy="283210"/>
            <a:chOff x="2412873" y="5249798"/>
            <a:chExt cx="2338070" cy="283210"/>
          </a:xfrm>
        </p:grpSpPr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2435733" y="5261228"/>
              <a:ext cx="488950" cy="270637"/>
            </a:xfrm>
            <a:prstGeom prst="rect">
              <a:avLst/>
            </a:prstGeom>
          </p:spPr>
        </p:pic>
        <p:sp>
          <p:nvSpPr>
            <p:cNvPr id="5" name="object 5"/>
            <p:cNvSpPr/>
            <p:nvPr/>
          </p:nvSpPr>
          <p:spPr>
            <a:xfrm>
              <a:off x="2417445" y="5508116"/>
              <a:ext cx="2329180" cy="20320"/>
            </a:xfrm>
            <a:custGeom>
              <a:avLst/>
              <a:gdLst/>
              <a:ahLst/>
              <a:cxnLst/>
              <a:rect l="l" t="t" r="r" b="b"/>
              <a:pathLst>
                <a:path w="2329179" h="20320">
                  <a:moveTo>
                    <a:pt x="2328672" y="0"/>
                  </a:moveTo>
                  <a:lnTo>
                    <a:pt x="0" y="0"/>
                  </a:lnTo>
                  <a:lnTo>
                    <a:pt x="0" y="19812"/>
                  </a:lnTo>
                  <a:lnTo>
                    <a:pt x="2328672" y="19812"/>
                  </a:lnTo>
                  <a:lnTo>
                    <a:pt x="2328672" y="0"/>
                  </a:lnTo>
                  <a:close/>
                </a:path>
              </a:pathLst>
            </a:custGeom>
            <a:solidFill>
              <a:srgbClr val="6B9F2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2417445" y="5508116"/>
              <a:ext cx="2329180" cy="20320"/>
            </a:xfrm>
            <a:custGeom>
              <a:avLst/>
              <a:gdLst/>
              <a:ahLst/>
              <a:cxnLst/>
              <a:rect l="l" t="t" r="r" b="b"/>
              <a:pathLst>
                <a:path w="2329179" h="20320">
                  <a:moveTo>
                    <a:pt x="0" y="0"/>
                  </a:moveTo>
                  <a:lnTo>
                    <a:pt x="1164335" y="0"/>
                  </a:lnTo>
                  <a:lnTo>
                    <a:pt x="2328672" y="0"/>
                  </a:lnTo>
                  <a:lnTo>
                    <a:pt x="2328672" y="19812"/>
                  </a:lnTo>
                  <a:lnTo>
                    <a:pt x="1164335" y="19812"/>
                  </a:lnTo>
                  <a:lnTo>
                    <a:pt x="0" y="19812"/>
                  </a:lnTo>
                  <a:lnTo>
                    <a:pt x="0" y="0"/>
                  </a:lnTo>
                  <a:close/>
                </a:path>
              </a:pathLst>
            </a:custGeom>
            <a:ln w="9144">
              <a:solidFill>
                <a:srgbClr val="6F2F9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7" name="object 7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957449" y="5249798"/>
              <a:ext cx="802259" cy="269747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795141" y="5249798"/>
              <a:ext cx="943610" cy="282066"/>
            </a:xfrm>
            <a:prstGeom prst="rect">
              <a:avLst/>
            </a:prstGeom>
          </p:spPr>
        </p:pic>
      </p:grpSp>
      <p:sp>
        <p:nvSpPr>
          <p:cNvPr id="9" name="object 9"/>
          <p:cNvSpPr txBox="1"/>
          <p:nvPr/>
        </p:nvSpPr>
        <p:spPr>
          <a:xfrm>
            <a:off x="1926463" y="1498472"/>
            <a:ext cx="7957820" cy="478155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469900" marR="5080" indent="-457200">
              <a:lnSpc>
                <a:spcPct val="100000"/>
              </a:lnSpc>
              <a:spcBef>
                <a:spcPts val="100"/>
              </a:spcBef>
              <a:buAutoNum type="arabicPeriod"/>
              <a:tabLst>
                <a:tab pos="469265" algn="l"/>
                <a:tab pos="469900" algn="l"/>
              </a:tabLst>
            </a:pPr>
            <a:r>
              <a:rPr sz="2400" dirty="0">
                <a:latin typeface="Calibri"/>
                <a:cs typeface="Calibri"/>
              </a:rPr>
              <a:t>Зимняя И.А. </a:t>
            </a:r>
            <a:r>
              <a:rPr sz="2400" spc="-10" dirty="0">
                <a:latin typeface="Calibri"/>
                <a:cs typeface="Calibri"/>
              </a:rPr>
              <a:t>Лингвопсихология </a:t>
            </a:r>
            <a:r>
              <a:rPr sz="2400" spc="-5" dirty="0">
                <a:latin typeface="Calibri"/>
                <a:cs typeface="Calibri"/>
              </a:rPr>
              <a:t>речевой </a:t>
            </a:r>
            <a:r>
              <a:rPr sz="2400" spc="-10" dirty="0">
                <a:latin typeface="Calibri"/>
                <a:cs typeface="Calibri"/>
              </a:rPr>
              <a:t>деятельности. </a:t>
            </a:r>
            <a:r>
              <a:rPr sz="2400" dirty="0">
                <a:latin typeface="Calibri"/>
                <a:cs typeface="Calibri"/>
              </a:rPr>
              <a:t>М, </a:t>
            </a:r>
            <a:r>
              <a:rPr sz="2400" spc="-530" dirty="0">
                <a:latin typeface="Calibri"/>
                <a:cs typeface="Calibri"/>
              </a:rPr>
              <a:t> </a:t>
            </a:r>
            <a:r>
              <a:rPr sz="2400" spc="-5" dirty="0">
                <a:latin typeface="Calibri"/>
                <a:cs typeface="Calibri"/>
              </a:rPr>
              <a:t>2001.</a:t>
            </a:r>
            <a:endParaRPr sz="2400">
              <a:latin typeface="Calibri"/>
              <a:cs typeface="Calibri"/>
            </a:endParaRPr>
          </a:p>
          <a:p>
            <a:pPr marL="469900" marR="172085" indent="-457200">
              <a:lnSpc>
                <a:spcPct val="100000"/>
              </a:lnSpc>
              <a:buAutoNum type="arabicPeriod"/>
              <a:tabLst>
                <a:tab pos="469265" algn="l"/>
                <a:tab pos="469900" algn="l"/>
              </a:tabLst>
            </a:pPr>
            <a:r>
              <a:rPr sz="2400" spc="-5" dirty="0">
                <a:latin typeface="Calibri"/>
                <a:cs typeface="Calibri"/>
              </a:rPr>
              <a:t>Синёва </a:t>
            </a:r>
            <a:r>
              <a:rPr sz="2400" spc="-20" dirty="0">
                <a:latin typeface="Calibri"/>
                <a:cs typeface="Calibri"/>
              </a:rPr>
              <a:t>О.В. </a:t>
            </a:r>
            <a:r>
              <a:rPr sz="2400" spc="-5" dirty="0">
                <a:latin typeface="Calibri"/>
                <a:cs typeface="Calibri"/>
              </a:rPr>
              <a:t>От </a:t>
            </a:r>
            <a:r>
              <a:rPr sz="2400" spc="-10" dirty="0">
                <a:latin typeface="Calibri"/>
                <a:cs typeface="Calibri"/>
              </a:rPr>
              <a:t>изобразительного </a:t>
            </a:r>
            <a:r>
              <a:rPr sz="2400" spc="-30" dirty="0">
                <a:latin typeface="Calibri"/>
                <a:cs typeface="Calibri"/>
              </a:rPr>
              <a:t>кода </a:t>
            </a:r>
            <a:r>
              <a:rPr sz="2400" dirty="0">
                <a:latin typeface="Calibri"/>
                <a:cs typeface="Calibri"/>
              </a:rPr>
              <a:t>к </a:t>
            </a:r>
            <a:r>
              <a:rPr sz="2400" spc="-10" dirty="0">
                <a:latin typeface="Calibri"/>
                <a:cs typeface="Calibri"/>
              </a:rPr>
              <a:t>дискурсу, </a:t>
            </a:r>
            <a:r>
              <a:rPr sz="2400" dirty="0">
                <a:latin typeface="Calibri"/>
                <a:cs typeface="Calibri"/>
              </a:rPr>
              <a:t>или о </a:t>
            </a:r>
            <a:r>
              <a:rPr sz="2400" spc="-530" dirty="0">
                <a:latin typeface="Calibri"/>
                <a:cs typeface="Calibri"/>
              </a:rPr>
              <a:t> </a:t>
            </a:r>
            <a:r>
              <a:rPr sz="2400" spc="-15" dirty="0">
                <a:latin typeface="Calibri"/>
                <a:cs typeface="Calibri"/>
              </a:rPr>
              <a:t>роли</a:t>
            </a:r>
            <a:r>
              <a:rPr sz="2400" spc="5" dirty="0">
                <a:latin typeface="Calibri"/>
                <a:cs typeface="Calibri"/>
              </a:rPr>
              <a:t> </a:t>
            </a:r>
            <a:r>
              <a:rPr sz="2400" spc="-10" dirty="0">
                <a:latin typeface="Calibri"/>
                <a:cs typeface="Calibri"/>
              </a:rPr>
              <a:t>фотоиллюстрации</a:t>
            </a:r>
            <a:r>
              <a:rPr sz="2400" spc="5" dirty="0">
                <a:latin typeface="Calibri"/>
                <a:cs typeface="Calibri"/>
              </a:rPr>
              <a:t> </a:t>
            </a:r>
            <a:r>
              <a:rPr sz="2400" spc="-15" dirty="0">
                <a:latin typeface="Calibri"/>
                <a:cs typeface="Calibri"/>
              </a:rPr>
              <a:t>как</a:t>
            </a:r>
            <a:r>
              <a:rPr sz="2400" spc="-10" dirty="0">
                <a:latin typeface="Calibri"/>
                <a:cs typeface="Calibri"/>
              </a:rPr>
              <a:t> средстве</a:t>
            </a:r>
            <a:r>
              <a:rPr sz="2400" spc="-5" dirty="0">
                <a:latin typeface="Calibri"/>
                <a:cs typeface="Calibri"/>
              </a:rPr>
              <a:t> формирования </a:t>
            </a:r>
            <a:r>
              <a:rPr sz="2400" dirty="0">
                <a:latin typeface="Calibri"/>
                <a:cs typeface="Calibri"/>
              </a:rPr>
              <a:t> </a:t>
            </a:r>
            <a:r>
              <a:rPr sz="2400" spc="-10" dirty="0">
                <a:latin typeface="Calibri"/>
                <a:cs typeface="Calibri"/>
              </a:rPr>
              <a:t>коммуникативной</a:t>
            </a:r>
            <a:r>
              <a:rPr sz="2400" spc="5" dirty="0">
                <a:latin typeface="Calibri"/>
                <a:cs typeface="Calibri"/>
              </a:rPr>
              <a:t> </a:t>
            </a:r>
            <a:r>
              <a:rPr sz="2400" spc="-10" dirty="0">
                <a:latin typeface="Calibri"/>
                <a:cs typeface="Calibri"/>
              </a:rPr>
              <a:t>компетенции</a:t>
            </a:r>
            <a:r>
              <a:rPr sz="2400" spc="10" dirty="0">
                <a:latin typeface="Calibri"/>
                <a:cs typeface="Calibri"/>
              </a:rPr>
              <a:t> </a:t>
            </a:r>
            <a:r>
              <a:rPr sz="2400" spc="-5" dirty="0">
                <a:latin typeface="Calibri"/>
                <a:cs typeface="Calibri"/>
              </a:rPr>
              <a:t>учащихся</a:t>
            </a:r>
            <a:r>
              <a:rPr sz="2400" spc="-20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РКИ.</a:t>
            </a:r>
            <a:r>
              <a:rPr sz="2400" spc="-25" dirty="0">
                <a:latin typeface="Calibri"/>
                <a:cs typeface="Calibri"/>
              </a:rPr>
              <a:t> </a:t>
            </a:r>
            <a:r>
              <a:rPr sz="2400" spc="-5" dirty="0">
                <a:latin typeface="Calibri"/>
                <a:cs typeface="Calibri"/>
              </a:rPr>
              <a:t>//</a:t>
            </a:r>
            <a:r>
              <a:rPr sz="2400" spc="-15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в</a:t>
            </a:r>
            <a:r>
              <a:rPr sz="2400" spc="-10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кн.</a:t>
            </a:r>
            <a:endParaRPr sz="2400">
              <a:latin typeface="Calibri"/>
              <a:cs typeface="Calibri"/>
            </a:endParaRPr>
          </a:p>
          <a:p>
            <a:pPr marL="469900">
              <a:lnSpc>
                <a:spcPct val="100000"/>
              </a:lnSpc>
            </a:pPr>
            <a:r>
              <a:rPr sz="2400" dirty="0">
                <a:latin typeface="Calibri"/>
                <a:cs typeface="Calibri"/>
              </a:rPr>
              <a:t>Применение</a:t>
            </a:r>
            <a:r>
              <a:rPr sz="2400" spc="40" dirty="0">
                <a:latin typeface="Calibri"/>
                <a:cs typeface="Calibri"/>
              </a:rPr>
              <a:t> </a:t>
            </a:r>
            <a:r>
              <a:rPr sz="2400" spc="-10" dirty="0">
                <a:latin typeface="Calibri"/>
                <a:cs typeface="Calibri"/>
              </a:rPr>
              <a:t>информационно-коммуникационных</a:t>
            </a:r>
            <a:endParaRPr sz="2400">
              <a:latin typeface="Calibri"/>
              <a:cs typeface="Calibri"/>
            </a:endParaRPr>
          </a:p>
          <a:p>
            <a:pPr marL="469900" marR="117475">
              <a:lnSpc>
                <a:spcPct val="100000"/>
              </a:lnSpc>
              <a:spcBef>
                <a:spcPts val="5"/>
              </a:spcBef>
            </a:pPr>
            <a:r>
              <a:rPr sz="2400" spc="-10" dirty="0">
                <a:latin typeface="Calibri"/>
                <a:cs typeface="Calibri"/>
              </a:rPr>
              <a:t>технологий </a:t>
            </a:r>
            <a:r>
              <a:rPr sz="2400" dirty="0">
                <a:latin typeface="Calibri"/>
                <a:cs typeface="Calibri"/>
              </a:rPr>
              <a:t>в </a:t>
            </a:r>
            <a:r>
              <a:rPr sz="2400" spc="-5" dirty="0">
                <a:latin typeface="Calibri"/>
                <a:cs typeface="Calibri"/>
              </a:rPr>
              <a:t>практике </a:t>
            </a:r>
            <a:r>
              <a:rPr sz="2400" spc="-10" dirty="0">
                <a:latin typeface="Calibri"/>
                <a:cs typeface="Calibri"/>
              </a:rPr>
              <a:t>преподавания </a:t>
            </a:r>
            <a:r>
              <a:rPr sz="2400" spc="-15" dirty="0">
                <a:latin typeface="Calibri"/>
                <a:cs typeface="Calibri"/>
              </a:rPr>
              <a:t>русского </a:t>
            </a:r>
            <a:r>
              <a:rPr sz="2400" spc="-10" dirty="0">
                <a:latin typeface="Calibri"/>
                <a:cs typeface="Calibri"/>
              </a:rPr>
              <a:t>языка </a:t>
            </a:r>
            <a:r>
              <a:rPr sz="2400" spc="-15" dirty="0">
                <a:latin typeface="Calibri"/>
                <a:cs typeface="Calibri"/>
              </a:rPr>
              <a:t>как </a:t>
            </a:r>
            <a:r>
              <a:rPr sz="2400" spc="-530" dirty="0">
                <a:latin typeface="Calibri"/>
                <a:cs typeface="Calibri"/>
              </a:rPr>
              <a:t> </a:t>
            </a:r>
            <a:r>
              <a:rPr sz="2400" spc="-5" dirty="0">
                <a:latin typeface="Calibri"/>
                <a:cs typeface="Calibri"/>
              </a:rPr>
              <a:t>иностранного.</a:t>
            </a:r>
            <a:r>
              <a:rPr sz="2400" spc="-10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М.,</a:t>
            </a:r>
            <a:r>
              <a:rPr sz="2400" spc="-20" dirty="0">
                <a:latin typeface="Calibri"/>
                <a:cs typeface="Calibri"/>
              </a:rPr>
              <a:t> </a:t>
            </a:r>
            <a:r>
              <a:rPr sz="2400" spc="-35" dirty="0">
                <a:latin typeface="Calibri"/>
                <a:cs typeface="Calibri"/>
              </a:rPr>
              <a:t>РОСНОУ,</a:t>
            </a:r>
            <a:r>
              <a:rPr sz="2400" dirty="0">
                <a:latin typeface="Calibri"/>
                <a:cs typeface="Calibri"/>
              </a:rPr>
              <a:t> </a:t>
            </a:r>
            <a:r>
              <a:rPr sz="2400" spc="-5" dirty="0">
                <a:latin typeface="Calibri"/>
                <a:cs typeface="Calibri"/>
              </a:rPr>
              <a:t>2011,</a:t>
            </a:r>
            <a:r>
              <a:rPr sz="2400" spc="-15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с.</a:t>
            </a:r>
            <a:r>
              <a:rPr sz="2400" spc="-15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102</a:t>
            </a:r>
            <a:endParaRPr sz="2400">
              <a:latin typeface="Calibri"/>
              <a:cs typeface="Calibri"/>
            </a:endParaRPr>
          </a:p>
          <a:p>
            <a:pPr marL="469900" marR="388620" indent="-457200">
              <a:lnSpc>
                <a:spcPct val="100000"/>
              </a:lnSpc>
              <a:buAutoNum type="arabicPeriod" startAt="3"/>
              <a:tabLst>
                <a:tab pos="469265" algn="l"/>
                <a:tab pos="469900" algn="l"/>
              </a:tabLst>
            </a:pPr>
            <a:r>
              <a:rPr sz="2400" dirty="0">
                <a:latin typeface="Calibri"/>
                <a:cs typeface="Calibri"/>
              </a:rPr>
              <a:t>Презентация </a:t>
            </a:r>
            <a:r>
              <a:rPr sz="2400" spc="-5" dirty="0">
                <a:latin typeface="Calibri"/>
                <a:cs typeface="Calibri"/>
              </a:rPr>
              <a:t>Синёвой </a:t>
            </a:r>
            <a:r>
              <a:rPr sz="2400" spc="-15" dirty="0">
                <a:latin typeface="Calibri"/>
                <a:cs typeface="Calibri"/>
              </a:rPr>
              <a:t>Ольги </a:t>
            </a:r>
            <a:r>
              <a:rPr sz="2400" spc="-5" dirty="0">
                <a:latin typeface="Calibri"/>
                <a:cs typeface="Calibri"/>
              </a:rPr>
              <a:t>Владимировны «О </a:t>
            </a:r>
            <a:r>
              <a:rPr sz="2400" spc="-20" dirty="0">
                <a:latin typeface="Calibri"/>
                <a:cs typeface="Calibri"/>
              </a:rPr>
              <a:t>роли </a:t>
            </a:r>
            <a:r>
              <a:rPr sz="2400" spc="-15" dirty="0">
                <a:latin typeface="Calibri"/>
                <a:cs typeface="Calibri"/>
              </a:rPr>
              <a:t> </a:t>
            </a:r>
            <a:r>
              <a:rPr sz="2400" spc="-10" dirty="0">
                <a:latin typeface="Calibri"/>
                <a:cs typeface="Calibri"/>
              </a:rPr>
              <a:t>электронной</a:t>
            </a:r>
            <a:r>
              <a:rPr sz="2400" dirty="0">
                <a:latin typeface="Calibri"/>
                <a:cs typeface="Calibri"/>
              </a:rPr>
              <a:t> иллюстрации…»</a:t>
            </a:r>
            <a:r>
              <a:rPr sz="2400" spc="10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М.,</a:t>
            </a:r>
            <a:r>
              <a:rPr sz="2400" spc="-5" dirty="0">
                <a:latin typeface="Calibri"/>
                <a:cs typeface="Calibri"/>
              </a:rPr>
              <a:t> </a:t>
            </a:r>
            <a:r>
              <a:rPr sz="2400" spc="-40" dirty="0">
                <a:latin typeface="Calibri"/>
                <a:cs typeface="Calibri"/>
              </a:rPr>
              <a:t>РОСНОУ,</a:t>
            </a:r>
            <a:r>
              <a:rPr sz="2400" spc="-15" dirty="0">
                <a:latin typeface="Calibri"/>
                <a:cs typeface="Calibri"/>
              </a:rPr>
              <a:t> </a:t>
            </a:r>
            <a:r>
              <a:rPr sz="2400" spc="-5" dirty="0">
                <a:latin typeface="Calibri"/>
                <a:cs typeface="Calibri"/>
              </a:rPr>
              <a:t>2011,</a:t>
            </a:r>
            <a:r>
              <a:rPr sz="2400" spc="5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с.</a:t>
            </a:r>
            <a:r>
              <a:rPr sz="2400" spc="-20" dirty="0">
                <a:latin typeface="Calibri"/>
                <a:cs typeface="Calibri"/>
              </a:rPr>
              <a:t> </a:t>
            </a:r>
            <a:r>
              <a:rPr sz="2400" spc="-5" dirty="0">
                <a:latin typeface="Calibri"/>
                <a:cs typeface="Calibri"/>
              </a:rPr>
              <a:t>102</a:t>
            </a:r>
            <a:endParaRPr sz="24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10"/>
              </a:spcBef>
              <a:buFont typeface="Calibri"/>
              <a:buAutoNum type="arabicPeriod" startAt="3"/>
            </a:pPr>
            <a:endParaRPr sz="2350">
              <a:latin typeface="Calibri"/>
              <a:cs typeface="Calibri"/>
            </a:endParaRPr>
          </a:p>
          <a:p>
            <a:pPr marL="422275" marR="1095375" indent="-410209">
              <a:lnSpc>
                <a:spcPct val="100000"/>
              </a:lnSpc>
              <a:buAutoNum type="arabicPeriod" startAt="3"/>
              <a:tabLst>
                <a:tab pos="446405" algn="l"/>
                <a:tab pos="447040" algn="l"/>
                <a:tab pos="5185410" algn="l"/>
              </a:tabLst>
            </a:pPr>
            <a:r>
              <a:rPr sz="2400" spc="-10" dirty="0">
                <a:latin typeface="Calibri"/>
                <a:cs typeface="Calibri"/>
              </a:rPr>
              <a:t>Шаблон </a:t>
            </a:r>
            <a:r>
              <a:rPr sz="2400" spc="-5" dirty="0">
                <a:latin typeface="Calibri"/>
                <a:cs typeface="Calibri"/>
              </a:rPr>
              <a:t>для создания </a:t>
            </a:r>
            <a:r>
              <a:rPr sz="2400" dirty="0">
                <a:latin typeface="Calibri"/>
                <a:cs typeface="Calibri"/>
              </a:rPr>
              <a:t>презентаций	в</a:t>
            </a:r>
            <a:r>
              <a:rPr sz="2400" spc="-75" dirty="0">
                <a:latin typeface="Calibri"/>
                <a:cs typeface="Calibri"/>
              </a:rPr>
              <a:t> </a:t>
            </a:r>
            <a:r>
              <a:rPr sz="2400" spc="-5" dirty="0">
                <a:latin typeface="Calibri"/>
                <a:cs typeface="Calibri"/>
              </a:rPr>
              <a:t>программе </a:t>
            </a:r>
            <a:r>
              <a:rPr sz="2400" spc="-530" dirty="0">
                <a:latin typeface="Calibri"/>
                <a:cs typeface="Calibri"/>
              </a:rPr>
              <a:t> </a:t>
            </a:r>
            <a:r>
              <a:rPr sz="2400" spc="-20" dirty="0">
                <a:latin typeface="Calibri"/>
                <a:cs typeface="Calibri"/>
              </a:rPr>
              <a:t>Power</a:t>
            </a:r>
            <a:r>
              <a:rPr sz="2400" spc="-10" dirty="0">
                <a:latin typeface="Calibri"/>
                <a:cs typeface="Calibri"/>
              </a:rPr>
              <a:t> </a:t>
            </a:r>
            <a:r>
              <a:rPr sz="2400" spc="-20" dirty="0">
                <a:latin typeface="Calibri"/>
                <a:cs typeface="Calibri"/>
              </a:rPr>
              <a:t>Point</a:t>
            </a:r>
            <a:endParaRPr sz="2400">
              <a:latin typeface="Calibri"/>
              <a:cs typeface="Calibri"/>
            </a:endParaRPr>
          </a:p>
        </p:txBody>
      </p:sp>
      <p:grpSp>
        <p:nvGrpSpPr>
          <p:cNvPr id="10" name="object 10"/>
          <p:cNvGrpSpPr/>
          <p:nvPr/>
        </p:nvGrpSpPr>
        <p:grpSpPr>
          <a:xfrm>
            <a:off x="3904869" y="5981268"/>
            <a:ext cx="2330450" cy="283210"/>
            <a:chOff x="3904869" y="5981268"/>
            <a:chExt cx="2330450" cy="283210"/>
          </a:xfrm>
        </p:grpSpPr>
        <p:pic>
          <p:nvPicPr>
            <p:cNvPr id="11" name="object 11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927729" y="5992723"/>
              <a:ext cx="488950" cy="270637"/>
            </a:xfrm>
            <a:prstGeom prst="rect">
              <a:avLst/>
            </a:prstGeom>
          </p:spPr>
        </p:pic>
        <p:sp>
          <p:nvSpPr>
            <p:cNvPr id="12" name="object 12"/>
            <p:cNvSpPr/>
            <p:nvPr/>
          </p:nvSpPr>
          <p:spPr>
            <a:xfrm>
              <a:off x="3909441" y="6239662"/>
              <a:ext cx="2321560" cy="20320"/>
            </a:xfrm>
            <a:custGeom>
              <a:avLst/>
              <a:gdLst/>
              <a:ahLst/>
              <a:cxnLst/>
              <a:rect l="l" t="t" r="r" b="b"/>
              <a:pathLst>
                <a:path w="2321560" h="20320">
                  <a:moveTo>
                    <a:pt x="2321052" y="0"/>
                  </a:moveTo>
                  <a:lnTo>
                    <a:pt x="0" y="0"/>
                  </a:lnTo>
                  <a:lnTo>
                    <a:pt x="0" y="19811"/>
                  </a:lnTo>
                  <a:lnTo>
                    <a:pt x="2321052" y="19811"/>
                  </a:lnTo>
                  <a:lnTo>
                    <a:pt x="2321052" y="0"/>
                  </a:lnTo>
                  <a:close/>
                </a:path>
              </a:pathLst>
            </a:custGeom>
            <a:solidFill>
              <a:srgbClr val="6B9F2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3909441" y="6239662"/>
              <a:ext cx="2321560" cy="20320"/>
            </a:xfrm>
            <a:custGeom>
              <a:avLst/>
              <a:gdLst/>
              <a:ahLst/>
              <a:cxnLst/>
              <a:rect l="l" t="t" r="r" b="b"/>
              <a:pathLst>
                <a:path w="2321560" h="20320">
                  <a:moveTo>
                    <a:pt x="0" y="0"/>
                  </a:moveTo>
                  <a:lnTo>
                    <a:pt x="1160526" y="0"/>
                  </a:lnTo>
                  <a:lnTo>
                    <a:pt x="2321052" y="0"/>
                  </a:lnTo>
                  <a:lnTo>
                    <a:pt x="2321052" y="19811"/>
                  </a:lnTo>
                  <a:lnTo>
                    <a:pt x="1160526" y="19811"/>
                  </a:lnTo>
                  <a:lnTo>
                    <a:pt x="0" y="19811"/>
                  </a:lnTo>
                  <a:lnTo>
                    <a:pt x="0" y="0"/>
                  </a:lnTo>
                  <a:close/>
                </a:path>
              </a:pathLst>
            </a:custGeom>
            <a:ln w="9144">
              <a:solidFill>
                <a:srgbClr val="6F2F9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4" name="object 14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4449445" y="5981268"/>
              <a:ext cx="802259" cy="269735"/>
            </a:xfrm>
            <a:prstGeom prst="rect">
              <a:avLst/>
            </a:prstGeom>
          </p:spPr>
        </p:pic>
        <p:pic>
          <p:nvPicPr>
            <p:cNvPr id="15" name="object 15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5287136" y="5981268"/>
              <a:ext cx="925449" cy="282092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534917" y="530478"/>
            <a:ext cx="511873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10" dirty="0"/>
              <a:t>Авторы</a:t>
            </a:r>
            <a:r>
              <a:rPr spc="-60" dirty="0"/>
              <a:t> </a:t>
            </a:r>
            <a:r>
              <a:rPr spc="-10" dirty="0"/>
              <a:t>фотоиллюстраций</a:t>
            </a:r>
          </a:p>
        </p:txBody>
      </p:sp>
      <p:sp>
        <p:nvSpPr>
          <p:cNvPr id="3" name="object 3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507365" marR="546100">
              <a:lnSpc>
                <a:spcPct val="100000"/>
              </a:lnSpc>
              <a:spcBef>
                <a:spcPts val="100"/>
              </a:spcBef>
            </a:pPr>
            <a:r>
              <a:rPr spc="-10" dirty="0"/>
              <a:t>Ученики</a:t>
            </a:r>
            <a:r>
              <a:rPr spc="15" dirty="0"/>
              <a:t> </a:t>
            </a:r>
            <a:r>
              <a:rPr spc="-15" dirty="0"/>
              <a:t>БОУ</a:t>
            </a:r>
            <a:r>
              <a:rPr spc="-10" dirty="0"/>
              <a:t> «Чебоксарская общеобразовательная </a:t>
            </a:r>
            <a:r>
              <a:rPr spc="-20" dirty="0"/>
              <a:t>школа </a:t>
            </a:r>
            <a:r>
              <a:rPr spc="-530" dirty="0"/>
              <a:t> </a:t>
            </a:r>
            <a:r>
              <a:rPr spc="-5" dirty="0"/>
              <a:t>для</a:t>
            </a:r>
            <a:r>
              <a:rPr spc="-15" dirty="0"/>
              <a:t> </a:t>
            </a:r>
            <a:r>
              <a:rPr spc="-5" dirty="0"/>
              <a:t>обучающихся</a:t>
            </a:r>
            <a:r>
              <a:rPr spc="-20" dirty="0"/>
              <a:t> </a:t>
            </a:r>
            <a:r>
              <a:rPr dirty="0"/>
              <a:t>с</a:t>
            </a:r>
            <a:r>
              <a:rPr spc="-15" dirty="0"/>
              <a:t> </a:t>
            </a:r>
            <a:r>
              <a:rPr spc="-5" dirty="0"/>
              <a:t>ОВЗ</a:t>
            </a:r>
            <a:r>
              <a:rPr spc="-20" dirty="0"/>
              <a:t> </a:t>
            </a:r>
            <a:r>
              <a:rPr dirty="0"/>
              <a:t>№2»</a:t>
            </a:r>
            <a:r>
              <a:rPr spc="-15" dirty="0"/>
              <a:t> </a:t>
            </a:r>
            <a:r>
              <a:rPr spc="-5" dirty="0"/>
              <a:t>Минобразования</a:t>
            </a:r>
            <a:r>
              <a:rPr dirty="0"/>
              <a:t> Чувашии:</a:t>
            </a:r>
          </a:p>
          <a:p>
            <a:pPr marL="850265" indent="-342900">
              <a:lnSpc>
                <a:spcPct val="100000"/>
              </a:lnSpc>
              <a:buFont typeface="Wingdings"/>
              <a:buChar char=""/>
              <a:tabLst>
                <a:tab pos="849630" algn="l"/>
                <a:tab pos="850265" algn="l"/>
              </a:tabLst>
            </a:pPr>
            <a:r>
              <a:rPr spc="-5" dirty="0"/>
              <a:t>Слайд</a:t>
            </a:r>
            <a:r>
              <a:rPr spc="-15" dirty="0"/>
              <a:t> </a:t>
            </a:r>
            <a:r>
              <a:rPr dirty="0"/>
              <a:t>5</a:t>
            </a:r>
            <a:r>
              <a:rPr spc="-10" dirty="0"/>
              <a:t> </a:t>
            </a:r>
            <a:r>
              <a:rPr dirty="0"/>
              <a:t>–</a:t>
            </a:r>
            <a:r>
              <a:rPr spc="-15" dirty="0"/>
              <a:t> </a:t>
            </a:r>
            <a:r>
              <a:rPr spc="-10" dirty="0"/>
              <a:t>Константинова</a:t>
            </a:r>
            <a:r>
              <a:rPr spc="-5" dirty="0"/>
              <a:t> Мария, </a:t>
            </a:r>
            <a:r>
              <a:rPr spc="-15" dirty="0"/>
              <a:t>Атаманова</a:t>
            </a:r>
            <a:r>
              <a:rPr spc="-10" dirty="0"/>
              <a:t> </a:t>
            </a:r>
            <a:r>
              <a:rPr dirty="0"/>
              <a:t>Карина;</a:t>
            </a:r>
          </a:p>
          <a:p>
            <a:pPr marL="850265" indent="-342900">
              <a:lnSpc>
                <a:spcPct val="100000"/>
              </a:lnSpc>
              <a:buFont typeface="Wingdings"/>
              <a:buChar char=""/>
              <a:tabLst>
                <a:tab pos="849630" algn="l"/>
                <a:tab pos="850265" algn="l"/>
              </a:tabLst>
            </a:pPr>
            <a:r>
              <a:rPr spc="-5" dirty="0"/>
              <a:t>Слайд</a:t>
            </a:r>
            <a:r>
              <a:rPr spc="-15" dirty="0"/>
              <a:t> </a:t>
            </a:r>
            <a:r>
              <a:rPr dirty="0"/>
              <a:t>6</a:t>
            </a:r>
            <a:r>
              <a:rPr spc="-15" dirty="0"/>
              <a:t> </a:t>
            </a:r>
            <a:r>
              <a:rPr dirty="0"/>
              <a:t>–</a:t>
            </a:r>
            <a:r>
              <a:rPr spc="-15" dirty="0"/>
              <a:t> </a:t>
            </a:r>
            <a:r>
              <a:rPr spc="-25" dirty="0"/>
              <a:t>Григорьева</a:t>
            </a:r>
            <a:r>
              <a:rPr spc="5" dirty="0"/>
              <a:t> </a:t>
            </a:r>
            <a:r>
              <a:rPr spc="-10" dirty="0"/>
              <a:t>Екатерина;</a:t>
            </a:r>
          </a:p>
          <a:p>
            <a:pPr marL="850265" indent="-342900">
              <a:lnSpc>
                <a:spcPct val="100000"/>
              </a:lnSpc>
              <a:buFont typeface="Wingdings"/>
              <a:buChar char=""/>
              <a:tabLst>
                <a:tab pos="849630" algn="l"/>
                <a:tab pos="850265" algn="l"/>
              </a:tabLst>
            </a:pPr>
            <a:r>
              <a:rPr spc="-5" dirty="0"/>
              <a:t>Слайд</a:t>
            </a:r>
            <a:r>
              <a:rPr spc="-20" dirty="0"/>
              <a:t> </a:t>
            </a:r>
            <a:r>
              <a:rPr dirty="0"/>
              <a:t>7</a:t>
            </a:r>
            <a:r>
              <a:rPr spc="-5" dirty="0"/>
              <a:t> </a:t>
            </a:r>
            <a:r>
              <a:rPr dirty="0"/>
              <a:t>–</a:t>
            </a:r>
            <a:r>
              <a:rPr spc="-20" dirty="0"/>
              <a:t> </a:t>
            </a:r>
            <a:r>
              <a:rPr spc="-15" dirty="0"/>
              <a:t>Атаманова</a:t>
            </a:r>
            <a:r>
              <a:rPr dirty="0"/>
              <a:t> Карина, </a:t>
            </a:r>
            <a:r>
              <a:rPr spc="-5" dirty="0"/>
              <a:t>Ильин</a:t>
            </a:r>
            <a:r>
              <a:rPr spc="-10" dirty="0"/>
              <a:t> </a:t>
            </a:r>
            <a:r>
              <a:rPr dirty="0"/>
              <a:t>Юрий, </a:t>
            </a:r>
            <a:r>
              <a:rPr spc="-10" dirty="0"/>
              <a:t>Истомин</a:t>
            </a:r>
          </a:p>
          <a:p>
            <a:pPr marL="850265">
              <a:lnSpc>
                <a:spcPct val="100000"/>
              </a:lnSpc>
              <a:spcBef>
                <a:spcPts val="5"/>
              </a:spcBef>
            </a:pPr>
            <a:r>
              <a:rPr spc="-5" dirty="0"/>
              <a:t>Даниил;</a:t>
            </a:r>
          </a:p>
          <a:p>
            <a:pPr marL="850265" indent="-342900">
              <a:lnSpc>
                <a:spcPct val="100000"/>
              </a:lnSpc>
              <a:buFont typeface="Wingdings"/>
              <a:buChar char=""/>
              <a:tabLst>
                <a:tab pos="849630" algn="l"/>
                <a:tab pos="850265" algn="l"/>
              </a:tabLst>
            </a:pPr>
            <a:r>
              <a:rPr spc="-5" dirty="0"/>
              <a:t>Слайд</a:t>
            </a:r>
            <a:r>
              <a:rPr spc="-15" dirty="0"/>
              <a:t> </a:t>
            </a:r>
            <a:r>
              <a:rPr dirty="0"/>
              <a:t>9</a:t>
            </a:r>
            <a:r>
              <a:rPr spc="-10" dirty="0"/>
              <a:t> </a:t>
            </a:r>
            <a:r>
              <a:rPr dirty="0"/>
              <a:t>–</a:t>
            </a:r>
            <a:r>
              <a:rPr spc="-15" dirty="0"/>
              <a:t> </a:t>
            </a:r>
            <a:r>
              <a:rPr spc="-10" dirty="0"/>
              <a:t>Константинова</a:t>
            </a:r>
            <a:r>
              <a:rPr spc="-5" dirty="0"/>
              <a:t> Мария, </a:t>
            </a:r>
            <a:r>
              <a:rPr spc="-15" dirty="0"/>
              <a:t>Атаманова</a:t>
            </a:r>
            <a:r>
              <a:rPr spc="-10" dirty="0"/>
              <a:t> </a:t>
            </a:r>
            <a:r>
              <a:rPr dirty="0"/>
              <a:t>Карина;</a:t>
            </a:r>
          </a:p>
          <a:p>
            <a:pPr marL="850265" indent="-342900">
              <a:lnSpc>
                <a:spcPct val="100000"/>
              </a:lnSpc>
              <a:buFont typeface="Wingdings"/>
              <a:buChar char=""/>
              <a:tabLst>
                <a:tab pos="849630" algn="l"/>
                <a:tab pos="850265" algn="l"/>
              </a:tabLst>
            </a:pPr>
            <a:r>
              <a:rPr spc="-5" dirty="0"/>
              <a:t>Слайды</a:t>
            </a:r>
            <a:r>
              <a:rPr spc="-25" dirty="0"/>
              <a:t> </a:t>
            </a:r>
            <a:r>
              <a:rPr spc="-5" dirty="0"/>
              <a:t>10,11</a:t>
            </a:r>
            <a:r>
              <a:rPr spc="-10" dirty="0"/>
              <a:t> </a:t>
            </a:r>
            <a:r>
              <a:rPr dirty="0"/>
              <a:t>– </a:t>
            </a:r>
            <a:r>
              <a:rPr spc="-10" dirty="0"/>
              <a:t>Павлова</a:t>
            </a:r>
            <a:r>
              <a:rPr spc="-15" dirty="0"/>
              <a:t> </a:t>
            </a:r>
            <a:r>
              <a:rPr spc="-10" dirty="0"/>
              <a:t>Екатерина;</a:t>
            </a:r>
          </a:p>
          <a:p>
            <a:pPr marL="850265" marR="5080" indent="-342900">
              <a:lnSpc>
                <a:spcPct val="100000"/>
              </a:lnSpc>
              <a:buFont typeface="Wingdings"/>
              <a:buChar char=""/>
              <a:tabLst>
                <a:tab pos="849630" algn="l"/>
                <a:tab pos="850265" algn="l"/>
              </a:tabLst>
            </a:pPr>
            <a:r>
              <a:rPr spc="-5" dirty="0"/>
              <a:t>Слайды 13,18,19,20, 21 </a:t>
            </a:r>
            <a:r>
              <a:rPr dirty="0"/>
              <a:t>– </a:t>
            </a:r>
            <a:r>
              <a:rPr spc="-10" dirty="0"/>
              <a:t>Константинова </a:t>
            </a:r>
            <a:r>
              <a:rPr dirty="0"/>
              <a:t>Мария, </a:t>
            </a:r>
            <a:r>
              <a:rPr spc="-25" dirty="0"/>
              <a:t>Григорьева </a:t>
            </a:r>
            <a:r>
              <a:rPr spc="-530" dirty="0"/>
              <a:t> </a:t>
            </a:r>
            <a:r>
              <a:rPr spc="-10" dirty="0"/>
              <a:t>Екатерина;</a:t>
            </a:r>
          </a:p>
          <a:p>
            <a:pPr marL="850265" marR="1068070" indent="-342900">
              <a:lnSpc>
                <a:spcPct val="100000"/>
              </a:lnSpc>
              <a:buFont typeface="Wingdings"/>
              <a:buChar char=""/>
              <a:tabLst>
                <a:tab pos="849630" algn="l"/>
                <a:tab pos="850265" algn="l"/>
              </a:tabLst>
            </a:pPr>
            <a:r>
              <a:rPr spc="-5" dirty="0"/>
              <a:t>Слайды</a:t>
            </a:r>
            <a:r>
              <a:rPr spc="-15" dirty="0"/>
              <a:t> </a:t>
            </a:r>
            <a:r>
              <a:rPr spc="-5" dirty="0"/>
              <a:t>3,4,8,12,13,14,15 </a:t>
            </a:r>
            <a:r>
              <a:rPr dirty="0"/>
              <a:t>–</a:t>
            </a:r>
            <a:r>
              <a:rPr spc="5" dirty="0"/>
              <a:t> </a:t>
            </a:r>
            <a:r>
              <a:rPr spc="-10" dirty="0"/>
              <a:t>Щербакова</a:t>
            </a:r>
            <a:r>
              <a:rPr dirty="0"/>
              <a:t> </a:t>
            </a:r>
            <a:r>
              <a:rPr spc="-40" dirty="0"/>
              <a:t>Т.Н.,</a:t>
            </a:r>
            <a:r>
              <a:rPr dirty="0"/>
              <a:t> </a:t>
            </a:r>
            <a:r>
              <a:rPr spc="-15" dirty="0"/>
              <a:t>учитель </a:t>
            </a:r>
            <a:r>
              <a:rPr spc="-525" dirty="0"/>
              <a:t> </a:t>
            </a:r>
            <a:r>
              <a:rPr spc="-15" dirty="0"/>
              <a:t>русского</a:t>
            </a:r>
            <a:r>
              <a:rPr spc="-40" dirty="0"/>
              <a:t> </a:t>
            </a:r>
            <a:r>
              <a:rPr spc="-10" dirty="0"/>
              <a:t>языка</a:t>
            </a:r>
            <a:r>
              <a:rPr spc="-15" dirty="0"/>
              <a:t> </a:t>
            </a:r>
            <a:r>
              <a:rPr dirty="0"/>
              <a:t>и </a:t>
            </a:r>
            <a:r>
              <a:rPr spc="-10" dirty="0"/>
              <a:t>литературы.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403985" y="530478"/>
            <a:ext cx="938149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/>
              <a:t>Задание</a:t>
            </a:r>
            <a:r>
              <a:rPr spc="-20" dirty="0"/>
              <a:t> </a:t>
            </a:r>
            <a:r>
              <a:rPr dirty="0"/>
              <a:t>1. </a:t>
            </a:r>
            <a:r>
              <a:rPr spc="-10" dirty="0"/>
              <a:t>Дайте</a:t>
            </a:r>
            <a:r>
              <a:rPr dirty="0"/>
              <a:t> </a:t>
            </a:r>
            <a:r>
              <a:rPr spc="-10" dirty="0"/>
              <a:t>общее</a:t>
            </a:r>
            <a:r>
              <a:rPr dirty="0"/>
              <a:t> </a:t>
            </a:r>
            <a:r>
              <a:rPr spc="-5" dirty="0"/>
              <a:t>название</a:t>
            </a:r>
            <a:r>
              <a:rPr spc="-15" dirty="0"/>
              <a:t> фотографиям</a:t>
            </a:r>
          </a:p>
        </p:txBody>
      </p:sp>
      <p:grpSp>
        <p:nvGrpSpPr>
          <p:cNvPr id="3" name="object 3"/>
          <p:cNvGrpSpPr/>
          <p:nvPr/>
        </p:nvGrpSpPr>
        <p:grpSpPr>
          <a:xfrm>
            <a:off x="1918716" y="1557527"/>
            <a:ext cx="8560435" cy="5184775"/>
            <a:chOff x="1918716" y="1557527"/>
            <a:chExt cx="8560435" cy="5184775"/>
          </a:xfrm>
        </p:grpSpPr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6117336" y="1578863"/>
              <a:ext cx="4361688" cy="2708148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6312407" y="1773936"/>
              <a:ext cx="3773424" cy="2119884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918716" y="1557527"/>
              <a:ext cx="4396739" cy="2731008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6117336" y="4026406"/>
              <a:ext cx="4355592" cy="2715768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6312407" y="4221479"/>
              <a:ext cx="3767328" cy="2127504"/>
            </a:xfrm>
            <a:prstGeom prst="rect">
              <a:avLst/>
            </a:prstGeom>
          </p:spPr>
        </p:pic>
        <p:pic>
          <p:nvPicPr>
            <p:cNvPr id="9" name="object 9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918716" y="4005072"/>
              <a:ext cx="4396739" cy="2731008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713333" y="560959"/>
            <a:ext cx="10760075" cy="11233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730250" marR="5080" indent="-718185">
              <a:lnSpc>
                <a:spcPct val="100000"/>
              </a:lnSpc>
              <a:spcBef>
                <a:spcPts val="100"/>
              </a:spcBef>
              <a:tabLst>
                <a:tab pos="6954520" algn="l"/>
              </a:tabLst>
            </a:pPr>
            <a:r>
              <a:rPr dirty="0"/>
              <a:t>Задание</a:t>
            </a:r>
            <a:r>
              <a:rPr spc="-20" dirty="0"/>
              <a:t> </a:t>
            </a:r>
            <a:r>
              <a:rPr dirty="0"/>
              <a:t>2. </a:t>
            </a:r>
            <a:r>
              <a:rPr spc="-10" dirty="0"/>
              <a:t>«Войдите»</a:t>
            </a:r>
            <a:r>
              <a:rPr spc="40" dirty="0"/>
              <a:t> </a:t>
            </a:r>
            <a:r>
              <a:rPr spc="-10" dirty="0"/>
              <a:t>мысленно</a:t>
            </a:r>
            <a:r>
              <a:rPr spc="5" dirty="0"/>
              <a:t> </a:t>
            </a:r>
            <a:r>
              <a:rPr dirty="0"/>
              <a:t>в</a:t>
            </a:r>
            <a:r>
              <a:rPr spc="-10" dirty="0"/>
              <a:t> эти</a:t>
            </a:r>
            <a:r>
              <a:rPr spc="-5" dirty="0"/>
              <a:t> </a:t>
            </a:r>
            <a:r>
              <a:rPr spc="-10" dirty="0"/>
              <a:t>фотографии:</a:t>
            </a:r>
            <a:r>
              <a:rPr spc="-5" dirty="0"/>
              <a:t> </a:t>
            </a:r>
            <a:r>
              <a:rPr spc="-10" dirty="0"/>
              <a:t>что </a:t>
            </a:r>
            <a:r>
              <a:rPr spc="-800" dirty="0"/>
              <a:t> </a:t>
            </a:r>
            <a:r>
              <a:rPr dirty="0"/>
              <a:t>вы </a:t>
            </a:r>
            <a:r>
              <a:rPr spc="-15" dirty="0"/>
              <a:t>увидели,</a:t>
            </a:r>
            <a:r>
              <a:rPr dirty="0"/>
              <a:t> </a:t>
            </a:r>
            <a:r>
              <a:rPr spc="-10" dirty="0"/>
              <a:t>что</a:t>
            </a:r>
            <a:r>
              <a:rPr spc="-5" dirty="0"/>
              <a:t> </a:t>
            </a:r>
            <a:r>
              <a:rPr dirty="0"/>
              <a:t>услышали,</a:t>
            </a:r>
            <a:r>
              <a:rPr spc="5" dirty="0"/>
              <a:t> </a:t>
            </a:r>
            <a:r>
              <a:rPr spc="-15" dirty="0"/>
              <a:t>что	</a:t>
            </a:r>
            <a:r>
              <a:rPr spc="-5" dirty="0"/>
              <a:t>почувствовали?</a:t>
            </a:r>
          </a:p>
        </p:txBody>
      </p:sp>
      <p:grpSp>
        <p:nvGrpSpPr>
          <p:cNvPr id="3" name="object 3"/>
          <p:cNvGrpSpPr/>
          <p:nvPr/>
        </p:nvGrpSpPr>
        <p:grpSpPr>
          <a:xfrm>
            <a:off x="2516123" y="1988820"/>
            <a:ext cx="3489960" cy="4869180"/>
            <a:chOff x="2516123" y="1988820"/>
            <a:chExt cx="3489960" cy="4869180"/>
          </a:xfrm>
        </p:grpSpPr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2566415" y="1988820"/>
              <a:ext cx="3354324" cy="2627375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516123" y="4312918"/>
              <a:ext cx="3489960" cy="2545080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711195" y="4507992"/>
              <a:ext cx="2901696" cy="2013204"/>
            </a:xfrm>
            <a:prstGeom prst="rect">
              <a:avLst/>
            </a:prstGeom>
          </p:spPr>
        </p:pic>
      </p:grpSp>
      <p:grpSp>
        <p:nvGrpSpPr>
          <p:cNvPr id="7" name="object 7"/>
          <p:cNvGrpSpPr/>
          <p:nvPr/>
        </p:nvGrpSpPr>
        <p:grpSpPr>
          <a:xfrm>
            <a:off x="6384035" y="1988820"/>
            <a:ext cx="3243580" cy="4846320"/>
            <a:chOff x="6384035" y="1988820"/>
            <a:chExt cx="3243580" cy="4846320"/>
          </a:xfrm>
        </p:grpSpPr>
        <p:pic>
          <p:nvPicPr>
            <p:cNvPr id="8" name="object 8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6384035" y="1988820"/>
              <a:ext cx="3243071" cy="2560319"/>
            </a:xfrm>
            <a:prstGeom prst="rect">
              <a:avLst/>
            </a:prstGeom>
          </p:spPr>
        </p:pic>
        <p:pic>
          <p:nvPicPr>
            <p:cNvPr id="9" name="object 9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6455663" y="4354068"/>
              <a:ext cx="3171443" cy="2481072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255645" marR="5080" indent="-2950845">
              <a:lnSpc>
                <a:spcPct val="100000"/>
              </a:lnSpc>
              <a:spcBef>
                <a:spcPts val="100"/>
              </a:spcBef>
            </a:pPr>
            <a:r>
              <a:rPr dirty="0"/>
              <a:t>Задание 3. </a:t>
            </a:r>
            <a:r>
              <a:rPr spc="-5" dirty="0"/>
              <a:t>Включите </a:t>
            </a:r>
            <a:r>
              <a:rPr spc="-10" dirty="0"/>
              <a:t>эти </a:t>
            </a:r>
            <a:r>
              <a:rPr spc="-5" dirty="0"/>
              <a:t>образы </a:t>
            </a:r>
            <a:r>
              <a:rPr dirty="0"/>
              <a:t>в свой </a:t>
            </a:r>
            <a:r>
              <a:rPr spc="-10" dirty="0"/>
              <a:t>рассказ, </a:t>
            </a:r>
            <a:r>
              <a:rPr spc="-800" dirty="0"/>
              <a:t> </a:t>
            </a:r>
            <a:r>
              <a:rPr spc="-20" dirty="0"/>
              <a:t>подбирая</a:t>
            </a:r>
            <a:r>
              <a:rPr spc="-5" dirty="0"/>
              <a:t> </a:t>
            </a:r>
            <a:r>
              <a:rPr spc="-10" dirty="0"/>
              <a:t>эпитеты</a:t>
            </a:r>
          </a:p>
        </p:txBody>
      </p:sp>
      <p:grpSp>
        <p:nvGrpSpPr>
          <p:cNvPr id="3" name="object 3"/>
          <p:cNvGrpSpPr/>
          <p:nvPr/>
        </p:nvGrpSpPr>
        <p:grpSpPr>
          <a:xfrm>
            <a:off x="623316" y="2564892"/>
            <a:ext cx="11094720" cy="3133725"/>
            <a:chOff x="623316" y="2564892"/>
            <a:chExt cx="11094720" cy="3133725"/>
          </a:xfrm>
        </p:grpSpPr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623316" y="2564892"/>
              <a:ext cx="3931920" cy="3133343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4224527" y="2564892"/>
              <a:ext cx="3928872" cy="3133343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917180" y="2586228"/>
              <a:ext cx="3800855" cy="2999232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8112251" y="2781300"/>
              <a:ext cx="3212592" cy="2410968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528952" y="169875"/>
            <a:ext cx="9133840" cy="11233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885950" marR="5080" indent="-1873885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Задание</a:t>
            </a:r>
            <a:r>
              <a:rPr spc="-20" dirty="0"/>
              <a:t> </a:t>
            </a:r>
            <a:r>
              <a:rPr dirty="0"/>
              <a:t>4.</a:t>
            </a:r>
            <a:r>
              <a:rPr spc="-5" dirty="0"/>
              <a:t> </a:t>
            </a:r>
            <a:r>
              <a:rPr spc="-10" dirty="0"/>
              <a:t>Рассмотрите</a:t>
            </a:r>
            <a:r>
              <a:rPr spc="15" dirty="0"/>
              <a:t> </a:t>
            </a:r>
            <a:r>
              <a:rPr spc="-10" dirty="0"/>
              <a:t>фотографии.</a:t>
            </a:r>
            <a:r>
              <a:rPr spc="10" dirty="0"/>
              <a:t> </a:t>
            </a:r>
            <a:r>
              <a:rPr spc="-10" dirty="0"/>
              <a:t>Сравните </a:t>
            </a:r>
            <a:r>
              <a:rPr spc="-800" dirty="0"/>
              <a:t> </a:t>
            </a:r>
            <a:r>
              <a:rPr spc="-5" dirty="0"/>
              <a:t>осенние</a:t>
            </a:r>
            <a:r>
              <a:rPr spc="-10" dirty="0"/>
              <a:t> </a:t>
            </a:r>
            <a:r>
              <a:rPr spc="-30" dirty="0"/>
              <a:t>ягоды,</a:t>
            </a:r>
            <a:r>
              <a:rPr spc="5" dirty="0"/>
              <a:t> </a:t>
            </a:r>
            <a:r>
              <a:rPr spc="-15" dirty="0"/>
              <a:t>опишите</a:t>
            </a:r>
            <a:r>
              <a:rPr spc="15" dirty="0"/>
              <a:t> </a:t>
            </a:r>
            <a:r>
              <a:rPr dirty="0"/>
              <a:t>их</a:t>
            </a:r>
          </a:p>
        </p:txBody>
      </p:sp>
      <p:grpSp>
        <p:nvGrpSpPr>
          <p:cNvPr id="3" name="object 3"/>
          <p:cNvGrpSpPr/>
          <p:nvPr/>
        </p:nvGrpSpPr>
        <p:grpSpPr>
          <a:xfrm>
            <a:off x="6312408" y="1484375"/>
            <a:ext cx="3642360" cy="5374005"/>
            <a:chOff x="6312408" y="1484375"/>
            <a:chExt cx="3642360" cy="5374005"/>
          </a:xfrm>
        </p:grpSpPr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6312408" y="1484375"/>
              <a:ext cx="3642360" cy="2880360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6312408" y="4076698"/>
              <a:ext cx="3640836" cy="2781298"/>
            </a:xfrm>
            <a:prstGeom prst="rect">
              <a:avLst/>
            </a:prstGeom>
          </p:spPr>
        </p:pic>
      </p:grpSp>
      <p:grpSp>
        <p:nvGrpSpPr>
          <p:cNvPr id="6" name="object 6"/>
          <p:cNvGrpSpPr/>
          <p:nvPr/>
        </p:nvGrpSpPr>
        <p:grpSpPr>
          <a:xfrm>
            <a:off x="1836420" y="1616963"/>
            <a:ext cx="3914140" cy="4993005"/>
            <a:chOff x="1836420" y="1616963"/>
            <a:chExt cx="3914140" cy="4993005"/>
          </a:xfrm>
        </p:grpSpPr>
        <p:sp>
          <p:nvSpPr>
            <p:cNvPr id="7" name="object 7"/>
            <p:cNvSpPr/>
            <p:nvPr/>
          </p:nvSpPr>
          <p:spPr>
            <a:xfrm>
              <a:off x="1849374" y="1629917"/>
              <a:ext cx="3888104" cy="4966970"/>
            </a:xfrm>
            <a:custGeom>
              <a:avLst/>
              <a:gdLst/>
              <a:ahLst/>
              <a:cxnLst/>
              <a:rect l="l" t="t" r="r" b="b"/>
              <a:pathLst>
                <a:path w="3888104" h="4966970">
                  <a:moveTo>
                    <a:pt x="3239770" y="0"/>
                  </a:moveTo>
                  <a:lnTo>
                    <a:pt x="647953" y="0"/>
                  </a:lnTo>
                  <a:lnTo>
                    <a:pt x="599592" y="1777"/>
                  </a:lnTo>
                  <a:lnTo>
                    <a:pt x="552197" y="7024"/>
                  </a:lnTo>
                  <a:lnTo>
                    <a:pt x="505892" y="15617"/>
                  </a:lnTo>
                  <a:lnTo>
                    <a:pt x="460805" y="27431"/>
                  </a:lnTo>
                  <a:lnTo>
                    <a:pt x="417058" y="42339"/>
                  </a:lnTo>
                  <a:lnTo>
                    <a:pt x="374779" y="60217"/>
                  </a:lnTo>
                  <a:lnTo>
                    <a:pt x="334092" y="80939"/>
                  </a:lnTo>
                  <a:lnTo>
                    <a:pt x="295122" y="104381"/>
                  </a:lnTo>
                  <a:lnTo>
                    <a:pt x="257995" y="130417"/>
                  </a:lnTo>
                  <a:lnTo>
                    <a:pt x="222836" y="158921"/>
                  </a:lnTo>
                  <a:lnTo>
                    <a:pt x="189769" y="189769"/>
                  </a:lnTo>
                  <a:lnTo>
                    <a:pt x="158921" y="222836"/>
                  </a:lnTo>
                  <a:lnTo>
                    <a:pt x="130417" y="257995"/>
                  </a:lnTo>
                  <a:lnTo>
                    <a:pt x="104381" y="295122"/>
                  </a:lnTo>
                  <a:lnTo>
                    <a:pt x="80939" y="334092"/>
                  </a:lnTo>
                  <a:lnTo>
                    <a:pt x="60217" y="374779"/>
                  </a:lnTo>
                  <a:lnTo>
                    <a:pt x="42339" y="417058"/>
                  </a:lnTo>
                  <a:lnTo>
                    <a:pt x="27431" y="460805"/>
                  </a:lnTo>
                  <a:lnTo>
                    <a:pt x="15617" y="505892"/>
                  </a:lnTo>
                  <a:lnTo>
                    <a:pt x="7024" y="552197"/>
                  </a:lnTo>
                  <a:lnTo>
                    <a:pt x="1777" y="599592"/>
                  </a:lnTo>
                  <a:lnTo>
                    <a:pt x="0" y="647954"/>
                  </a:lnTo>
                  <a:lnTo>
                    <a:pt x="0" y="4318749"/>
                  </a:lnTo>
                  <a:lnTo>
                    <a:pt x="1777" y="4367107"/>
                  </a:lnTo>
                  <a:lnTo>
                    <a:pt x="7024" y="4414500"/>
                  </a:lnTo>
                  <a:lnTo>
                    <a:pt x="15617" y="4460803"/>
                  </a:lnTo>
                  <a:lnTo>
                    <a:pt x="27431" y="4505890"/>
                  </a:lnTo>
                  <a:lnTo>
                    <a:pt x="42339" y="4549635"/>
                  </a:lnTo>
                  <a:lnTo>
                    <a:pt x="60217" y="4591915"/>
                  </a:lnTo>
                  <a:lnTo>
                    <a:pt x="80939" y="4632602"/>
                  </a:lnTo>
                  <a:lnTo>
                    <a:pt x="104381" y="4671573"/>
                  </a:lnTo>
                  <a:lnTo>
                    <a:pt x="130417" y="4708701"/>
                  </a:lnTo>
                  <a:lnTo>
                    <a:pt x="158921" y="4743862"/>
                  </a:lnTo>
                  <a:lnTo>
                    <a:pt x="189769" y="4776930"/>
                  </a:lnTo>
                  <a:lnTo>
                    <a:pt x="222836" y="4807780"/>
                  </a:lnTo>
                  <a:lnTo>
                    <a:pt x="257995" y="4836286"/>
                  </a:lnTo>
                  <a:lnTo>
                    <a:pt x="295122" y="4862324"/>
                  </a:lnTo>
                  <a:lnTo>
                    <a:pt x="334092" y="4885767"/>
                  </a:lnTo>
                  <a:lnTo>
                    <a:pt x="374779" y="4906492"/>
                  </a:lnTo>
                  <a:lnTo>
                    <a:pt x="417058" y="4924371"/>
                  </a:lnTo>
                  <a:lnTo>
                    <a:pt x="460805" y="4939281"/>
                  </a:lnTo>
                  <a:lnTo>
                    <a:pt x="505892" y="4951096"/>
                  </a:lnTo>
                  <a:lnTo>
                    <a:pt x="552197" y="4959690"/>
                  </a:lnTo>
                  <a:lnTo>
                    <a:pt x="599592" y="4964938"/>
                  </a:lnTo>
                  <a:lnTo>
                    <a:pt x="647953" y="4966716"/>
                  </a:lnTo>
                  <a:lnTo>
                    <a:pt x="3239770" y="4966716"/>
                  </a:lnTo>
                  <a:lnTo>
                    <a:pt x="3288131" y="4964938"/>
                  </a:lnTo>
                  <a:lnTo>
                    <a:pt x="3335526" y="4959690"/>
                  </a:lnTo>
                  <a:lnTo>
                    <a:pt x="3381831" y="4951096"/>
                  </a:lnTo>
                  <a:lnTo>
                    <a:pt x="3426918" y="4939281"/>
                  </a:lnTo>
                  <a:lnTo>
                    <a:pt x="3470665" y="4924371"/>
                  </a:lnTo>
                  <a:lnTo>
                    <a:pt x="3512944" y="4906492"/>
                  </a:lnTo>
                  <a:lnTo>
                    <a:pt x="3553631" y="4885767"/>
                  </a:lnTo>
                  <a:lnTo>
                    <a:pt x="3592601" y="4862324"/>
                  </a:lnTo>
                  <a:lnTo>
                    <a:pt x="3629728" y="4836286"/>
                  </a:lnTo>
                  <a:lnTo>
                    <a:pt x="3664887" y="4807780"/>
                  </a:lnTo>
                  <a:lnTo>
                    <a:pt x="3697954" y="4776930"/>
                  </a:lnTo>
                  <a:lnTo>
                    <a:pt x="3728802" y="4743862"/>
                  </a:lnTo>
                  <a:lnTo>
                    <a:pt x="3757306" y="4708701"/>
                  </a:lnTo>
                  <a:lnTo>
                    <a:pt x="3783342" y="4671573"/>
                  </a:lnTo>
                  <a:lnTo>
                    <a:pt x="3806784" y="4632602"/>
                  </a:lnTo>
                  <a:lnTo>
                    <a:pt x="3827506" y="4591915"/>
                  </a:lnTo>
                  <a:lnTo>
                    <a:pt x="3845384" y="4549635"/>
                  </a:lnTo>
                  <a:lnTo>
                    <a:pt x="3860292" y="4505890"/>
                  </a:lnTo>
                  <a:lnTo>
                    <a:pt x="3872106" y="4460803"/>
                  </a:lnTo>
                  <a:lnTo>
                    <a:pt x="3880699" y="4414500"/>
                  </a:lnTo>
                  <a:lnTo>
                    <a:pt x="3885946" y="4367107"/>
                  </a:lnTo>
                  <a:lnTo>
                    <a:pt x="3887724" y="4318749"/>
                  </a:lnTo>
                  <a:lnTo>
                    <a:pt x="3887724" y="647954"/>
                  </a:lnTo>
                  <a:lnTo>
                    <a:pt x="3885946" y="599592"/>
                  </a:lnTo>
                  <a:lnTo>
                    <a:pt x="3880699" y="552197"/>
                  </a:lnTo>
                  <a:lnTo>
                    <a:pt x="3872106" y="505892"/>
                  </a:lnTo>
                  <a:lnTo>
                    <a:pt x="3860292" y="460805"/>
                  </a:lnTo>
                  <a:lnTo>
                    <a:pt x="3845384" y="417058"/>
                  </a:lnTo>
                  <a:lnTo>
                    <a:pt x="3827506" y="374779"/>
                  </a:lnTo>
                  <a:lnTo>
                    <a:pt x="3806784" y="334092"/>
                  </a:lnTo>
                  <a:lnTo>
                    <a:pt x="3783342" y="295122"/>
                  </a:lnTo>
                  <a:lnTo>
                    <a:pt x="3757306" y="257995"/>
                  </a:lnTo>
                  <a:lnTo>
                    <a:pt x="3728802" y="222836"/>
                  </a:lnTo>
                  <a:lnTo>
                    <a:pt x="3697954" y="189769"/>
                  </a:lnTo>
                  <a:lnTo>
                    <a:pt x="3664887" y="158921"/>
                  </a:lnTo>
                  <a:lnTo>
                    <a:pt x="3629728" y="130417"/>
                  </a:lnTo>
                  <a:lnTo>
                    <a:pt x="3592601" y="104381"/>
                  </a:lnTo>
                  <a:lnTo>
                    <a:pt x="3553631" y="80939"/>
                  </a:lnTo>
                  <a:lnTo>
                    <a:pt x="3512944" y="60217"/>
                  </a:lnTo>
                  <a:lnTo>
                    <a:pt x="3470665" y="42339"/>
                  </a:lnTo>
                  <a:lnTo>
                    <a:pt x="3426918" y="27431"/>
                  </a:lnTo>
                  <a:lnTo>
                    <a:pt x="3381831" y="15617"/>
                  </a:lnTo>
                  <a:lnTo>
                    <a:pt x="3335526" y="7024"/>
                  </a:lnTo>
                  <a:lnTo>
                    <a:pt x="3288131" y="1777"/>
                  </a:lnTo>
                  <a:lnTo>
                    <a:pt x="3239770" y="0"/>
                  </a:lnTo>
                  <a:close/>
                </a:path>
              </a:pathLst>
            </a:custGeom>
            <a:solidFill>
              <a:srgbClr val="318B9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1849374" y="1629917"/>
              <a:ext cx="3888104" cy="4966970"/>
            </a:xfrm>
            <a:custGeom>
              <a:avLst/>
              <a:gdLst/>
              <a:ahLst/>
              <a:cxnLst/>
              <a:rect l="l" t="t" r="r" b="b"/>
              <a:pathLst>
                <a:path w="3888104" h="4966970">
                  <a:moveTo>
                    <a:pt x="0" y="647954"/>
                  </a:moveTo>
                  <a:lnTo>
                    <a:pt x="1777" y="599592"/>
                  </a:lnTo>
                  <a:lnTo>
                    <a:pt x="7024" y="552197"/>
                  </a:lnTo>
                  <a:lnTo>
                    <a:pt x="15617" y="505892"/>
                  </a:lnTo>
                  <a:lnTo>
                    <a:pt x="27431" y="460805"/>
                  </a:lnTo>
                  <a:lnTo>
                    <a:pt x="42339" y="417058"/>
                  </a:lnTo>
                  <a:lnTo>
                    <a:pt x="60217" y="374779"/>
                  </a:lnTo>
                  <a:lnTo>
                    <a:pt x="80939" y="334092"/>
                  </a:lnTo>
                  <a:lnTo>
                    <a:pt x="104381" y="295122"/>
                  </a:lnTo>
                  <a:lnTo>
                    <a:pt x="130417" y="257995"/>
                  </a:lnTo>
                  <a:lnTo>
                    <a:pt x="158921" y="222836"/>
                  </a:lnTo>
                  <a:lnTo>
                    <a:pt x="189769" y="189769"/>
                  </a:lnTo>
                  <a:lnTo>
                    <a:pt x="222836" y="158921"/>
                  </a:lnTo>
                  <a:lnTo>
                    <a:pt x="257995" y="130417"/>
                  </a:lnTo>
                  <a:lnTo>
                    <a:pt x="295122" y="104381"/>
                  </a:lnTo>
                  <a:lnTo>
                    <a:pt x="334092" y="80939"/>
                  </a:lnTo>
                  <a:lnTo>
                    <a:pt x="374779" y="60217"/>
                  </a:lnTo>
                  <a:lnTo>
                    <a:pt x="417058" y="42339"/>
                  </a:lnTo>
                  <a:lnTo>
                    <a:pt x="460805" y="27431"/>
                  </a:lnTo>
                  <a:lnTo>
                    <a:pt x="505892" y="15617"/>
                  </a:lnTo>
                  <a:lnTo>
                    <a:pt x="552197" y="7024"/>
                  </a:lnTo>
                  <a:lnTo>
                    <a:pt x="599592" y="1777"/>
                  </a:lnTo>
                  <a:lnTo>
                    <a:pt x="647953" y="0"/>
                  </a:lnTo>
                  <a:lnTo>
                    <a:pt x="3239770" y="0"/>
                  </a:lnTo>
                  <a:lnTo>
                    <a:pt x="3288131" y="1777"/>
                  </a:lnTo>
                  <a:lnTo>
                    <a:pt x="3335526" y="7024"/>
                  </a:lnTo>
                  <a:lnTo>
                    <a:pt x="3381831" y="15617"/>
                  </a:lnTo>
                  <a:lnTo>
                    <a:pt x="3426918" y="27431"/>
                  </a:lnTo>
                  <a:lnTo>
                    <a:pt x="3470665" y="42339"/>
                  </a:lnTo>
                  <a:lnTo>
                    <a:pt x="3512944" y="60217"/>
                  </a:lnTo>
                  <a:lnTo>
                    <a:pt x="3553631" y="80939"/>
                  </a:lnTo>
                  <a:lnTo>
                    <a:pt x="3592601" y="104381"/>
                  </a:lnTo>
                  <a:lnTo>
                    <a:pt x="3629728" y="130417"/>
                  </a:lnTo>
                  <a:lnTo>
                    <a:pt x="3664887" y="158921"/>
                  </a:lnTo>
                  <a:lnTo>
                    <a:pt x="3697954" y="189769"/>
                  </a:lnTo>
                  <a:lnTo>
                    <a:pt x="3728802" y="222836"/>
                  </a:lnTo>
                  <a:lnTo>
                    <a:pt x="3757306" y="257995"/>
                  </a:lnTo>
                  <a:lnTo>
                    <a:pt x="3783342" y="295122"/>
                  </a:lnTo>
                  <a:lnTo>
                    <a:pt x="3806784" y="334092"/>
                  </a:lnTo>
                  <a:lnTo>
                    <a:pt x="3827506" y="374779"/>
                  </a:lnTo>
                  <a:lnTo>
                    <a:pt x="3845384" y="417058"/>
                  </a:lnTo>
                  <a:lnTo>
                    <a:pt x="3860292" y="460805"/>
                  </a:lnTo>
                  <a:lnTo>
                    <a:pt x="3872106" y="505892"/>
                  </a:lnTo>
                  <a:lnTo>
                    <a:pt x="3880699" y="552197"/>
                  </a:lnTo>
                  <a:lnTo>
                    <a:pt x="3885946" y="599592"/>
                  </a:lnTo>
                  <a:lnTo>
                    <a:pt x="3887724" y="647954"/>
                  </a:lnTo>
                  <a:lnTo>
                    <a:pt x="3887724" y="4318749"/>
                  </a:lnTo>
                  <a:lnTo>
                    <a:pt x="3885946" y="4367107"/>
                  </a:lnTo>
                  <a:lnTo>
                    <a:pt x="3880699" y="4414500"/>
                  </a:lnTo>
                  <a:lnTo>
                    <a:pt x="3872106" y="4460803"/>
                  </a:lnTo>
                  <a:lnTo>
                    <a:pt x="3860292" y="4505890"/>
                  </a:lnTo>
                  <a:lnTo>
                    <a:pt x="3845384" y="4549635"/>
                  </a:lnTo>
                  <a:lnTo>
                    <a:pt x="3827506" y="4591915"/>
                  </a:lnTo>
                  <a:lnTo>
                    <a:pt x="3806784" y="4632602"/>
                  </a:lnTo>
                  <a:lnTo>
                    <a:pt x="3783342" y="4671573"/>
                  </a:lnTo>
                  <a:lnTo>
                    <a:pt x="3757306" y="4708701"/>
                  </a:lnTo>
                  <a:lnTo>
                    <a:pt x="3728802" y="4743862"/>
                  </a:lnTo>
                  <a:lnTo>
                    <a:pt x="3697954" y="4776930"/>
                  </a:lnTo>
                  <a:lnTo>
                    <a:pt x="3664887" y="4807780"/>
                  </a:lnTo>
                  <a:lnTo>
                    <a:pt x="3629728" y="4836286"/>
                  </a:lnTo>
                  <a:lnTo>
                    <a:pt x="3592601" y="4862324"/>
                  </a:lnTo>
                  <a:lnTo>
                    <a:pt x="3553631" y="4885767"/>
                  </a:lnTo>
                  <a:lnTo>
                    <a:pt x="3512944" y="4906492"/>
                  </a:lnTo>
                  <a:lnTo>
                    <a:pt x="3470665" y="4924371"/>
                  </a:lnTo>
                  <a:lnTo>
                    <a:pt x="3426918" y="4939281"/>
                  </a:lnTo>
                  <a:lnTo>
                    <a:pt x="3381831" y="4951096"/>
                  </a:lnTo>
                  <a:lnTo>
                    <a:pt x="3335526" y="4959690"/>
                  </a:lnTo>
                  <a:lnTo>
                    <a:pt x="3288131" y="4964938"/>
                  </a:lnTo>
                  <a:lnTo>
                    <a:pt x="3239770" y="4966716"/>
                  </a:lnTo>
                  <a:lnTo>
                    <a:pt x="647953" y="4966716"/>
                  </a:lnTo>
                  <a:lnTo>
                    <a:pt x="599592" y="4964938"/>
                  </a:lnTo>
                  <a:lnTo>
                    <a:pt x="552197" y="4959690"/>
                  </a:lnTo>
                  <a:lnTo>
                    <a:pt x="505892" y="4951096"/>
                  </a:lnTo>
                  <a:lnTo>
                    <a:pt x="460805" y="4939281"/>
                  </a:lnTo>
                  <a:lnTo>
                    <a:pt x="417058" y="4924371"/>
                  </a:lnTo>
                  <a:lnTo>
                    <a:pt x="374779" y="4906492"/>
                  </a:lnTo>
                  <a:lnTo>
                    <a:pt x="334092" y="4885767"/>
                  </a:lnTo>
                  <a:lnTo>
                    <a:pt x="295122" y="4862324"/>
                  </a:lnTo>
                  <a:lnTo>
                    <a:pt x="257995" y="4836286"/>
                  </a:lnTo>
                  <a:lnTo>
                    <a:pt x="222836" y="4807780"/>
                  </a:lnTo>
                  <a:lnTo>
                    <a:pt x="189769" y="4776930"/>
                  </a:lnTo>
                  <a:lnTo>
                    <a:pt x="158921" y="4743862"/>
                  </a:lnTo>
                  <a:lnTo>
                    <a:pt x="130417" y="4708701"/>
                  </a:lnTo>
                  <a:lnTo>
                    <a:pt x="104381" y="4671573"/>
                  </a:lnTo>
                  <a:lnTo>
                    <a:pt x="80939" y="4632602"/>
                  </a:lnTo>
                  <a:lnTo>
                    <a:pt x="60217" y="4591915"/>
                  </a:lnTo>
                  <a:lnTo>
                    <a:pt x="42339" y="4549635"/>
                  </a:lnTo>
                  <a:lnTo>
                    <a:pt x="27431" y="4505890"/>
                  </a:lnTo>
                  <a:lnTo>
                    <a:pt x="15617" y="4460803"/>
                  </a:lnTo>
                  <a:lnTo>
                    <a:pt x="7024" y="4414500"/>
                  </a:lnTo>
                  <a:lnTo>
                    <a:pt x="1777" y="4367107"/>
                  </a:lnTo>
                  <a:lnTo>
                    <a:pt x="0" y="4318749"/>
                  </a:lnTo>
                  <a:lnTo>
                    <a:pt x="0" y="647954"/>
                  </a:lnTo>
                  <a:close/>
                </a:path>
              </a:pathLst>
            </a:custGeom>
            <a:ln w="25908">
              <a:solidFill>
                <a:srgbClr val="205D66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9" name="object 9"/>
          <p:cNvSpPr txBox="1"/>
          <p:nvPr/>
        </p:nvSpPr>
        <p:spPr>
          <a:xfrm>
            <a:off x="1926717" y="1713167"/>
            <a:ext cx="3776979" cy="4855210"/>
          </a:xfrm>
          <a:prstGeom prst="rect">
            <a:avLst/>
          </a:prstGeom>
        </p:spPr>
        <p:txBody>
          <a:bodyPr vert="horz" wrap="square" lIns="0" tIns="86360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680"/>
              </a:spcBef>
              <a:buFont typeface="Wingdings"/>
              <a:buChar char=""/>
              <a:tabLst>
                <a:tab pos="355600" algn="l"/>
              </a:tabLst>
            </a:pPr>
            <a:r>
              <a:rPr sz="2400" dirty="0">
                <a:solidFill>
                  <a:srgbClr val="FFFFFF"/>
                </a:solidFill>
                <a:latin typeface="Calibri"/>
                <a:cs typeface="Calibri"/>
              </a:rPr>
              <a:t>Какие</a:t>
            </a:r>
            <a:r>
              <a:rPr sz="2400" spc="-4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400" spc="-5" dirty="0">
                <a:solidFill>
                  <a:srgbClr val="FFFFFF"/>
                </a:solidFill>
                <a:latin typeface="Calibri"/>
                <a:cs typeface="Calibri"/>
              </a:rPr>
              <a:t>они</a:t>
            </a:r>
            <a:endParaRPr sz="2400">
              <a:latin typeface="Calibri"/>
              <a:cs typeface="Calibri"/>
            </a:endParaRPr>
          </a:p>
          <a:p>
            <a:pPr marL="216535">
              <a:lnSpc>
                <a:spcPct val="100000"/>
              </a:lnSpc>
              <a:spcBef>
                <a:spcPts val="575"/>
              </a:spcBef>
            </a:pPr>
            <a:r>
              <a:rPr sz="2400" spc="-5" dirty="0">
                <a:solidFill>
                  <a:srgbClr val="FFFFFF"/>
                </a:solidFill>
                <a:latin typeface="Calibri"/>
                <a:cs typeface="Calibri"/>
              </a:rPr>
              <a:t>-по</a:t>
            </a:r>
            <a:r>
              <a:rPr sz="2400" spc="-8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400" spc="-5" dirty="0">
                <a:solidFill>
                  <a:srgbClr val="FFFFFF"/>
                </a:solidFill>
                <a:latin typeface="Calibri"/>
                <a:cs typeface="Calibri"/>
              </a:rPr>
              <a:t>форме</a:t>
            </a:r>
            <a:endParaRPr sz="2400">
              <a:latin typeface="Calibri"/>
              <a:cs typeface="Calibri"/>
            </a:endParaRPr>
          </a:p>
          <a:p>
            <a:pPr marL="216535">
              <a:lnSpc>
                <a:spcPct val="100000"/>
              </a:lnSpc>
              <a:spcBef>
                <a:spcPts val="580"/>
              </a:spcBef>
            </a:pPr>
            <a:r>
              <a:rPr sz="2400" spc="-5" dirty="0">
                <a:solidFill>
                  <a:srgbClr val="FFFFFF"/>
                </a:solidFill>
                <a:latin typeface="Calibri"/>
                <a:cs typeface="Calibri"/>
              </a:rPr>
              <a:t>-по</a:t>
            </a:r>
            <a:r>
              <a:rPr sz="2400" spc="-6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400" spc="-5" dirty="0">
                <a:solidFill>
                  <a:srgbClr val="FFFFFF"/>
                </a:solidFill>
                <a:latin typeface="Calibri"/>
                <a:cs typeface="Calibri"/>
              </a:rPr>
              <a:t>цвету?</a:t>
            </a:r>
            <a:endParaRPr sz="2400">
              <a:latin typeface="Calibri"/>
              <a:cs typeface="Calibri"/>
            </a:endParaRPr>
          </a:p>
          <a:p>
            <a:pPr marL="355600" indent="-342900">
              <a:lnSpc>
                <a:spcPct val="100000"/>
              </a:lnSpc>
              <a:spcBef>
                <a:spcPts val="575"/>
              </a:spcBef>
              <a:buFont typeface="Wingdings"/>
              <a:buChar char=""/>
              <a:tabLst>
                <a:tab pos="355600" algn="l"/>
              </a:tabLst>
            </a:pPr>
            <a:r>
              <a:rPr sz="2400" dirty="0">
                <a:solidFill>
                  <a:srgbClr val="FFFFFF"/>
                </a:solidFill>
                <a:latin typeface="Calibri"/>
                <a:cs typeface="Calibri"/>
              </a:rPr>
              <a:t>Какие</a:t>
            </a:r>
            <a:r>
              <a:rPr sz="2400" spc="-4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400" spc="-5" dirty="0">
                <a:solidFill>
                  <a:srgbClr val="FFFFFF"/>
                </a:solidFill>
                <a:latin typeface="Calibri"/>
                <a:cs typeface="Calibri"/>
              </a:rPr>
              <a:t>ягоды</a:t>
            </a:r>
            <a:r>
              <a:rPr sz="2400" spc="-5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FFFFFF"/>
                </a:solidFill>
                <a:latin typeface="Calibri"/>
                <a:cs typeface="Calibri"/>
              </a:rPr>
              <a:t>прозрачные?</a:t>
            </a:r>
            <a:endParaRPr sz="2400">
              <a:latin typeface="Calibri"/>
              <a:cs typeface="Calibri"/>
            </a:endParaRPr>
          </a:p>
          <a:p>
            <a:pPr marL="355600" indent="-342900">
              <a:lnSpc>
                <a:spcPct val="100000"/>
              </a:lnSpc>
              <a:spcBef>
                <a:spcPts val="575"/>
              </a:spcBef>
              <a:buFont typeface="Wingdings"/>
              <a:buChar char=""/>
              <a:tabLst>
                <a:tab pos="355600" algn="l"/>
              </a:tabLst>
            </a:pPr>
            <a:r>
              <a:rPr sz="2400" dirty="0">
                <a:solidFill>
                  <a:srgbClr val="FFFFFF"/>
                </a:solidFill>
                <a:latin typeface="Calibri"/>
                <a:cs typeface="Calibri"/>
              </a:rPr>
              <a:t>Какие</a:t>
            </a:r>
            <a:r>
              <a:rPr sz="2400" spc="-5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400" spc="-5" dirty="0">
                <a:solidFill>
                  <a:srgbClr val="FFFFFF"/>
                </a:solidFill>
                <a:latin typeface="Calibri"/>
                <a:cs typeface="Calibri"/>
              </a:rPr>
              <a:t>ягоды</a:t>
            </a:r>
            <a:endParaRPr sz="2400">
              <a:latin typeface="Calibri"/>
              <a:cs typeface="Calibri"/>
            </a:endParaRPr>
          </a:p>
          <a:p>
            <a:pPr marL="355600">
              <a:lnSpc>
                <a:spcPct val="100000"/>
              </a:lnSpc>
            </a:pPr>
            <a:r>
              <a:rPr sz="2400" dirty="0">
                <a:solidFill>
                  <a:srgbClr val="FFFFFF"/>
                </a:solidFill>
                <a:latin typeface="Calibri"/>
                <a:cs typeface="Calibri"/>
              </a:rPr>
              <a:t>непрозрачные,</a:t>
            </a:r>
            <a:r>
              <a:rPr sz="2400" spc="-4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FFFFFF"/>
                </a:solidFill>
                <a:latin typeface="Calibri"/>
                <a:cs typeface="Calibri"/>
              </a:rPr>
              <a:t>не</a:t>
            </a:r>
            <a:endParaRPr sz="2400">
              <a:latin typeface="Calibri"/>
              <a:cs typeface="Calibri"/>
            </a:endParaRPr>
          </a:p>
          <a:p>
            <a:pPr marL="355600">
              <a:lnSpc>
                <a:spcPct val="100000"/>
              </a:lnSpc>
            </a:pPr>
            <a:r>
              <a:rPr sz="2400" dirty="0">
                <a:solidFill>
                  <a:srgbClr val="FFFFFF"/>
                </a:solidFill>
                <a:latin typeface="Calibri"/>
                <a:cs typeface="Calibri"/>
              </a:rPr>
              <a:t>пропускают</a:t>
            </a:r>
            <a:r>
              <a:rPr sz="2400" spc="-3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FFFFFF"/>
                </a:solidFill>
                <a:latin typeface="Calibri"/>
                <a:cs typeface="Calibri"/>
              </a:rPr>
              <a:t>сквозь</a:t>
            </a:r>
            <a:r>
              <a:rPr sz="2400" spc="-4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FFFFFF"/>
                </a:solidFill>
                <a:latin typeface="Calibri"/>
                <a:cs typeface="Calibri"/>
              </a:rPr>
              <a:t>себя</a:t>
            </a:r>
            <a:endParaRPr sz="2400">
              <a:latin typeface="Calibri"/>
              <a:cs typeface="Calibri"/>
            </a:endParaRPr>
          </a:p>
          <a:p>
            <a:pPr marL="355600">
              <a:lnSpc>
                <a:spcPct val="100000"/>
              </a:lnSpc>
              <a:spcBef>
                <a:spcPts val="5"/>
              </a:spcBef>
            </a:pPr>
            <a:r>
              <a:rPr sz="2400" dirty="0">
                <a:solidFill>
                  <a:srgbClr val="FFFFFF"/>
                </a:solidFill>
                <a:latin typeface="Calibri"/>
                <a:cs typeface="Calibri"/>
              </a:rPr>
              <a:t>свет?</a:t>
            </a:r>
            <a:endParaRPr sz="2400">
              <a:latin typeface="Calibri"/>
              <a:cs typeface="Calibri"/>
            </a:endParaRPr>
          </a:p>
          <a:p>
            <a:pPr marL="355600" marR="568960" indent="-342900">
              <a:lnSpc>
                <a:spcPct val="100000"/>
              </a:lnSpc>
              <a:spcBef>
                <a:spcPts val="575"/>
              </a:spcBef>
              <a:buFont typeface="Wingdings"/>
              <a:buChar char=""/>
              <a:tabLst>
                <a:tab pos="355600" algn="l"/>
              </a:tabLst>
            </a:pPr>
            <a:r>
              <a:rPr sz="2400" dirty="0">
                <a:solidFill>
                  <a:srgbClr val="FFFFFF"/>
                </a:solidFill>
                <a:latin typeface="Calibri"/>
                <a:cs typeface="Calibri"/>
              </a:rPr>
              <a:t>Подберите </a:t>
            </a:r>
            <a:r>
              <a:rPr sz="2400" spc="-5" dirty="0">
                <a:solidFill>
                  <a:srgbClr val="FFFFFF"/>
                </a:solidFill>
                <a:latin typeface="Calibri"/>
                <a:cs typeface="Calibri"/>
              </a:rPr>
              <a:t>эпитеты, </a:t>
            </a:r>
            <a:r>
              <a:rPr sz="2400" dirty="0">
                <a:solidFill>
                  <a:srgbClr val="FFFFFF"/>
                </a:solidFill>
                <a:latin typeface="Calibri"/>
                <a:cs typeface="Calibri"/>
              </a:rPr>
              <a:t> речевые</a:t>
            </a:r>
            <a:r>
              <a:rPr sz="2400" spc="-3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400" spc="-5" dirty="0">
                <a:solidFill>
                  <a:srgbClr val="FFFFFF"/>
                </a:solidFill>
                <a:latin typeface="Calibri"/>
                <a:cs typeface="Calibri"/>
              </a:rPr>
              <a:t>образцы</a:t>
            </a:r>
            <a:r>
              <a:rPr sz="2400" spc="-4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400" spc="-5" dirty="0">
                <a:solidFill>
                  <a:srgbClr val="FFFFFF"/>
                </a:solidFill>
                <a:latin typeface="Calibri"/>
                <a:cs typeface="Calibri"/>
              </a:rPr>
              <a:t>для </a:t>
            </a:r>
            <a:r>
              <a:rPr sz="2400" spc="-53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400" spc="-5" dirty="0">
                <a:solidFill>
                  <a:srgbClr val="FFFFFF"/>
                </a:solidFill>
                <a:latin typeface="Calibri"/>
                <a:cs typeface="Calibri"/>
              </a:rPr>
              <a:t>описания </a:t>
            </a:r>
            <a:r>
              <a:rPr sz="2400" dirty="0">
                <a:solidFill>
                  <a:srgbClr val="FFFFFF"/>
                </a:solidFill>
                <a:latin typeface="Calibri"/>
                <a:cs typeface="Calibri"/>
              </a:rPr>
              <a:t>этих </a:t>
            </a:r>
            <a:r>
              <a:rPr sz="2400" spc="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400" spc="-5" dirty="0">
                <a:solidFill>
                  <a:srgbClr val="FFFFFF"/>
                </a:solidFill>
                <a:latin typeface="Calibri"/>
                <a:cs typeface="Calibri"/>
              </a:rPr>
              <a:t>фотографий.</a:t>
            </a:r>
            <a:endParaRPr sz="24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175" algn="ctr">
              <a:lnSpc>
                <a:spcPct val="100000"/>
              </a:lnSpc>
              <a:spcBef>
                <a:spcPts val="100"/>
              </a:spcBef>
            </a:pPr>
            <a:r>
              <a:rPr dirty="0"/>
              <a:t>Задание</a:t>
            </a:r>
            <a:r>
              <a:rPr spc="-35" dirty="0"/>
              <a:t> </a:t>
            </a:r>
            <a:r>
              <a:rPr dirty="0"/>
              <a:t>5.</a:t>
            </a:r>
            <a:r>
              <a:rPr spc="-20" dirty="0"/>
              <a:t> </a:t>
            </a:r>
            <a:r>
              <a:rPr spc="-10" dirty="0"/>
              <a:t>Придумайте</a:t>
            </a:r>
            <a:r>
              <a:rPr spc="-20" dirty="0"/>
              <a:t> </a:t>
            </a:r>
            <a:r>
              <a:rPr spc="-10" dirty="0"/>
              <a:t>общее</a:t>
            </a:r>
          </a:p>
          <a:p>
            <a:pPr algn="ctr">
              <a:lnSpc>
                <a:spcPct val="100000"/>
              </a:lnSpc>
            </a:pPr>
            <a:r>
              <a:rPr dirty="0"/>
              <a:t>название</a:t>
            </a:r>
            <a:r>
              <a:rPr spc="-15" dirty="0"/>
              <a:t> </a:t>
            </a:r>
            <a:r>
              <a:rPr dirty="0"/>
              <a:t>к</a:t>
            </a:r>
            <a:r>
              <a:rPr spc="-15" dirty="0"/>
              <a:t> </a:t>
            </a:r>
            <a:r>
              <a:rPr spc="-10" dirty="0"/>
              <a:t>фотографиям,</a:t>
            </a:r>
            <a:r>
              <a:rPr spc="10" dirty="0"/>
              <a:t> </a:t>
            </a:r>
            <a:r>
              <a:rPr spc="-15" dirty="0"/>
              <a:t>опишите</a:t>
            </a:r>
            <a:r>
              <a:rPr spc="5" dirty="0"/>
              <a:t> </a:t>
            </a:r>
            <a:r>
              <a:rPr dirty="0"/>
              <a:t>грибы</a:t>
            </a:r>
          </a:p>
        </p:txBody>
      </p:sp>
      <p:grpSp>
        <p:nvGrpSpPr>
          <p:cNvPr id="3" name="object 3"/>
          <p:cNvGrpSpPr/>
          <p:nvPr/>
        </p:nvGrpSpPr>
        <p:grpSpPr>
          <a:xfrm>
            <a:off x="1075944" y="2205227"/>
            <a:ext cx="9932035" cy="3599815"/>
            <a:chOff x="1075944" y="2205227"/>
            <a:chExt cx="9932035" cy="3599815"/>
          </a:xfrm>
        </p:grpSpPr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075944" y="2802636"/>
              <a:ext cx="3649979" cy="2891028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271016" y="2997708"/>
              <a:ext cx="3061716" cy="2302764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4652772" y="2205227"/>
              <a:ext cx="2886455" cy="3599688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7414259" y="2802636"/>
              <a:ext cx="3593592" cy="2891028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7609332" y="2997708"/>
              <a:ext cx="3005328" cy="2302764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05865" marR="5080" indent="-951230">
              <a:lnSpc>
                <a:spcPct val="100000"/>
              </a:lnSpc>
              <a:spcBef>
                <a:spcPts val="100"/>
              </a:spcBef>
            </a:pPr>
            <a:r>
              <a:rPr dirty="0"/>
              <a:t>Задание</a:t>
            </a:r>
            <a:r>
              <a:rPr spc="-25" dirty="0"/>
              <a:t> </a:t>
            </a:r>
            <a:r>
              <a:rPr dirty="0"/>
              <a:t>6.</a:t>
            </a:r>
            <a:r>
              <a:rPr spc="-10" dirty="0"/>
              <a:t> </a:t>
            </a:r>
            <a:r>
              <a:rPr dirty="0"/>
              <a:t>Какие</a:t>
            </a:r>
            <a:r>
              <a:rPr spc="-5" dirty="0"/>
              <a:t> ассоциации</a:t>
            </a:r>
            <a:r>
              <a:rPr spc="10" dirty="0"/>
              <a:t> </a:t>
            </a:r>
            <a:r>
              <a:rPr spc="-5" dirty="0"/>
              <a:t>вызывает</a:t>
            </a:r>
            <a:r>
              <a:rPr spc="-10" dirty="0"/>
              <a:t> </a:t>
            </a:r>
            <a:r>
              <a:rPr dirty="0"/>
              <a:t>у</a:t>
            </a:r>
            <a:r>
              <a:rPr spc="-30" dirty="0"/>
              <a:t> </a:t>
            </a:r>
            <a:r>
              <a:rPr dirty="0"/>
              <a:t>вас</a:t>
            </a:r>
            <a:r>
              <a:rPr spc="-10" dirty="0"/>
              <a:t> эта </a:t>
            </a:r>
            <a:r>
              <a:rPr spc="-800" dirty="0"/>
              <a:t> </a:t>
            </a:r>
            <a:r>
              <a:rPr spc="-10" dirty="0"/>
              <a:t>фотография?</a:t>
            </a:r>
            <a:r>
              <a:rPr dirty="0"/>
              <a:t> Как</a:t>
            </a:r>
            <a:r>
              <a:rPr spc="-5" dirty="0"/>
              <a:t> </a:t>
            </a:r>
            <a:r>
              <a:rPr dirty="0"/>
              <a:t>бы</a:t>
            </a:r>
            <a:r>
              <a:rPr spc="-20" dirty="0"/>
              <a:t> </a:t>
            </a:r>
            <a:r>
              <a:rPr dirty="0"/>
              <a:t>вы</a:t>
            </a:r>
            <a:r>
              <a:rPr spc="-15" dirty="0"/>
              <a:t> подписали</a:t>
            </a:r>
            <a:r>
              <a:rPr spc="20" dirty="0"/>
              <a:t> </a:t>
            </a:r>
            <a:r>
              <a:rPr dirty="0"/>
              <a:t>её?</a:t>
            </a: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166872" y="2060448"/>
            <a:ext cx="5858256" cy="452628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971039" marR="5080" indent="-365760">
              <a:lnSpc>
                <a:spcPct val="100000"/>
              </a:lnSpc>
              <a:spcBef>
                <a:spcPts val="100"/>
              </a:spcBef>
            </a:pPr>
            <a:r>
              <a:rPr dirty="0"/>
              <a:t>Задание</a:t>
            </a:r>
            <a:r>
              <a:rPr spc="-40" dirty="0"/>
              <a:t> </a:t>
            </a:r>
            <a:r>
              <a:rPr dirty="0"/>
              <a:t>7.</a:t>
            </a:r>
            <a:r>
              <a:rPr spc="-25" dirty="0"/>
              <a:t> </a:t>
            </a:r>
            <a:r>
              <a:rPr spc="-5" dirty="0"/>
              <a:t>Опишите </a:t>
            </a:r>
            <a:r>
              <a:rPr dirty="0"/>
              <a:t>краски</a:t>
            </a:r>
            <a:r>
              <a:rPr spc="-25" dirty="0"/>
              <a:t> </a:t>
            </a:r>
            <a:r>
              <a:rPr spc="-5" dirty="0"/>
              <a:t>осени, </a:t>
            </a:r>
            <a:r>
              <a:rPr spc="-800" dirty="0"/>
              <a:t> </a:t>
            </a:r>
            <a:r>
              <a:rPr spc="-20" dirty="0"/>
              <a:t>подберите</a:t>
            </a:r>
            <a:r>
              <a:rPr spc="-10" dirty="0"/>
              <a:t> эпитеты,</a:t>
            </a:r>
            <a:r>
              <a:rPr spc="10" dirty="0"/>
              <a:t> </a:t>
            </a:r>
            <a:r>
              <a:rPr spc="-5" dirty="0"/>
              <a:t>сравнения</a:t>
            </a:r>
          </a:p>
        </p:txBody>
      </p:sp>
      <p:grpSp>
        <p:nvGrpSpPr>
          <p:cNvPr id="3" name="object 3"/>
          <p:cNvGrpSpPr/>
          <p:nvPr/>
        </p:nvGrpSpPr>
        <p:grpSpPr>
          <a:xfrm>
            <a:off x="1271016" y="2205227"/>
            <a:ext cx="10226040" cy="4320540"/>
            <a:chOff x="1271016" y="2205227"/>
            <a:chExt cx="10226040" cy="4320540"/>
          </a:xfrm>
        </p:grpSpPr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271016" y="2205227"/>
              <a:ext cx="4312920" cy="4320540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088636" y="2205227"/>
              <a:ext cx="6408420" cy="4320540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462C1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</TotalTime>
  <Words>538</Words>
  <Application>Microsoft Office PowerPoint</Application>
  <PresentationFormat>Широкоэкранный</PresentationFormat>
  <Paragraphs>67</Paragraphs>
  <Slides>22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5" baseType="lpstr">
      <vt:lpstr>Calibri</vt:lpstr>
      <vt:lpstr>Wingdings</vt:lpstr>
      <vt:lpstr>Office Theme</vt:lpstr>
      <vt:lpstr>Урок развития речи для обучающихся с ТНР: пишем сочинение на основе  фотоиллюстраций</vt:lpstr>
      <vt:lpstr>Этапы составления индивидуального  рассказа по фотоиллюстрациям</vt:lpstr>
      <vt:lpstr>Задание 1. Дайте общее название фотографиям</vt:lpstr>
      <vt:lpstr>Задание 2. «Войдите» мысленно в эти фотографии: что  вы увидели, что услышали, что почувствовали?</vt:lpstr>
      <vt:lpstr>Задание 3. Включите эти образы в свой рассказ,  подбирая эпитеты</vt:lpstr>
      <vt:lpstr>Задание 4. Рассмотрите фотографии. Сравните  осенние ягоды, опишите их</vt:lpstr>
      <vt:lpstr>Задание 5. Придумайте общее название к фотографиям, опишите грибы</vt:lpstr>
      <vt:lpstr>Задание 6. Какие ассоциации вызывает у вас эта  фотография? Как бы вы подписали её?</vt:lpstr>
      <vt:lpstr>Задание 7. Опишите краски осени,  подберите эпитеты, сравнения</vt:lpstr>
      <vt:lpstr>Задание 8. Какие чувства вызывают у вас  эти фотографии?</vt:lpstr>
      <vt:lpstr>Задание 9. Опишите фотографии, составьте по ним  рассказ, обращая внимание на детали</vt:lpstr>
      <vt:lpstr>Задание 10. Напишите, какие образы рождаются у вас</vt:lpstr>
      <vt:lpstr>Задание 11. Придумайте историю «пришельца»</vt:lpstr>
      <vt:lpstr>Задание 12. Составьте монолог от имени суриката</vt:lpstr>
      <vt:lpstr>Этапы составления  коллективного рассказа по фотографиям</vt:lpstr>
      <vt:lpstr>Задание 13</vt:lpstr>
      <vt:lpstr>Задание 13</vt:lpstr>
      <vt:lpstr>Задание 13</vt:lpstr>
      <vt:lpstr>Задание 13</vt:lpstr>
      <vt:lpstr>Задание 13</vt:lpstr>
      <vt:lpstr>Литература, источники</vt:lpstr>
      <vt:lpstr>Авторы фотоиллюстраций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Хоум</dc:creator>
  <cp:lastModifiedBy>Пользователь Windows</cp:lastModifiedBy>
  <cp:revision>5</cp:revision>
  <dcterms:created xsi:type="dcterms:W3CDTF">2021-12-29T07:45:28Z</dcterms:created>
  <dcterms:modified xsi:type="dcterms:W3CDTF">2021-12-29T08:06:34Z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2021-12-12T00:00:00Z</vt:filetime>
  </property>
  <property fmtid="{D5CDD505-2E9C-101B-9397-08002B2CF9AE}" pid="3" name="Creator">
    <vt:lpwstr>Microsoft® PowerPoint® 2013</vt:lpwstr>
  </property>
  <property fmtid="{D5CDD505-2E9C-101B-9397-08002B2CF9AE}" pid="4" name="LastSaved">
    <vt:filetime>2021-12-29T00:00:00Z</vt:filetime>
  </property>
</Properties>
</file>