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6" r:id="rId4"/>
    <p:sldId id="269" r:id="rId5"/>
    <p:sldId id="259" r:id="rId6"/>
    <p:sldId id="260" r:id="rId7"/>
    <p:sldId id="261" r:id="rId8"/>
    <p:sldId id="262" r:id="rId9"/>
    <p:sldId id="264" r:id="rId10"/>
    <p:sldId id="263" r:id="rId11"/>
    <p:sldId id="270" r:id="rId12"/>
    <p:sldId id="271" r:id="rId13"/>
    <p:sldId id="272" r:id="rId14"/>
    <p:sldId id="273" r:id="rId15"/>
    <p:sldId id="274" r:id="rId16"/>
    <p:sldId id="275" r:id="rId17"/>
    <p:sldId id="265" r:id="rId18"/>
    <p:sldId id="276" r:id="rId19"/>
    <p:sldId id="278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0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63D92-19E0-4304-8EA7-4962DBF20963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8B5F5A-E430-4153-8BAB-3CB924C339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F5A-E430-4153-8BAB-3CB924C3394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5E253-279A-4B1D-BC11-9B20DDA94FB8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B9CDC-303A-462F-B4D2-EFD6A786C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ttp://tatbel.ucoz.ru/rannee/is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34550" cy="7315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47864" y="2060848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212529"/>
                </a:solidFill>
                <a:latin typeface="Book Antiqua" pitchFamily="18" charset="0"/>
                <a:ea typeface="Times New Roman" pitchFamily="18" charset="0"/>
                <a:cs typeface="Arial" pitchFamily="34" charset="0"/>
              </a:rPr>
              <a:t>Тема урока</a:t>
            </a:r>
            <a:endParaRPr lang="ru-RU" sz="3600" dirty="0" smtClean="0"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123728" y="3018459"/>
            <a:ext cx="59046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Сложение и вычитание натуральных чисел.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808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www.fiesta.city/uploads/slider_image/image/81934/v880_1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32656"/>
            <a:ext cx="475252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33843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 smtClean="0">
                <a:latin typeface="Book Antiqua" pitchFamily="18" charset="0"/>
              </a:rPr>
              <a:t>Посольская (Иорданская, Главная) </a:t>
            </a:r>
          </a:p>
          <a:p>
            <a:pPr algn="ctr" fontAlgn="base"/>
            <a:r>
              <a:rPr lang="ru-RU" sz="2400" b="1" dirty="0" smtClean="0">
                <a:latin typeface="Book Antiqua" pitchFamily="18" charset="0"/>
              </a:rPr>
              <a:t>лестница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5" name="Рисунок 4" descr="https://www.fiesta.city/uploads/slider_image/image/81940/v880_331.jpg"/>
          <p:cNvPicPr/>
          <p:nvPr/>
        </p:nvPicPr>
        <p:blipFill>
          <a:blip r:embed="rId3" cstate="print"/>
          <a:srcRect r="-75" b="6004"/>
          <a:stretch>
            <a:fillRect/>
          </a:stretch>
        </p:blipFill>
        <p:spPr bwMode="auto">
          <a:xfrm>
            <a:off x="467544" y="3717032"/>
            <a:ext cx="46805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24128" y="4077072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 smtClean="0">
                <a:latin typeface="Book Antiqua" pitchFamily="18" charset="0"/>
                <a:cs typeface="Times New Roman" pitchFamily="18" charset="0"/>
              </a:rPr>
              <a:t>Советская лестница</a:t>
            </a:r>
            <a:endParaRPr lang="ru-RU" sz="2400" b="1" dirty="0">
              <a:latin typeface="Book Antiqu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95536" y="529226"/>
            <a:ext cx="874846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Вычислите наиболее удобным способом: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 1820 + 3710 + 3290 + 2180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361 – (289 + 61)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937 - (137 + 776)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 (654 + 1505) – 254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www.eventstravel.net/images/gallery/catherine-palace-pushkin-cruisers-shore-tour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52936"/>
            <a:ext cx="4248472" cy="322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529120"/>
            <a:ext cx="80648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Проверяем: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(1820 + 2180) + (3710 + 3290) = 4000 + 7000 = 11000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23528" y="3357595"/>
            <a:ext cx="8820472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937 - 137 - 776 = 800 - 776 = 24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51520" y="1985447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361 - 61 - 289 = 300 - 289 = 11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51520" y="5404276"/>
            <a:ext cx="8892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(654 - 454) + 145 = 200 + 145 = 345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www.rarebook-spb.ru/upload/iblock/ff6/ff67b1aa8c2802c431f9f778e6b36b54.jpg"/>
          <p:cNvPicPr/>
          <p:nvPr/>
        </p:nvPicPr>
        <p:blipFill>
          <a:blip r:embed="rId2" cstate="print"/>
          <a:srcRect t="12201" r="-82"/>
          <a:stretch>
            <a:fillRect/>
          </a:stretch>
        </p:blipFill>
        <p:spPr bwMode="auto">
          <a:xfrm>
            <a:off x="5364088" y="4005064"/>
            <a:ext cx="3563888" cy="218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1412777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Столько человек ежедневно посещают Эрмитаж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42088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осмотреть все экспонаты Эрмитажа, затрачивая всего по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 минуте на каждый, потребуется около 11 лет жизни, если посвящать этому занятию по 8 часов ежедневно.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149080"/>
            <a:ext cx="646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просто пройти по всем залам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Эрмитажа, придётся преодолеть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целых 24 километра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949280"/>
            <a:ext cx="5974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Эрмитаже хранится редких книг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664830"/>
            <a:ext cx="8748464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Упростите выражение и найдите его значение: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738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+ 459, при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708.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(198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) - 176, при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34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166 - ( 88+ а ), при а = 28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avatars.mds.yandex.net/get-pdb/754739/6468d304-ea7c-4823-bac5-5a741fcd08db/s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780928"/>
            <a:ext cx="4607318" cy="33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l="15651" t="18219" r="11721" b="12008"/>
          <a:stretch>
            <a:fillRect/>
          </a:stretch>
        </p:blipFill>
        <p:spPr bwMode="auto">
          <a:xfrm>
            <a:off x="251520" y="2852936"/>
            <a:ext cx="4315691" cy="233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23528" y="252021"/>
            <a:ext cx="88204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Проверяем: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A1A1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738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+ 459 = 1197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Если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708, то 1197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1197 + 708 = 1905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 l="12153" t="26087" r="4377" b="3934"/>
          <a:stretch>
            <a:fillRect/>
          </a:stretch>
        </p:blipFill>
        <p:spPr bwMode="auto">
          <a:xfrm>
            <a:off x="3635896" y="4077072"/>
            <a:ext cx="524795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95536" y="2036985"/>
            <a:ext cx="84249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Первую машину Николай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приобрел в 1905 году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921065"/>
            <a:ext cx="70567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(198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) - 176 = 198 - 176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22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34, то 22 +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22 + 34 = 56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ÐÐ½ÑÐµÑÐµÑÐ½ÑÐµ ÑÐ°ÐºÑÑ Ð¾Ð± Ð­ÑÐ¼Ð¸ÑÐ°Ð¶Ðµ, ÐºÐ¾ÑÐ¾ÑÑÐµ Ð¼Ð°Ð»Ð¾ ÐºÑÐ¾ Ð·Ð½Ð°ÐµÑ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36912"/>
            <a:ext cx="58326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5536" y="1844825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Уже через шесть лет их насчитывалось 56 марок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­ÑÐ¼Ð¸ÑÐ°Ð¶Ð½ÑÐ¹_Ð³Ð°ÑÐ°Ð¶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4608512" cy="302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mg01.rl0.ru/4ccb372268dd8aeb04eda57b9a7b2e26/c615x400/news.rambler.ru/img/2017/03/08125647.220721.987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388843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pics.utro.ru/utro_photos/2017/03/12/1319186_more_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73016"/>
            <a:ext cx="410445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ºÐ¾ÑÑ ÑÑÐ¼Ð¸ÑÐ°Ð¶Ð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4331928" cy="29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artguide.com/uploads/ckeditor/pictures/3861/content_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501008"/>
            <a:ext cx="5040560" cy="31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92080" y="1412776"/>
            <a:ext cx="3096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atin typeface="Book Antiqua" pitchFamily="18" charset="0"/>
            </a:endParaRPr>
          </a:p>
          <a:p>
            <a:pPr algn="ctr"/>
            <a:r>
              <a:rPr lang="ru-RU" sz="3200" b="1" dirty="0" smtClean="0">
                <a:latin typeface="Book Antiqua" pitchFamily="18" charset="0"/>
              </a:rPr>
              <a:t>Эрмитажные коты</a:t>
            </a:r>
            <a:endParaRPr lang="ru-RU" sz="3200" b="1" dirty="0">
              <a:latin typeface="Book Antiqua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472338"/>
            <a:ext cx="88924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166 - ( 88+ а ) = 166 - 88 - а = 78 - 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а = 28, то 78 - а = 78 - 28 = 50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755576" y="707938"/>
            <a:ext cx="83884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повторить все свойства,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: № 207, 244 (3),  258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: № 207, 244 (3), найти интересный материал про Эрмитаж, составить задачу и решить.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migrantinfo.spb.ru/images/spb_info/palace_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924944"/>
            <a:ext cx="676875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5742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Calibri"/>
                <a:cs typeface="Times New Roman"/>
              </a:rPr>
              <a:t>Если вы набрали:</a:t>
            </a:r>
            <a:endParaRPr lang="ru-RU" sz="3600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Calibri"/>
                <a:cs typeface="Times New Roman"/>
              </a:rPr>
              <a:t>20-23б   </a:t>
            </a:r>
            <a:r>
              <a:rPr lang="ru-RU" sz="3600" dirty="0" smtClean="0">
                <a:latin typeface="Times New Roman"/>
                <a:ea typeface="Calibri"/>
                <a:cs typeface="Times New Roman"/>
              </a:rPr>
              <a:t>- «5»</a:t>
            </a:r>
            <a:endParaRPr lang="ru-RU" sz="3600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Calibri"/>
                <a:cs typeface="Times New Roman"/>
              </a:rPr>
              <a:t>17-19б   </a:t>
            </a:r>
            <a:r>
              <a:rPr lang="ru-RU" sz="3600" dirty="0" smtClean="0">
                <a:latin typeface="Times New Roman"/>
                <a:ea typeface="Calibri"/>
                <a:cs typeface="Times New Roman"/>
              </a:rPr>
              <a:t>- «4»</a:t>
            </a:r>
            <a:endParaRPr lang="ru-RU" sz="3600" dirty="0" smtClean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Calibri"/>
                <a:cs typeface="Times New Roman"/>
              </a:rPr>
              <a:t>14-16б   </a:t>
            </a:r>
            <a:r>
              <a:rPr lang="ru-RU" sz="3600" dirty="0" smtClean="0">
                <a:latin typeface="Times New Roman"/>
                <a:ea typeface="Calibri"/>
                <a:cs typeface="Times New Roman"/>
              </a:rPr>
              <a:t>- «3»</a:t>
            </a:r>
            <a:endParaRPr lang="ru-RU" sz="3600" dirty="0">
              <a:ea typeface="Calibri"/>
              <a:cs typeface="Times New Roman"/>
            </a:endParaRPr>
          </a:p>
        </p:txBody>
      </p:sp>
      <p:pic>
        <p:nvPicPr>
          <p:cNvPr id="1030" name="Picture 6" descr="https://img-fotki.yandex.ru/get/5803/86441892.335/0_a2cb1_8bf07c72_XL.jpg"/>
          <p:cNvPicPr>
            <a:picLocks noChangeAspect="1" noChangeArrowheads="1"/>
          </p:cNvPicPr>
          <p:nvPr/>
        </p:nvPicPr>
        <p:blipFill>
          <a:blip r:embed="rId2" cstate="print"/>
          <a:srcRect l="16065" t="4263" r="4556" b="528"/>
          <a:stretch>
            <a:fillRect/>
          </a:stretch>
        </p:blipFill>
        <p:spPr bwMode="auto">
          <a:xfrm>
            <a:off x="4211960" y="2780928"/>
            <a:ext cx="4423654" cy="35283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899592" y="933698"/>
            <a:ext cx="70567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значения выражений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(устно), записать через запятую только ответы: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18+13;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2). 57 - 39;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3). 73 - 59;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4). 86 - 17 - 59;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5). 46 + 14 - 40;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6). 39 + 18 - 56;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7). 64 + 17 - 73.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211960" y="2250819"/>
            <a:ext cx="30963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31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62473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1907704" y="3861048"/>
            <a:ext cx="720080" cy="67322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732240" y="3861048"/>
            <a:ext cx="720080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ds04.infourok.ru/uploads/ex/0edf/000f511e-e11d1cf9/hello_html_11ba5c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529017" cy="343706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87824" y="476672"/>
            <a:ext cx="2448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Ключ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611560" y="5566280"/>
            <a:ext cx="7272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Э 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м   и   т   а  ж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4721662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31, 18, 14, 10, 20, 1, 8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5839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Выписать номера верных утверждений: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1559896"/>
            <a:ext cx="7200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1).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+ </a:t>
            </a:r>
            <a:r>
              <a:rPr kumimoji="0" 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сумма; а - слагаемое,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слагаемое.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2). Переместительное свойство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3). а + 0 = 0.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4). Сочетательное свойство : (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+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а + (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5).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- </a:t>
            </a:r>
            <a:r>
              <a:rPr kumimoji="0" 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разность; а - вычитаемое,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уменьшаемое.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6). а - 0 = 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7) . а 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0.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://mir-vpechatleniy.ru/wp-content/uploads/2017/01/%D0%BA%D0%BE%D1%80%D0%BE%D0%BD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789040"/>
            <a:ext cx="2618656" cy="2618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67544" y="4237031"/>
            <a:ext cx="82089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Проверяем: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1, 4, 6, 7.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Попробуйте из этих цифр сложить дату основания Эрмитажа.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39552" y="5754202"/>
            <a:ext cx="86044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 : 1764 год.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90" name="Picture 6" descr="http://xn--80apbncz.xn--p1ai/uploadedfiles/1-122017/images/Hermitage-in-Saint-Petersburg-HD-Photo-2.jpg"/>
          <p:cNvPicPr>
            <a:picLocks noChangeAspect="1" noChangeArrowheads="1"/>
          </p:cNvPicPr>
          <p:nvPr/>
        </p:nvPicPr>
        <p:blipFill>
          <a:blip r:embed="rId2" cstate="print"/>
          <a:srcRect b="3476"/>
          <a:stretch>
            <a:fillRect/>
          </a:stretch>
        </p:blipFill>
        <p:spPr bwMode="auto">
          <a:xfrm>
            <a:off x="1043608" y="332656"/>
            <a:ext cx="7200800" cy="3938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366492"/>
            <a:ext cx="511256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 значения выражений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883.273 + 129.384 ;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2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67.000.481 - 66.767.136 ;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2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3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1.105.682 + 19.237 ;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 startAt="3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 57.207 - 43. 233 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img-fotki.yandex.ru/get/6404/86441892.346/0_a3c44_71f0b382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365104"/>
            <a:ext cx="453880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220072" y="1268760"/>
            <a:ext cx="2160240" cy="3180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1.012.657</a:t>
            </a:r>
          </a:p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233.345</a:t>
            </a:r>
          </a:p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1.124.919</a:t>
            </a:r>
          </a:p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13.974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51520" y="451412"/>
            <a:ext cx="38164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1.012.657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Произведения изобразительного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прикладного искусства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www.forbes.ru/sites/default/files/users/user577295/09006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31236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644008" y="476672"/>
            <a:ext cx="44999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233.345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Общая площадь Эрмитажа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infocem.info/wp-content/uploads/2016/04/Catherine-Palace-ball-hall-1024x7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338437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51520" y="3839753"/>
            <a:ext cx="4104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1.124.919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Памятники нумизматики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www.museum.ru/imgB.asp?910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653136"/>
            <a:ext cx="33843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6016" y="3982998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13.974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Оружие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www.hellopiter.ru/image/DSC_00426887666567.jpg"/>
          <p:cNvPicPr/>
          <p:nvPr/>
        </p:nvPicPr>
        <p:blipFill>
          <a:blip r:embed="rId5" cstate="print"/>
          <a:srcRect l="1361" t="18271" r="-86" b="16699"/>
          <a:stretch>
            <a:fillRect/>
          </a:stretch>
        </p:blipFill>
        <p:spPr bwMode="auto">
          <a:xfrm>
            <a:off x="4499992" y="4581128"/>
            <a:ext cx="424847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  <p:bldP spid="1843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23528" y="430056"/>
            <a:ext cx="82809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Решить задачу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комнат и залов Эрмитажа 1057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что на 888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меньше, чем окон,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дверей на 159 меньше, чем окон. Сколько в Эрмитаже  лестниц, если их на 1669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меньше, чем дверей.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media.okplanet.ru/get/orig/43/b0/43b03021c37fc882246a6c4e346c08ac_15115999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780928"/>
            <a:ext cx="489654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83568" y="618280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Проверяем: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1). 1057 + 888 = 1945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- окон.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2). 1945 - 159 = 1786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- дверей.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3). 1786 - 1669 = 117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- лестницы.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avatars.mds.yandex.net/get-pdb/25978/c0414f17-4e8d-4fe9-974a-b12919ace24d/s1200?webp=false"/>
          <p:cNvPicPr>
            <a:picLocks noChangeAspect="1" noChangeArrowheads="1"/>
          </p:cNvPicPr>
          <p:nvPr/>
        </p:nvPicPr>
        <p:blipFill>
          <a:blip r:embed="rId2" cstate="print"/>
          <a:srcRect l="3780" b="14898"/>
          <a:stretch>
            <a:fillRect/>
          </a:stretch>
        </p:blipFill>
        <p:spPr bwMode="auto">
          <a:xfrm>
            <a:off x="2339752" y="2852936"/>
            <a:ext cx="5891808" cy="3471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750</Words>
  <Application>Microsoft Office PowerPoint</Application>
  <PresentationFormat>Экран (4:3)</PresentationFormat>
  <Paragraphs>113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Gena Katkov</dc:creator>
  <cp:lastModifiedBy>Gena Katkov</cp:lastModifiedBy>
  <cp:revision>82</cp:revision>
  <dcterms:created xsi:type="dcterms:W3CDTF">2018-10-25T12:06:09Z</dcterms:created>
  <dcterms:modified xsi:type="dcterms:W3CDTF">2018-11-11T11:30:27Z</dcterms:modified>
</cp:coreProperties>
</file>