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23" r:id="rId3"/>
    <p:sldId id="331" r:id="rId4"/>
    <p:sldId id="264" r:id="rId5"/>
    <p:sldId id="313" r:id="rId6"/>
    <p:sldId id="333" r:id="rId7"/>
    <p:sldId id="287" r:id="rId8"/>
    <p:sldId id="334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8000"/>
    <a:srgbClr val="000066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1344" autoAdjust="0"/>
  </p:normalViewPr>
  <p:slideViewPr>
    <p:cSldViewPr>
      <p:cViewPr varScale="1">
        <p:scale>
          <a:sx n="74" d="100"/>
          <a:sy n="74" d="100"/>
        </p:scale>
        <p:origin x="164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719448250114178"/>
          <c:y val="0.49654494674977306"/>
          <c:w val="0.43807897570260457"/>
          <c:h val="0.4031181750141101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ученики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математика</c:v>
                </c:pt>
                <c:pt idx="1">
                  <c:v>литература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0.28000000000000008</c:v>
                </c:pt>
                <c:pt idx="1">
                  <c:v>0.72000000000000008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24-4FBE-992E-D0A0E7E907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0265190840864424"/>
                  <c:y val="-0.278594045106099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E53-4D5D-AB06-F5C85AA923BE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E53-4D5D-AB06-F5C85AA923BE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0.54</c:v>
                </c:pt>
                <c:pt idx="1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E53-4D5D-AB06-F5C85AA923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4105881182207192"/>
          <c:y val="4.5835816222439915E-2"/>
          <c:w val="0.33482390845461629"/>
          <c:h val="0.4450149478340790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176198070359512E-2"/>
          <c:y val="0.26194535836075084"/>
          <c:w val="0.46925890290052169"/>
          <c:h val="0.7380546416392492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0.39000000000000007</c:v>
                </c:pt>
                <c:pt idx="1">
                  <c:v>0.6100000000000001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DD-490C-84AB-58A7872D1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0EC795B-040F-42A7-B074-CFE994CBB4B6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303639E-9BB8-43AD-B4D1-DE23B4A0D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196810-C034-4E97-882E-D20DFCFA1F57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EDB2E-45E0-4596-AF5E-E06E09491A0F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77632-BB63-46A3-AA2D-6570A3A5B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03306-660B-4D46-B2B7-99BE4595432B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53495-9D90-4C8C-9DBF-BAD783C66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CCDDB-293E-4410-A99D-A7B43FBDC44F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D0010-DB22-485C-B494-A1C29AE4A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774AE-E603-4973-9744-66F91FDDE821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07660-BAD0-4CD6-8914-93E87E319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4C9D5-A4EF-4495-A1C4-C5C0976B2E29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BDB93-9B6E-4950-B318-392E7E21A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30AC4-0697-4ED2-A5E9-04F5ECE0305B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B5F51-EE6A-420E-AD23-7FFF0BD04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0A643-FD52-40AB-9B31-F62B7B93421C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425F8-B863-4250-9830-BDF6738A6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A7EFB-E060-46B7-8A83-85A687543A01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58328-14B9-43E4-8328-30EC5EDCB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10588-40A6-445C-B8CC-ED894C0F446C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4C72F-A5DE-4FF2-8149-29E26B672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C02CE-15CA-4FA9-B1AA-A0884E3ACCC9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CC657-2506-40A7-ABA8-104640B94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2A725-DB61-4BD3-9AB9-BF783E590DB2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35365-AB17-43B6-A70F-53CDDFCAC5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43833D-0D46-457E-ABC7-82721EB6AE37}" type="datetimeFigureOut">
              <a:rPr lang="ru-RU"/>
              <a:pPr>
                <a:defRPr/>
              </a:pPr>
              <a:t>19.11.2021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CAC3BC-9507-48AD-9963-BFE952480A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47664" y="1988840"/>
            <a:ext cx="6084888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eddy Bear"/>
              </a:rPr>
              <a:t>Математические задачи по литературным произведениям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ddy Bear"/>
            </a:endParaRP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3707904" y="692696"/>
            <a:ext cx="48245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98072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/>
              <a:t>Для того чтобы быть настоящим математиком,  нужно быть поэтом в душе», - </a:t>
            </a:r>
            <a:r>
              <a:rPr lang="ru-RU" b="1" dirty="0" smtClean="0"/>
              <a:t>считала С. В. Ковалевская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11760" y="4077072"/>
            <a:ext cx="6084888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>
              <a:defRPr/>
            </a:pPr>
            <a:r>
              <a:rPr lang="ru-RU" sz="2000" b="1" spc="50" dirty="0" smtClean="0">
                <a:ln w="11430"/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spc="50" dirty="0" smtClean="0">
              <a:ln w="11430"/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endParaRPr lang="ru-RU" sz="2000" b="1" spc="50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Прямоугольник 4"/>
          <p:cNvSpPr>
            <a:spLocks noChangeArrowheads="1"/>
          </p:cNvSpPr>
          <p:nvPr/>
        </p:nvSpPr>
        <p:spPr bwMode="auto">
          <a:xfrm>
            <a:off x="611560" y="1628800"/>
            <a:ext cx="82867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eddy Bear"/>
              </a:rPr>
              <a:t>Спасибо за внимание!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124744"/>
            <a:ext cx="7355160" cy="4525963"/>
          </a:xfrm>
        </p:spPr>
        <p:txBody>
          <a:bodyPr/>
          <a:lstStyle/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Проблема: </a:t>
            </a:r>
            <a:r>
              <a:rPr lang="ru-RU" sz="1600" dirty="0" smtClean="0">
                <a:solidFill>
                  <a:srgbClr val="002060"/>
                </a:solidFill>
              </a:rPr>
              <a:t>установить совместимы ли   математика и литература, если да, то как литература использует математические знания, а математики – литературные произведения и рифму.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</a:t>
            </a:r>
            <a:r>
              <a:rPr lang="ru-RU" sz="1600" b="1" dirty="0" smtClean="0">
                <a:solidFill>
                  <a:srgbClr val="C00000"/>
                </a:solidFill>
              </a:rPr>
              <a:t>: </a:t>
            </a:r>
            <a:r>
              <a:rPr lang="ru-RU" sz="1600" dirty="0" smtClean="0">
                <a:solidFill>
                  <a:srgbClr val="002060"/>
                </a:solidFill>
              </a:rPr>
              <a:t>распознать связь между математикой и литературой</a:t>
            </a:r>
            <a:r>
              <a:rPr lang="ru-RU" sz="1600" dirty="0" smtClean="0"/>
              <a:t>. </a:t>
            </a:r>
            <a:endParaRPr lang="ru-RU" sz="16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 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Выяснить  исторические сведения </a:t>
            </a:r>
            <a:r>
              <a:rPr lang="ru-RU" sz="1600" dirty="0" err="1" smtClean="0">
                <a:solidFill>
                  <a:srgbClr val="002060"/>
                </a:solidFill>
              </a:rPr>
              <a:t>межпредметного</a:t>
            </a:r>
            <a:r>
              <a:rPr lang="ru-RU" sz="1600" dirty="0" smtClean="0">
                <a:solidFill>
                  <a:srgbClr val="002060"/>
                </a:solidFill>
              </a:rPr>
              <a:t> характера. 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Показать, что многие писатели обладают математическими способностями.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Составить авторские задачи по любимым литературным произведениям 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Провести анкетирование учащихся.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solidFill>
                  <a:srgbClr val="002060"/>
                </a:solidFill>
              </a:rPr>
              <a:t>Сделать вывод по результатам работы.</a:t>
            </a:r>
          </a:p>
          <a:p>
            <a:pPr>
              <a:buNone/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исследования: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Теоретический анализ литературы и материалов сети Интернет. 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Проведение опроса-анкетирования.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Создание задач используя алгоритм.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Обобщение полученных данных.</a:t>
            </a:r>
          </a:p>
          <a:p>
            <a:pPr>
              <a:buNone/>
            </a:pP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307660-BAD0-4CD6-8914-93E87E319CBA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eddy Bear"/>
              </a:rPr>
              <a:t>Омар Хайям </a:t>
            </a:r>
          </a:p>
        </p:txBody>
      </p:sp>
      <p:pic>
        <p:nvPicPr>
          <p:cNvPr id="6" name="Содержимое 5" descr="1220104129_1210581439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420888"/>
            <a:ext cx="2448272" cy="3612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899592" y="1052736"/>
            <a:ext cx="7799784" cy="1008112"/>
          </a:xfrm>
        </p:spPr>
        <p:txBody>
          <a:bodyPr>
            <a:noAutofit/>
          </a:bodyPr>
          <a:lstStyle/>
          <a:p>
            <a:pPr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Великий астроном и математик, незаурядная личность Омар Хайям, живший в XI—XII вв. в Персии, был одновременно и скандальным поэтом.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275856" y="2204864"/>
            <a:ext cx="54006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0" latinLnBrk="0" hangingPunct="0">
              <a:lnSpc>
                <a:spcPct val="100000"/>
              </a:lnSpc>
              <a:buClrTx/>
              <a:buSzTx/>
              <a:buFontTx/>
              <a:buNone/>
              <a:tabLst/>
            </a:pPr>
            <a:r>
              <a:rPr lang="ru-RU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Чтоб мудро жизнь прожить, знать надобно немало. </a:t>
            </a:r>
            <a:br>
              <a:rPr lang="ru-RU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Два важных правила запомни для начала:</a:t>
            </a:r>
            <a:br>
              <a:rPr lang="ru-RU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Ты лучше голодай, чем что попало ешь, </a:t>
            </a:r>
            <a:br>
              <a:rPr lang="ru-RU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лучше будь один, чем вместе с кем попало.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Заголовок 5"/>
          <p:cNvSpPr>
            <a:spLocks noGrp="1"/>
          </p:cNvSpPr>
          <p:nvPr>
            <p:ph type="title"/>
          </p:nvPr>
        </p:nvSpPr>
        <p:spPr>
          <a:xfrm>
            <a:off x="2339752" y="764704"/>
            <a:ext cx="6286500" cy="73833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eddy Bear"/>
              </a:rPr>
              <a:t>Н. И. Лобачевский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eddy Bear"/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eddy Bear"/>
              </a:rPr>
            </a:br>
            <a:r>
              <a:rPr lang="ru-RU" sz="2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eddy Bear"/>
              </a:rPr>
              <a:t>1792-1856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eddy Bear"/>
              </a:rPr>
              <a:t/>
            </a:r>
            <a:b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eddy Bear"/>
              </a:rPr>
            </a:br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eddy Bear"/>
            </a:endParaRPr>
          </a:p>
        </p:txBody>
      </p:sp>
      <p:sp>
        <p:nvSpPr>
          <p:cNvPr id="16388" name="Прямоугольник 6"/>
          <p:cNvSpPr>
            <a:spLocks noChangeArrowheads="1"/>
          </p:cNvSpPr>
          <p:nvPr/>
        </p:nvSpPr>
        <p:spPr bwMode="auto">
          <a:xfrm>
            <a:off x="3275856" y="1340768"/>
            <a:ext cx="54006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</a:rPr>
              <a:t>Труды Лобачевского относятся, прежде всего, к геометрии. Его главным достижением является создание неевклидовой геометрии.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Он первым сформулировав начала неевклидовой геометрии. 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i="1" dirty="0" smtClean="0">
                <a:solidFill>
                  <a:srgbClr val="C00000"/>
                </a:solidFill>
              </a:rPr>
              <a:t>Еще  в молодости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i="1" dirty="0" smtClean="0">
                <a:solidFill>
                  <a:srgbClr val="C00000"/>
                </a:solidFill>
              </a:rPr>
              <a:t>Николай Иванович написал стихотворение «Разлив Волги при Казани»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3300"/>
                </a:solidFill>
              </a:rPr>
              <a:t>С 2011 года в Казани проводится Международный поэтический фестиваль имени Николая Лобачевского. Это единственный в мире литературный фестиваль, который носит имя великого математика.</a:t>
            </a:r>
            <a:endParaRPr lang="ru-RU" sz="2000" i="1" dirty="0">
              <a:solidFill>
                <a:srgbClr val="003300"/>
              </a:solidFill>
            </a:endParaRPr>
          </a:p>
        </p:txBody>
      </p:sp>
      <p:pic>
        <p:nvPicPr>
          <p:cNvPr id="57346" name="Picture 2" descr="https://ideafor.info/wp-content/uploads/2016/08/DSC_035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00808"/>
            <a:ext cx="2088232" cy="288032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eddy Bear"/>
              </a:rPr>
              <a:t>С. В. Ковалевская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59832" y="1340768"/>
            <a:ext cx="5622776" cy="2592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..Ведь грозные боги ревнивы и строги,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Их приговор ясен, решенье одно: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С того человека и взыщется много,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Кому было много талантов дано...</a:t>
            </a:r>
          </a:p>
          <a:p>
            <a:pPr>
              <a:buNone/>
            </a:pPr>
            <a:endParaRPr lang="ru-RU" sz="2400" b="1" dirty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7" name="irc_mi" descr="http://www.clouds.ru/uploads/generic/news/image/357/show_24160135.1.jpg"/>
          <p:cNvPicPr/>
          <p:nvPr/>
        </p:nvPicPr>
        <p:blipFill>
          <a:blip r:embed="rId2" cstate="print"/>
          <a:srcRect r="30233"/>
          <a:stretch>
            <a:fillRect/>
          </a:stretch>
        </p:blipFill>
        <p:spPr bwMode="auto">
          <a:xfrm>
            <a:off x="899592" y="1268760"/>
            <a:ext cx="2304256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4"/>
          <p:cNvSpPr>
            <a:spLocks noGrp="1"/>
          </p:cNvSpPr>
          <p:nvPr>
            <p:ph sz="half" idx="2"/>
          </p:nvPr>
        </p:nvSpPr>
        <p:spPr>
          <a:xfrm>
            <a:off x="611560" y="3645024"/>
            <a:ext cx="8280920" cy="1008112"/>
          </a:xfrm>
        </p:spPr>
        <p:txBody>
          <a:bodyPr>
            <a:noAutofit/>
          </a:bodyPr>
          <a:lstStyle/>
          <a:p>
            <a:pPr algn="ctr">
              <a:buNone/>
              <a:defRPr/>
            </a:pPr>
            <a:r>
              <a:rPr lang="ru-RU" sz="2400" b="1" dirty="0" smtClean="0"/>
              <a:t>Первая в мире женщина профессор, преподаватель  Стокгольмского университета, редактор известного математического журнала «Математические ведомости». </a:t>
            </a:r>
          </a:p>
          <a:p>
            <a:pPr algn="ctr">
              <a:buNone/>
              <a:defRPr/>
            </a:pPr>
            <a:r>
              <a:rPr lang="ru-RU" sz="2400" b="1" dirty="0" smtClean="0"/>
              <a:t>Как  натура талантливая, писала прозаические произведения: роман «Сестры Раевские»;  драма «Борьба за счастье».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Box 2"/>
          <p:cNvSpPr txBox="1">
            <a:spLocks noChangeArrowheads="1"/>
          </p:cNvSpPr>
          <p:nvPr/>
        </p:nvSpPr>
        <p:spPr bwMode="auto">
          <a:xfrm>
            <a:off x="827584" y="476672"/>
            <a:ext cx="33123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ОПРОС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611560" y="1268761"/>
            <a:ext cx="3528392" cy="4883769"/>
            <a:chOff x="540091" y="2465997"/>
            <a:chExt cx="3528387" cy="3684791"/>
          </a:xfrm>
        </p:grpSpPr>
        <p:sp>
          <p:nvSpPr>
            <p:cNvPr id="3080" name="Прямоугольник 5"/>
            <p:cNvSpPr>
              <a:spLocks noChangeArrowheads="1"/>
            </p:cNvSpPr>
            <p:nvPr/>
          </p:nvSpPr>
          <p:spPr bwMode="auto">
            <a:xfrm>
              <a:off x="540091" y="2465997"/>
              <a:ext cx="3384371" cy="766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i="1" dirty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  <a:r>
                <a:rPr lang="ru-RU" sz="20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1) Что </a:t>
              </a:r>
              <a:r>
                <a:rPr lang="ru-RU" sz="2000" b="1" dirty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вам легче дается математика или литература? </a:t>
              </a:r>
            </a:p>
          </p:txBody>
        </p:sp>
        <p:sp>
          <p:nvSpPr>
            <p:cNvPr id="3082" name="TextBox 7"/>
            <p:cNvSpPr txBox="1">
              <a:spLocks noChangeArrowheads="1"/>
            </p:cNvSpPr>
            <p:nvPr/>
          </p:nvSpPr>
          <p:spPr bwMode="auto">
            <a:xfrm>
              <a:off x="1188162" y="4041562"/>
              <a:ext cx="2880316" cy="905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2)Согласны </a:t>
              </a:r>
              <a:r>
                <a:rPr lang="ru-RU" b="1" dirty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ли вы чтобы теоремы и правила предлагались в стихотворной форме </a:t>
              </a:r>
              <a:r>
                <a:rPr lang="en-US" b="1" dirty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r>
                <a:rPr lang="ru-RU" b="1" dirty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  </a:t>
              </a:r>
            </a:p>
          </p:txBody>
        </p:sp>
        <p:sp>
          <p:nvSpPr>
            <p:cNvPr id="3084" name="TextBox 9"/>
            <p:cNvSpPr txBox="1">
              <a:spLocks noChangeArrowheads="1"/>
            </p:cNvSpPr>
            <p:nvPr/>
          </p:nvSpPr>
          <p:spPr bwMode="auto">
            <a:xfrm>
              <a:off x="900129" y="5454138"/>
              <a:ext cx="3024333" cy="696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3)Существует </a:t>
              </a:r>
              <a:r>
                <a:rPr lang="ru-RU" b="1" dirty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ли связь между математикой и литературой </a:t>
              </a:r>
              <a:r>
                <a:rPr lang="en-US" b="1" dirty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036" name="Picture 12" descr="C:\Documents and Settings\Administrator\Рабочий стол\клас. рук\1410399333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214290"/>
            <a:ext cx="1857387" cy="274570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37" name="Picture 13" descr="C:\Documents and Settings\Administrator\Рабочий стол\клас. рук\14103993646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639367" y="3305849"/>
            <a:ext cx="2701904" cy="19400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graphicFrame>
        <p:nvGraphicFramePr>
          <p:cNvPr id="13" name="Диаграмма 12"/>
          <p:cNvGraphicFramePr/>
          <p:nvPr/>
        </p:nvGraphicFramePr>
        <p:xfrm>
          <a:off x="3851920" y="692696"/>
          <a:ext cx="2399928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4716016" y="2996952"/>
          <a:ext cx="1944216" cy="1584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4283968" y="4797152"/>
          <a:ext cx="2111896" cy="1383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large.lisimg.com/image/7102001/740full-arthur-conan-doyl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16832"/>
            <a:ext cx="1714500" cy="1474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panpress.ru/sites/default/files/%D0%97%D0%A8%D0%A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60648"/>
            <a:ext cx="1067341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771800" y="1484784"/>
            <a:ext cx="5076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Шерлок Холмс – главный герой, известный каждому своим профессионализмом раскрывал убийство в рассказе «Обряд дома </a:t>
            </a:r>
            <a:r>
              <a:rPr lang="ru-RU" dirty="0" err="1" smtClean="0"/>
              <a:t>Мейсгревов</a:t>
            </a:r>
            <a:r>
              <a:rPr lang="ru-RU" dirty="0" smtClean="0"/>
              <a:t>» используя один из признаков подобия.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764704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Задача</a:t>
            </a:r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717032"/>
            <a:ext cx="2480295" cy="1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5013176"/>
            <a:ext cx="352425" cy="238125"/>
          </a:xfrm>
          <a:prstGeom prst="rect">
            <a:avLst/>
          </a:prstGeom>
          <a:noFill/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5157192"/>
            <a:ext cx="1041648" cy="864095"/>
          </a:xfrm>
          <a:prstGeom prst="rect">
            <a:avLst/>
          </a:prstGeom>
          <a:noFill/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5229200"/>
            <a:ext cx="1008112" cy="864096"/>
          </a:xfrm>
          <a:prstGeom prst="rect">
            <a:avLst/>
          </a:prstGeom>
          <a:noFill/>
        </p:spPr>
      </p:pic>
      <p:pic>
        <p:nvPicPr>
          <p:cNvPr id="54273" name="Picture 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5445224"/>
            <a:ext cx="1080120" cy="648072"/>
          </a:xfrm>
          <a:prstGeom prst="rect">
            <a:avLst/>
          </a:prstGeom>
          <a:noFill/>
        </p:spPr>
      </p:pic>
      <p:sp>
        <p:nvSpPr>
          <p:cNvPr id="54276" name="AutoShape 4"/>
          <p:cNvSpPr>
            <a:spLocks noChangeArrowheads="1"/>
          </p:cNvSpPr>
          <p:nvPr/>
        </p:nvSpPr>
        <p:spPr bwMode="auto">
          <a:xfrm rot="16200000">
            <a:off x="2381598" y="5619403"/>
            <a:ext cx="288925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277" name="AutoShape 5"/>
          <p:cNvSpPr>
            <a:spLocks noChangeArrowheads="1"/>
          </p:cNvSpPr>
          <p:nvPr/>
        </p:nvSpPr>
        <p:spPr bwMode="auto">
          <a:xfrm rot="16200000">
            <a:off x="7935739" y="4961806"/>
            <a:ext cx="288925" cy="24765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3347864" y="2708920"/>
            <a:ext cx="475252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Длина тени человек 9 м, который стоит на расстоянии 16м от вяза (дерево), при этом высота дерева 5 м. Определите рост человека.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Решение: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человека( перпендикуляр) достроим треугольником продолжение тени от вяза. Два полученных треугольника подобны  по двум углам( один общий, второй  по 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0" y="695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0" y="1028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0" y="1362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5004048" y="5645860"/>
            <a:ext cx="8980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eddy Bear"/>
              </a:rPr>
              <a:t>Задача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3059832" y="1340768"/>
            <a:ext cx="562277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3131840" y="1775281"/>
            <a:ext cx="547260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балу в городе Атланта присутствовали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Ретт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Батлер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Скарлет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Мелани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тетушка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Питти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Найдите вероятность того, что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Скарлетт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будет первой танцевать вальс  с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Реттом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Батлером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Решение. Всего женщин 3,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Скарлет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одна из них, то вероятность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Р=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4365104"/>
            <a:ext cx="432048" cy="855095"/>
          </a:xfrm>
          <a:prstGeom prst="rect">
            <a:avLst/>
          </a:prstGeom>
          <a:noFill/>
        </p:spPr>
      </p:pic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7236296" y="4581128"/>
            <a:ext cx="14401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=0,33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45" name="Picture 5" descr="https://i.pinimg.com/736x/67/3a/b6/673ab627a2cd146153398b8bef3ddba3--margaret-mitchell-gone-with-the-wi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620688"/>
            <a:ext cx="1368152" cy="2088231"/>
          </a:xfrm>
          <a:prstGeom prst="rect">
            <a:avLst/>
          </a:prstGeom>
          <a:noFill/>
        </p:spPr>
      </p:pic>
      <p:pic>
        <p:nvPicPr>
          <p:cNvPr id="61447" name="Picture 7" descr="https://cdn0.static1-sima-land.com/items/2386541/0/700-nw.jpg"/>
          <p:cNvPicPr>
            <a:picLocks noChangeAspect="1" noChangeArrowheads="1"/>
          </p:cNvPicPr>
          <p:nvPr/>
        </p:nvPicPr>
        <p:blipFill>
          <a:blip r:embed="rId4" cstate="print"/>
          <a:srcRect l="25291" t="6667" r="24126" b="8889"/>
          <a:stretch>
            <a:fillRect/>
          </a:stretch>
        </p:blipFill>
        <p:spPr bwMode="auto">
          <a:xfrm>
            <a:off x="1331640" y="3140968"/>
            <a:ext cx="1368152" cy="237626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Прямоугольник 5"/>
          <p:cNvSpPr>
            <a:spLocks noChangeArrowheads="1"/>
          </p:cNvSpPr>
          <p:nvPr/>
        </p:nvSpPr>
        <p:spPr bwMode="auto">
          <a:xfrm>
            <a:off x="2339752" y="476672"/>
            <a:ext cx="50994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eddy Bear"/>
              </a:rPr>
              <a:t>Заключение</a:t>
            </a:r>
          </a:p>
        </p:txBody>
      </p:sp>
      <p:sp>
        <p:nvSpPr>
          <p:cNvPr id="31749" name="Прямоугольник 6"/>
          <p:cNvSpPr>
            <a:spLocks noChangeArrowheads="1"/>
          </p:cNvSpPr>
          <p:nvPr/>
        </p:nvSpPr>
        <p:spPr bwMode="auto">
          <a:xfrm>
            <a:off x="971600" y="1268760"/>
            <a:ext cx="7889502" cy="4178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Так что важней, что есть первооснова?</a:t>
            </a:r>
            <a:b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Как в жизни нашей каждый день единствен,</a:t>
            </a:r>
            <a:b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Великолепен, положителен, таинствен.</a:t>
            </a:r>
            <a:b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Так слово и число едины в мирозданье,</a:t>
            </a:r>
            <a:b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Два величайших человеческих создания! 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7167</TotalTime>
  <Words>445</Words>
  <Application>Microsoft Office PowerPoint</Application>
  <PresentationFormat>Экран (4:3)</PresentationFormat>
  <Paragraphs>51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Monotype Corsiva</vt:lpstr>
      <vt:lpstr>Teddy Bear</vt:lpstr>
      <vt:lpstr>Times New Roman</vt:lpstr>
      <vt:lpstr>Wingdings</vt:lpstr>
      <vt:lpstr>Тема Office</vt:lpstr>
      <vt:lpstr>Презентация PowerPoint</vt:lpstr>
      <vt:lpstr>Презентация PowerPoint</vt:lpstr>
      <vt:lpstr>Омар Хайям </vt:lpstr>
      <vt:lpstr>Н. И. Лобачевский 1792-1856 </vt:lpstr>
      <vt:lpstr>С. В. Ковалевская </vt:lpstr>
      <vt:lpstr>Презентация PowerPoint</vt:lpstr>
      <vt:lpstr>Презентация PowerPoint</vt:lpstr>
      <vt:lpstr>Задача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Зухриддин</dc:creator>
  <cp:lastModifiedBy>Пользователь Windows</cp:lastModifiedBy>
  <cp:revision>143</cp:revision>
  <dcterms:created xsi:type="dcterms:W3CDTF">2011-12-30T01:40:07Z</dcterms:created>
  <dcterms:modified xsi:type="dcterms:W3CDTF">2021-11-19T19:07:36Z</dcterms:modified>
</cp:coreProperties>
</file>