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0" r:id="rId5"/>
    <p:sldId id="261" r:id="rId6"/>
    <p:sldId id="270" r:id="rId7"/>
    <p:sldId id="262" r:id="rId8"/>
    <p:sldId id="263" r:id="rId9"/>
    <p:sldId id="264" r:id="rId10"/>
    <p:sldId id="265" r:id="rId11"/>
    <p:sldId id="267" r:id="rId12"/>
    <p:sldId id="268" r:id="rId13"/>
    <p:sldId id="271" r:id="rId14"/>
    <p:sldId id="269" r:id="rId15"/>
    <p:sldId id="272" r:id="rId16"/>
    <p:sldId id="273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098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21.02.2022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1844824"/>
            <a:ext cx="8280920" cy="1755627"/>
          </a:xfrm>
        </p:spPr>
        <p:txBody>
          <a:bodyPr>
            <a:normAutofit fontScale="90000"/>
          </a:bodyPr>
          <a:lstStyle/>
          <a:p>
            <a:r>
              <a:rPr lang="ru-RU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Муниципальное  автономное учреждение дополнительного образования «Спектр»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/>
              <a:t/>
            </a:r>
            <a:br>
              <a:rPr lang="ru-RU" sz="1800" dirty="0"/>
            </a:b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Пейзаж</a:t>
            </a:r>
            <a:endParaRPr lang="ru-RU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4509120"/>
            <a:ext cx="6400800" cy="1728192"/>
          </a:xfrm>
        </p:spPr>
        <p:txBody>
          <a:bodyPr>
            <a:normAutofit/>
          </a:bodyPr>
          <a:lstStyle/>
          <a:p>
            <a:r>
              <a:rPr lang="ru-RU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Подготовила: </a:t>
            </a:r>
            <a:r>
              <a:rPr lang="ru-RU" sz="1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едагог </a:t>
            </a:r>
            <a:r>
              <a:rPr lang="ru-RU" sz="1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д.о</a:t>
            </a:r>
            <a:r>
              <a:rPr lang="ru-RU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Хабибулина</a:t>
            </a:r>
            <a:r>
              <a:rPr lang="ru-RU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Ия Григорьевна</a:t>
            </a:r>
          </a:p>
          <a:p>
            <a:r>
              <a:rPr lang="ru-RU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МАУ ДО «Спектр»</a:t>
            </a:r>
          </a:p>
          <a:p>
            <a:endParaRPr lang="ru-RU" sz="18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Новоаганск</a:t>
            </a:r>
            <a:endParaRPr lang="ru-RU" sz="18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28.01.2022г.</a:t>
            </a:r>
            <a:endParaRPr lang="ru-RU" sz="18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4797152"/>
            <a:ext cx="2304256" cy="19570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46097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1143000"/>
          </a:xfrm>
        </p:spPr>
        <p:txBody>
          <a:bodyPr/>
          <a:lstStyle/>
          <a:p>
            <a:r>
              <a:rPr lang="ru-RU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Определите вид пейзажа. </a:t>
            </a:r>
            <a:endParaRPr lang="ru-RU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9552" y="1772816"/>
            <a:ext cx="4040188" cy="639762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Иная планета</a:t>
            </a:r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996952"/>
            <a:ext cx="4668535" cy="2916900"/>
          </a:xfrm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932040" y="1700808"/>
            <a:ext cx="4041775" cy="639762"/>
          </a:xfrm>
        </p:spPr>
        <p:txBody>
          <a:bodyPr>
            <a:normAutofit fontScale="25000" lnSpcReduction="20000"/>
          </a:bodyPr>
          <a:lstStyle/>
          <a:p>
            <a:pPr algn="ctr"/>
            <a:r>
              <a:rPr lang="ru-RU" sz="9600" dirty="0">
                <a:solidFill>
                  <a:schemeClr val="bg1"/>
                </a:solidFill>
                <a:latin typeface="Times New Roman"/>
                <a:ea typeface="Times New Roman"/>
              </a:rPr>
              <a:t>Алексей Леонов. </a:t>
            </a:r>
            <a:endParaRPr lang="ru-RU" sz="9600" dirty="0" smtClean="0">
              <a:solidFill>
                <a:schemeClr val="bg1"/>
              </a:solidFill>
              <a:latin typeface="Times New Roman"/>
              <a:ea typeface="Times New Roman"/>
            </a:endParaRPr>
          </a:p>
          <a:p>
            <a:pPr algn="ctr"/>
            <a:r>
              <a:rPr lang="ru-RU" sz="9600" dirty="0" smtClean="0">
                <a:solidFill>
                  <a:schemeClr val="bg1"/>
                </a:solidFill>
                <a:latin typeface="Times New Roman"/>
                <a:ea typeface="Times New Roman"/>
              </a:rPr>
              <a:t>Вблизи </a:t>
            </a:r>
            <a:r>
              <a:rPr lang="ru-RU" sz="9600" dirty="0">
                <a:solidFill>
                  <a:schemeClr val="bg1"/>
                </a:solidFill>
                <a:latin typeface="Times New Roman"/>
                <a:ea typeface="Times New Roman"/>
              </a:rPr>
              <a:t>Луны.</a:t>
            </a:r>
          </a:p>
          <a:p>
            <a:endParaRPr lang="ru-RU" dirty="0"/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0112" y="2276872"/>
            <a:ext cx="2771980" cy="3951288"/>
          </a:xfrm>
        </p:spPr>
      </p:pic>
    </p:spTree>
    <p:extLst>
      <p:ext uri="{BB962C8B-B14F-4D97-AF65-F5344CB8AC3E}">
        <p14:creationId xmlns:p14="http://schemas.microsoft.com/office/powerpoint/2010/main" val="491763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Горизонт</a:t>
            </a:r>
            <a:endParaRPr lang="ru-RU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922" y="1600200"/>
            <a:ext cx="8046156" cy="4525963"/>
          </a:xfrm>
        </p:spPr>
      </p:pic>
    </p:spTree>
    <p:extLst>
      <p:ext uri="{BB962C8B-B14F-4D97-AF65-F5344CB8AC3E}">
        <p14:creationId xmlns:p14="http://schemas.microsoft.com/office/powerpoint/2010/main" val="5097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5445224"/>
            <a:ext cx="1079500" cy="719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Линейная перспектива</a:t>
            </a:r>
            <a:endParaRPr lang="ru-RU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3358" y="1638398"/>
            <a:ext cx="6004444" cy="4525963"/>
          </a:xfrm>
        </p:spPr>
      </p:pic>
    </p:spTree>
    <p:extLst>
      <p:ext uri="{BB962C8B-B14F-4D97-AF65-F5344CB8AC3E}">
        <p14:creationId xmlns:p14="http://schemas.microsoft.com/office/powerpoint/2010/main" val="1334256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274638"/>
            <a:ext cx="8928992" cy="1143000"/>
          </a:xfrm>
        </p:spPr>
        <p:txBody>
          <a:bodyPr>
            <a:noAutofit/>
          </a:bodyPr>
          <a:lstStyle/>
          <a:p>
            <a:r>
              <a:rPr lang="ru-RU" b="1" dirty="0">
                <a:solidFill>
                  <a:schemeClr val="tx2">
                    <a:lumMod val="50000"/>
                  </a:schemeClr>
                </a:solidFill>
                <a:latin typeface="Times New Roman"/>
                <a:ea typeface="Times New Roman"/>
              </a:rPr>
              <a:t>Воздушная (тональная) перспектива</a:t>
            </a:r>
            <a:endParaRPr lang="ru-RU" b="1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2117" y="1600200"/>
            <a:ext cx="6039766" cy="4525963"/>
          </a:xfrm>
        </p:spPr>
      </p:pic>
    </p:spTree>
    <p:extLst>
      <p:ext uri="{BB962C8B-B14F-4D97-AF65-F5344CB8AC3E}">
        <p14:creationId xmlns:p14="http://schemas.microsoft.com/office/powerpoint/2010/main" val="2405435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Передний и задний план.</a:t>
            </a:r>
            <a:endParaRPr lang="ru-RU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5870" y="1600200"/>
            <a:ext cx="4152259" cy="4525963"/>
          </a:xfrm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5445224"/>
            <a:ext cx="2206585" cy="9614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36070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Творческих успехов!</a:t>
            </a:r>
            <a:endParaRPr lang="ru-RU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522" y="1600200"/>
            <a:ext cx="5328956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5586895"/>
            <a:ext cx="1080120" cy="7153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5653124"/>
            <a:ext cx="1486545" cy="6491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69179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Фотографии взяты из интернета.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98636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9712" y="4149080"/>
            <a:ext cx="2008213" cy="730002"/>
          </a:xfrm>
        </p:spPr>
        <p:txBody>
          <a:bodyPr>
            <a:normAutofit fontScale="90000"/>
          </a:bodyPr>
          <a:lstStyle/>
          <a:p>
            <a:r>
              <a:rPr lang="ru-RU" sz="4400" dirty="0">
                <a:solidFill>
                  <a:schemeClr val="bg1"/>
                </a:solidFill>
                <a:latin typeface="Times New Roman"/>
                <a:ea typeface="Times New Roman"/>
              </a:rPr>
              <a:t>п</a:t>
            </a:r>
            <a:r>
              <a:rPr lang="ru-RU" sz="4400" dirty="0" smtClean="0">
                <a:solidFill>
                  <a:schemeClr val="bg1"/>
                </a:solidFill>
                <a:latin typeface="Times New Roman"/>
                <a:ea typeface="Times New Roman"/>
              </a:rPr>
              <a:t>ейзаж</a:t>
            </a:r>
            <a:r>
              <a:rPr lang="ru-RU" sz="4000" dirty="0" smtClean="0">
                <a:solidFill>
                  <a:schemeClr val="tx2">
                    <a:lumMod val="50000"/>
                  </a:schemeClr>
                </a:solidFill>
                <a:latin typeface="Times New Roman"/>
                <a:ea typeface="Times New Roman"/>
              </a:rPr>
              <a:t> </a:t>
            </a:r>
            <a:endParaRPr lang="ru-RU" sz="4000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056" y="1510607"/>
            <a:ext cx="3813581" cy="5001419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403648" y="1124744"/>
            <a:ext cx="4032448" cy="4392487"/>
          </a:xfrm>
        </p:spPr>
        <p:txBody>
          <a:bodyPr>
            <a:normAutofit fontScale="62500" lnSpcReduction="20000"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ru-RU" dirty="0" smtClean="0">
                <a:solidFill>
                  <a:schemeClr val="bg1"/>
                </a:solidFill>
                <a:latin typeface="Times New Roman"/>
                <a:ea typeface="Times New Roman"/>
              </a:rPr>
              <a:t>.</a:t>
            </a:r>
            <a:r>
              <a:rPr lang="ru-RU" dirty="0">
                <a:solidFill>
                  <a:srgbClr val="202122"/>
                </a:solidFill>
                <a:ea typeface="Calibri"/>
                <a:cs typeface="Times New Roman"/>
              </a:rPr>
              <a:t> </a:t>
            </a:r>
            <a:r>
              <a:rPr lang="ru-RU" sz="4000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Если</a:t>
            </a:r>
            <a:r>
              <a:rPr lang="ru-RU" sz="4000" dirty="0">
                <a:solidFill>
                  <a:schemeClr val="bg1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видишь, на </a:t>
            </a:r>
            <a:r>
              <a:rPr lang="ru-RU" sz="4000" dirty="0" smtClean="0">
                <a:solidFill>
                  <a:schemeClr val="bg1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картине</a:t>
            </a:r>
            <a:r>
              <a:rPr lang="ru-RU" sz="4000" dirty="0">
                <a:solidFill>
                  <a:schemeClr val="bg1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/>
            </a:r>
            <a:br>
              <a:rPr lang="ru-RU" sz="4000" dirty="0">
                <a:solidFill>
                  <a:schemeClr val="bg1"/>
                </a:solidFill>
                <a:latin typeface="Times New Roman" pitchFamily="18" charset="0"/>
                <a:ea typeface="Calibri"/>
                <a:cs typeface="Times New Roman" pitchFamily="18" charset="0"/>
              </a:rPr>
            </a:br>
            <a:r>
              <a:rPr lang="ru-RU" sz="4000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Н</a:t>
            </a:r>
            <a:r>
              <a:rPr lang="ru-RU" sz="4000" dirty="0">
                <a:solidFill>
                  <a:schemeClr val="bg1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арисована река</a:t>
            </a:r>
            <a:r>
              <a:rPr lang="ru-RU" sz="4000" dirty="0" smtClean="0">
                <a:solidFill>
                  <a:schemeClr val="bg1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,</a:t>
            </a:r>
            <a:r>
              <a:rPr lang="ru-RU" sz="4000" dirty="0">
                <a:solidFill>
                  <a:schemeClr val="bg1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/>
            </a:r>
            <a:br>
              <a:rPr lang="ru-RU" sz="4000" dirty="0">
                <a:solidFill>
                  <a:schemeClr val="bg1"/>
                </a:solidFill>
                <a:latin typeface="Times New Roman" pitchFamily="18" charset="0"/>
                <a:ea typeface="Calibri"/>
                <a:cs typeface="Times New Roman" pitchFamily="18" charset="0"/>
              </a:rPr>
            </a:br>
            <a:r>
              <a:rPr lang="ru-RU" sz="4000" dirty="0">
                <a:solidFill>
                  <a:schemeClr val="bg1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Или ель и белый иней,</a:t>
            </a:r>
            <a:br>
              <a:rPr lang="ru-RU" sz="4000" dirty="0">
                <a:solidFill>
                  <a:schemeClr val="bg1"/>
                </a:solidFill>
                <a:latin typeface="Times New Roman" pitchFamily="18" charset="0"/>
                <a:ea typeface="Calibri"/>
                <a:cs typeface="Times New Roman" pitchFamily="18" charset="0"/>
              </a:rPr>
            </a:br>
            <a:r>
              <a:rPr lang="ru-RU" sz="4000" dirty="0">
                <a:solidFill>
                  <a:schemeClr val="bg1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Или сад и облака,</a:t>
            </a:r>
            <a:br>
              <a:rPr lang="ru-RU" sz="4000" dirty="0">
                <a:solidFill>
                  <a:schemeClr val="bg1"/>
                </a:solidFill>
                <a:latin typeface="Times New Roman" pitchFamily="18" charset="0"/>
                <a:ea typeface="Calibri"/>
                <a:cs typeface="Times New Roman" pitchFamily="18" charset="0"/>
              </a:rPr>
            </a:br>
            <a:r>
              <a:rPr lang="ru-RU" sz="4000" dirty="0">
                <a:solidFill>
                  <a:schemeClr val="bg1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Или снежная равнина,</a:t>
            </a:r>
            <a:br>
              <a:rPr lang="ru-RU" sz="4000" dirty="0">
                <a:solidFill>
                  <a:schemeClr val="bg1"/>
                </a:solidFill>
                <a:latin typeface="Times New Roman" pitchFamily="18" charset="0"/>
                <a:ea typeface="Calibri"/>
                <a:cs typeface="Times New Roman" pitchFamily="18" charset="0"/>
              </a:rPr>
            </a:br>
            <a:r>
              <a:rPr lang="ru-RU" sz="4000" dirty="0">
                <a:solidFill>
                  <a:schemeClr val="bg1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Или поле и шалаш, -</a:t>
            </a:r>
            <a:br>
              <a:rPr lang="ru-RU" sz="4000" dirty="0">
                <a:solidFill>
                  <a:schemeClr val="bg1"/>
                </a:solidFill>
                <a:latin typeface="Times New Roman" pitchFamily="18" charset="0"/>
                <a:ea typeface="Calibri"/>
                <a:cs typeface="Times New Roman" pitchFamily="18" charset="0"/>
              </a:rPr>
            </a:br>
            <a:r>
              <a:rPr lang="ru-RU" sz="4000" dirty="0">
                <a:solidFill>
                  <a:schemeClr val="bg1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Обязательно картина</a:t>
            </a:r>
            <a:br>
              <a:rPr lang="ru-RU" sz="4000" dirty="0">
                <a:solidFill>
                  <a:schemeClr val="bg1"/>
                </a:solidFill>
                <a:latin typeface="Times New Roman" pitchFamily="18" charset="0"/>
                <a:ea typeface="Calibri"/>
                <a:cs typeface="Times New Roman" pitchFamily="18" charset="0"/>
              </a:rPr>
            </a:br>
            <a:r>
              <a:rPr lang="ru-RU" sz="4000" dirty="0">
                <a:solidFill>
                  <a:schemeClr val="bg1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Называется </a:t>
            </a:r>
            <a:endParaRPr lang="ru-RU" sz="4000" dirty="0" smtClean="0">
              <a:solidFill>
                <a:schemeClr val="bg1"/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endParaRPr lang="ru-RU" dirty="0">
              <a:solidFill>
                <a:schemeClr val="bg1"/>
              </a:solidFill>
              <a:latin typeface="Times New Roman"/>
              <a:ea typeface="Times New Roman"/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endParaRPr lang="ru-RU" dirty="0" smtClean="0">
              <a:solidFill>
                <a:schemeClr val="bg1"/>
              </a:solidFill>
              <a:latin typeface="Times New Roman"/>
              <a:ea typeface="Times New Roman"/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endParaRPr lang="ru-RU" dirty="0" smtClean="0">
              <a:solidFill>
                <a:schemeClr val="bg1"/>
              </a:solidFill>
              <a:latin typeface="Times New Roman"/>
              <a:ea typeface="Times New Roman"/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endParaRPr lang="ru-RU" dirty="0" smtClean="0">
              <a:solidFill>
                <a:schemeClr val="bg1"/>
              </a:solidFill>
              <a:latin typeface="Times New Roman"/>
              <a:ea typeface="Times New Roman"/>
            </a:endParaRPr>
          </a:p>
          <a:p>
            <a:pPr algn="r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</a:pP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200" dirty="0">
                <a:latin typeface="Times New Roman" pitchFamily="18" charset="0"/>
                <a:cs typeface="Times New Roman" pitchFamily="18" charset="0"/>
              </a:rPr>
            </a:b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</a:t>
            </a:r>
            <a:endParaRPr lang="ru-RU" sz="1200" dirty="0">
              <a:latin typeface="Times New Roman"/>
              <a:ea typeface="Times New Roman"/>
            </a:endParaRPr>
          </a:p>
          <a:p>
            <a:endParaRPr lang="ru-RU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3861048"/>
            <a:ext cx="2952328" cy="12828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76768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125 0 C 0.181 0 0.25 0.069 0.25 0.125 L 0.25 0.25 E" pathEditMode="relative" ptsTypes="">
                                      <p:cBhvr>
                                        <p:cTn id="6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836712"/>
            <a:ext cx="8229600" cy="580926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Определите вид пейзажа</a:t>
            </a:r>
            <a:endParaRPr lang="ru-RU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Иван Шишкина. Рожь.</a:t>
            </a:r>
          </a:p>
        </p:txBody>
      </p:sp>
      <p:pic>
        <p:nvPicPr>
          <p:cNvPr id="10" name="Объект 9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2780928"/>
            <a:ext cx="4450602" cy="2507913"/>
          </a:xfrm>
        </p:spPr>
      </p:pic>
      <p:sp>
        <p:nvSpPr>
          <p:cNvPr id="8" name="Текст 7"/>
          <p:cNvSpPr>
            <a:spLocks noGrp="1"/>
          </p:cNvSpPr>
          <p:nvPr>
            <p:ph type="body" sz="quarter" idx="3"/>
          </p:nvPr>
        </p:nvSpPr>
        <p:spPr>
          <a:xfrm>
            <a:off x="4211960" y="1988840"/>
            <a:ext cx="4824535" cy="639762"/>
          </a:xfrm>
        </p:spPr>
        <p:txBody>
          <a:bodyPr>
            <a:noAutofit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Исаак Левитан. </a:t>
            </a:r>
            <a:r>
              <a:rPr lang="ru-RU" dirty="0">
                <a:solidFill>
                  <a:schemeClr val="bg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Золотая осень</a:t>
            </a:r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 smtClean="0">
              <a:solidFill>
                <a:schemeClr val="bg1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pic>
        <p:nvPicPr>
          <p:cNvPr id="11" name="Объект 10"/>
          <p:cNvPicPr>
            <a:picLocks noGrp="1" noChangeAspect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5025" y="2636913"/>
            <a:ext cx="4342210" cy="2831316"/>
          </a:xfrm>
        </p:spPr>
      </p:pic>
    </p:spTree>
    <p:extLst>
      <p:ext uri="{BB962C8B-B14F-4D97-AF65-F5344CB8AC3E}">
        <p14:creationId xmlns:p14="http://schemas.microsoft.com/office/powerpoint/2010/main" val="1166896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8229600" cy="936104"/>
          </a:xfrm>
        </p:spPr>
        <p:txBody>
          <a:bodyPr>
            <a:normAutofit/>
          </a:bodyPr>
          <a:lstStyle/>
          <a:p>
            <a:r>
              <a:rPr lang="ru-RU" sz="4000" b="1" dirty="0">
                <a:solidFill>
                  <a:srgbClr val="1F497D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Определите вид пейзажа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44824"/>
            <a:ext cx="4040188" cy="864095"/>
          </a:xfrm>
        </p:spPr>
        <p:txBody>
          <a:bodyPr>
            <a:normAutofit lnSpcReduction="10000"/>
          </a:bodyPr>
          <a:lstStyle/>
          <a:p>
            <a:pPr algn="ctr"/>
            <a:r>
              <a:rPr lang="ru-RU" dirty="0">
                <a:solidFill>
                  <a:schemeClr val="bg1"/>
                </a:solidFill>
                <a:latin typeface="Times New Roman"/>
                <a:ea typeface="Times New Roman"/>
              </a:rPr>
              <a:t>Иван Шишкин</a:t>
            </a:r>
            <a:r>
              <a:rPr lang="ru-RU" dirty="0">
                <a:solidFill>
                  <a:schemeClr val="bg1"/>
                </a:solidFill>
                <a:ea typeface="Calibri"/>
                <a:cs typeface="Times New Roman"/>
              </a:rPr>
              <a:t>. </a:t>
            </a:r>
            <a:endParaRPr lang="ru-RU" dirty="0" smtClean="0">
              <a:solidFill>
                <a:schemeClr val="bg1"/>
              </a:solidFill>
              <a:ea typeface="Calibri"/>
              <a:cs typeface="Times New Roman"/>
            </a:endParaRPr>
          </a:p>
          <a:p>
            <a:pPr algn="ctr"/>
            <a:r>
              <a:rPr lang="ru-RU" dirty="0" smtClean="0">
                <a:solidFill>
                  <a:schemeClr val="bg1"/>
                </a:solidFill>
                <a:latin typeface="Times New Roman"/>
                <a:ea typeface="Times New Roman"/>
              </a:rPr>
              <a:t>Сосновый </a:t>
            </a:r>
            <a:r>
              <a:rPr lang="ru-RU" dirty="0">
                <a:solidFill>
                  <a:schemeClr val="bg1"/>
                </a:solidFill>
                <a:latin typeface="Times New Roman"/>
                <a:ea typeface="Times New Roman"/>
              </a:rPr>
              <a:t>бор</a:t>
            </a:r>
            <a:r>
              <a:rPr lang="ru-RU" dirty="0">
                <a:solidFill>
                  <a:schemeClr val="bg1"/>
                </a:solidFill>
                <a:ea typeface="Calibri"/>
                <a:cs typeface="Times New Roman"/>
              </a:rPr>
              <a:t>. 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828276"/>
            <a:ext cx="4040188" cy="2644486"/>
          </a:xfrm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844824"/>
            <a:ext cx="4041775" cy="936103"/>
          </a:xfrm>
        </p:spPr>
        <p:txBody>
          <a:bodyPr>
            <a:normAutofit/>
          </a:bodyPr>
          <a:lstStyle/>
          <a:p>
            <a:pPr algn="ctr"/>
            <a:r>
              <a:rPr lang="ru-RU" dirty="0">
                <a:solidFill>
                  <a:schemeClr val="bg1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Иван Шишкин. </a:t>
            </a:r>
            <a:endParaRPr lang="ru-RU" dirty="0" smtClean="0">
              <a:solidFill>
                <a:schemeClr val="bg1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algn="ctr"/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Утро </a:t>
            </a:r>
            <a:r>
              <a:rPr lang="ru-RU" dirty="0">
                <a:solidFill>
                  <a:schemeClr val="bg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в сосновом лесу</a:t>
            </a:r>
            <a:r>
              <a:rPr lang="ru-RU" dirty="0">
                <a:solidFill>
                  <a:schemeClr val="bg1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.</a:t>
            </a:r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5025" y="2829245"/>
            <a:ext cx="4041775" cy="2642547"/>
          </a:xfrm>
        </p:spPr>
      </p:pic>
    </p:spTree>
    <p:extLst>
      <p:ext uri="{BB962C8B-B14F-4D97-AF65-F5344CB8AC3E}">
        <p14:creationId xmlns:p14="http://schemas.microsoft.com/office/powerpoint/2010/main" val="2791315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692696"/>
            <a:ext cx="8229600" cy="1143000"/>
          </a:xfrm>
        </p:spPr>
        <p:txBody>
          <a:bodyPr/>
          <a:lstStyle/>
          <a:p>
            <a:r>
              <a:rPr lang="ru-RU" sz="4000" b="1" dirty="0">
                <a:solidFill>
                  <a:srgbClr val="1F497D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Определите вид пейзажа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5536" y="1844824"/>
            <a:ext cx="4040188" cy="639762"/>
          </a:xfrm>
        </p:spPr>
        <p:txBody>
          <a:bodyPr>
            <a:noAutofit/>
          </a:bodyPr>
          <a:lstStyle/>
          <a:p>
            <a:pPr algn="ctr"/>
            <a:r>
              <a:rPr lang="ru-RU" dirty="0">
                <a:solidFill>
                  <a:schemeClr val="bg1"/>
                </a:solidFill>
                <a:latin typeface="Times New Roman"/>
                <a:ea typeface="Times New Roman"/>
              </a:rPr>
              <a:t>Иван Айвазовский</a:t>
            </a:r>
            <a:r>
              <a:rPr lang="ru-RU" dirty="0">
                <a:solidFill>
                  <a:schemeClr val="bg1"/>
                </a:solidFill>
                <a:ea typeface="Calibri"/>
                <a:cs typeface="Times New Roman"/>
              </a:rPr>
              <a:t>. </a:t>
            </a:r>
            <a:endParaRPr lang="ru-RU" dirty="0" smtClean="0">
              <a:solidFill>
                <a:schemeClr val="bg1"/>
              </a:solidFill>
              <a:ea typeface="Calibri"/>
              <a:cs typeface="Times New Roman"/>
            </a:endParaRPr>
          </a:p>
          <a:p>
            <a:pPr algn="ctr"/>
            <a:r>
              <a:rPr lang="ru-RU" dirty="0" smtClean="0">
                <a:solidFill>
                  <a:schemeClr val="bg1"/>
                </a:solidFill>
                <a:latin typeface="Times New Roman"/>
                <a:ea typeface="Times New Roman"/>
              </a:rPr>
              <a:t>Закат </a:t>
            </a:r>
            <a:r>
              <a:rPr lang="ru-RU" dirty="0">
                <a:solidFill>
                  <a:schemeClr val="bg1"/>
                </a:solidFill>
                <a:latin typeface="Times New Roman"/>
                <a:ea typeface="Times New Roman"/>
              </a:rPr>
              <a:t>на море.</a:t>
            </a:r>
            <a:r>
              <a:rPr lang="ru-RU" dirty="0">
                <a:solidFill>
                  <a:schemeClr val="bg1"/>
                </a:solidFill>
                <a:ea typeface="Calibri"/>
                <a:cs typeface="Times New Roman"/>
              </a:rPr>
              <a:t> 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752235"/>
            <a:ext cx="4040188" cy="2796567"/>
          </a:xfrm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4008" y="1844824"/>
            <a:ext cx="4041775" cy="639762"/>
          </a:xfrm>
        </p:spPr>
        <p:txBody>
          <a:bodyPr>
            <a:noAutofit/>
          </a:bodyPr>
          <a:lstStyle/>
          <a:p>
            <a:pPr algn="ctr"/>
            <a:r>
              <a:rPr lang="ru-RU" dirty="0">
                <a:solidFill>
                  <a:schemeClr val="bg1"/>
                </a:solidFill>
                <a:latin typeface="Times New Roman"/>
                <a:ea typeface="Times New Roman"/>
              </a:rPr>
              <a:t>Иван Айвазовский</a:t>
            </a:r>
            <a:r>
              <a:rPr lang="ru-RU" dirty="0">
                <a:solidFill>
                  <a:schemeClr val="bg1"/>
                </a:solidFill>
                <a:ea typeface="Calibri"/>
                <a:cs typeface="Times New Roman"/>
              </a:rPr>
              <a:t>. </a:t>
            </a:r>
            <a:endParaRPr lang="ru-RU" dirty="0" smtClean="0">
              <a:solidFill>
                <a:schemeClr val="bg1"/>
              </a:solidFill>
              <a:ea typeface="Calibri"/>
              <a:cs typeface="Times New Roman"/>
            </a:endParaRPr>
          </a:p>
          <a:p>
            <a:pPr algn="ctr"/>
            <a:r>
              <a:rPr lang="ru-RU" dirty="0">
                <a:solidFill>
                  <a:schemeClr val="bg1"/>
                </a:solidFill>
                <a:latin typeface="Times New Roman"/>
                <a:ea typeface="Times New Roman"/>
              </a:rPr>
              <a:t>Закат у крымских берегов. </a:t>
            </a:r>
            <a:endParaRPr lang="ru-RU" dirty="0" smtClean="0">
              <a:solidFill>
                <a:schemeClr val="bg1"/>
              </a:solidFill>
              <a:ea typeface="Calibri"/>
              <a:cs typeface="Times New Roman"/>
            </a:endParaRPr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9" y="2786571"/>
            <a:ext cx="4248471" cy="2733182"/>
          </a:xfrm>
        </p:spPr>
      </p:pic>
    </p:spTree>
    <p:extLst>
      <p:ext uri="{BB962C8B-B14F-4D97-AF65-F5344CB8AC3E}">
        <p14:creationId xmlns:p14="http://schemas.microsoft.com/office/powerpoint/2010/main" val="2294548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548680"/>
            <a:ext cx="8229600" cy="1152128"/>
          </a:xfrm>
        </p:spPr>
        <p:txBody>
          <a:bodyPr/>
          <a:lstStyle/>
          <a:p>
            <a:r>
              <a:rPr lang="ru-RU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Определите вид пейзажа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5536" y="1844824"/>
            <a:ext cx="4040188" cy="639762"/>
          </a:xfrm>
        </p:spPr>
        <p:txBody>
          <a:bodyPr>
            <a:noAutofit/>
          </a:bodyPr>
          <a:lstStyle/>
          <a:p>
            <a:pPr algn="ctr"/>
            <a:r>
              <a:rPr lang="ru-RU" dirty="0">
                <a:solidFill>
                  <a:schemeClr val="bg1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Николай Рерих. </a:t>
            </a:r>
            <a:endParaRPr lang="ru-RU" dirty="0" smtClean="0">
              <a:solidFill>
                <a:schemeClr val="bg1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algn="ctr"/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Священные </a:t>
            </a:r>
            <a:r>
              <a:rPr lang="ru-RU" dirty="0">
                <a:solidFill>
                  <a:schemeClr val="bg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Гималаи.</a:t>
            </a:r>
            <a:r>
              <a:rPr lang="ru-RU" dirty="0">
                <a:solidFill>
                  <a:schemeClr val="bg1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2708920"/>
            <a:ext cx="4378215" cy="2808312"/>
          </a:xfrm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4008" y="1844824"/>
            <a:ext cx="4041775" cy="639762"/>
          </a:xfrm>
        </p:spPr>
        <p:txBody>
          <a:bodyPr>
            <a:noAutofit/>
          </a:bodyPr>
          <a:lstStyle/>
          <a:p>
            <a:pPr algn="ctr"/>
            <a:r>
              <a:rPr lang="ru-RU" dirty="0">
                <a:solidFill>
                  <a:schemeClr val="bg1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Архип </a:t>
            </a:r>
            <a:r>
              <a:rPr lang="ru-RU" dirty="0">
                <a:solidFill>
                  <a:schemeClr val="bg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Куинджи. </a:t>
            </a:r>
          </a:p>
          <a:p>
            <a:pPr algn="ctr"/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«Ай-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dirty="0">
                <a:solidFill>
                  <a:schemeClr val="bg1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Петри». </a:t>
            </a:r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2708920"/>
            <a:ext cx="4041775" cy="2950495"/>
          </a:xfrm>
        </p:spPr>
      </p:pic>
    </p:spTree>
    <p:extLst>
      <p:ext uri="{BB962C8B-B14F-4D97-AF65-F5344CB8AC3E}">
        <p14:creationId xmlns:p14="http://schemas.microsoft.com/office/powerpoint/2010/main" val="2320246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Определите вид пейзажа. </a:t>
            </a:r>
            <a:endParaRPr lang="ru-RU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7544" y="1916832"/>
            <a:ext cx="4040188" cy="639762"/>
          </a:xfrm>
        </p:spPr>
        <p:txBody>
          <a:bodyPr>
            <a:noAutofit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Павел Еськов. Петербург. </a:t>
            </a:r>
          </a:p>
          <a:p>
            <a:pPr algn="ctr"/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Зимний дворец. Эрмитаж.</a:t>
            </a:r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3067749"/>
            <a:ext cx="4040188" cy="2165540"/>
          </a:xfrm>
        </p:spPr>
      </p:pic>
      <p:pic>
        <p:nvPicPr>
          <p:cNvPr id="8" name="Объект 7"/>
          <p:cNvPicPr>
            <a:picLocks noGrp="1" noChangeAspect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9149" y="2174875"/>
            <a:ext cx="2793526" cy="3951288"/>
          </a:xfrm>
        </p:spPr>
      </p:pic>
      <p:sp>
        <p:nvSpPr>
          <p:cNvPr id="9" name="Текст 2"/>
          <p:cNvSpPr>
            <a:spLocks noGrp="1"/>
          </p:cNvSpPr>
          <p:nvPr>
            <p:ph type="body" sz="quarter" idx="3"/>
          </p:nvPr>
        </p:nvSpPr>
        <p:spPr/>
        <p:txBody>
          <a:bodyPr>
            <a:noAutofit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Павел Еськов. Зелёный мост на Невском проспекте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5445224"/>
            <a:ext cx="1584176" cy="1044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22743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1F497D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Определите вид пейзажа. 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813767"/>
          </a:xfrm>
        </p:spPr>
        <p:txBody>
          <a:bodyPr>
            <a:noAutofit/>
          </a:bodyPr>
          <a:lstStyle/>
          <a:p>
            <a:pPr algn="ctr"/>
            <a:r>
              <a:rPr lang="ru-RU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В</a:t>
            </a:r>
            <a:r>
              <a:rPr lang="ru-RU" dirty="0">
                <a:solidFill>
                  <a:schemeClr val="bg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ладимир Стожаров</a:t>
            </a:r>
            <a:r>
              <a:rPr lang="ru-RU" dirty="0">
                <a:solidFill>
                  <a:schemeClr val="bg1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. </a:t>
            </a:r>
            <a:endParaRPr lang="ru-RU" dirty="0" smtClean="0">
              <a:solidFill>
                <a:schemeClr val="bg1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algn="ctr"/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Село </a:t>
            </a:r>
            <a:r>
              <a:rPr lang="ru-RU" dirty="0">
                <a:solidFill>
                  <a:schemeClr val="bg1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Большая Пысса.</a:t>
            </a:r>
            <a:r>
              <a:rPr lang="ru-RU" dirty="0">
                <a:solidFill>
                  <a:schemeClr val="bg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426889"/>
            <a:ext cx="4040188" cy="3447259"/>
          </a:xfrm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4008" y="1700808"/>
            <a:ext cx="4041775" cy="1101799"/>
          </a:xfrm>
        </p:spPr>
        <p:txBody>
          <a:bodyPr>
            <a:normAutofit/>
          </a:bodyPr>
          <a:lstStyle/>
          <a:p>
            <a:pPr algn="ctr"/>
            <a:r>
              <a:rPr lang="ru-RU" dirty="0">
                <a:solidFill>
                  <a:schemeClr val="bg1"/>
                </a:solidFill>
                <a:latin typeface="Times New Roman"/>
                <a:ea typeface="Times New Roman"/>
              </a:rPr>
              <a:t>Дмитрий Левин. </a:t>
            </a:r>
            <a:r>
              <a:rPr lang="ru-RU" dirty="0" smtClean="0">
                <a:solidFill>
                  <a:schemeClr val="bg1"/>
                </a:solidFill>
                <a:latin typeface="Times New Roman"/>
                <a:ea typeface="Times New Roman"/>
              </a:rPr>
              <a:t>Деревенский  </a:t>
            </a:r>
            <a:r>
              <a:rPr lang="ru-RU" dirty="0">
                <a:solidFill>
                  <a:schemeClr val="bg1"/>
                </a:solidFill>
                <a:latin typeface="Times New Roman"/>
                <a:ea typeface="Times New Roman"/>
              </a:rPr>
              <a:t>пейзаж</a:t>
            </a:r>
          </a:p>
          <a:p>
            <a:endParaRPr lang="ru-RU" dirty="0"/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5025" y="2424791"/>
            <a:ext cx="4041775" cy="3451456"/>
          </a:xfrm>
        </p:spPr>
      </p:pic>
    </p:spTree>
    <p:extLst>
      <p:ext uri="{BB962C8B-B14F-4D97-AF65-F5344CB8AC3E}">
        <p14:creationId xmlns:p14="http://schemas.microsoft.com/office/powerpoint/2010/main" val="2421384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Определите вид пейзажа. </a:t>
            </a:r>
            <a:endParaRPr lang="ru-RU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68760"/>
            <a:ext cx="4040188" cy="906115"/>
          </a:xfrm>
        </p:spPr>
        <p:txBody>
          <a:bodyPr>
            <a:noAutofit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               Тим </a:t>
            </a:r>
            <a:r>
              <a:rPr lang="ru-RU" dirty="0">
                <a:solidFill>
                  <a:schemeClr val="bg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Оливер</a:t>
            </a:r>
            <a:r>
              <a:rPr lang="ru-RU" dirty="0">
                <a:solidFill>
                  <a:schemeClr val="bg1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. </a:t>
            </a:r>
            <a:endParaRPr lang="ru-RU" dirty="0" smtClean="0">
              <a:solidFill>
                <a:schemeClr val="bg1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algn="ctr"/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Веревочное </a:t>
            </a:r>
            <a:r>
              <a:rPr lang="ru-RU" dirty="0">
                <a:solidFill>
                  <a:schemeClr val="bg1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зерно. </a:t>
            </a:r>
            <a:r>
              <a:rPr lang="ru-RU" dirty="0">
                <a:solidFill>
                  <a:schemeClr val="bg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США</a:t>
            </a:r>
            <a:r>
              <a:rPr lang="ru-RU" dirty="0">
                <a:latin typeface="Times New Roman" pitchFamily="18" charset="0"/>
                <a:ea typeface="Times New Roman"/>
                <a:cs typeface="Times New Roman" pitchFamily="18" charset="0"/>
              </a:rPr>
              <a:t>.</a:t>
            </a:r>
            <a:r>
              <a:rPr lang="ru-RU" dirty="0">
                <a:solidFill>
                  <a:srgbClr val="222222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2204864"/>
            <a:ext cx="2999166" cy="3996388"/>
          </a:xfrm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716016" y="1844824"/>
            <a:ext cx="4041775" cy="639762"/>
          </a:xfrm>
        </p:spPr>
        <p:txBody>
          <a:bodyPr>
            <a:normAutofit fontScale="70000" lnSpcReduction="20000"/>
          </a:bodyPr>
          <a:lstStyle/>
          <a:p>
            <a:pPr lvl="1" algn="ctr"/>
            <a:r>
              <a:rPr lang="ru-RU" sz="3100" dirty="0" err="1">
                <a:solidFill>
                  <a:schemeClr val="bg1"/>
                </a:solidFill>
                <a:latin typeface="Times New Roman"/>
                <a:ea typeface="Times New Roman"/>
              </a:rPr>
              <a:t>Лукия</a:t>
            </a:r>
            <a:r>
              <a:rPr lang="ru-RU" sz="3100" dirty="0">
                <a:solidFill>
                  <a:schemeClr val="bg1"/>
                </a:solidFill>
                <a:latin typeface="Times New Roman"/>
                <a:ea typeface="Times New Roman"/>
              </a:rPr>
              <a:t> Мурина . "Азот", город    Кемерово.</a:t>
            </a:r>
          </a:p>
          <a:p>
            <a:endParaRPr lang="ru-RU" dirty="0"/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072" y="2276872"/>
            <a:ext cx="2993400" cy="3951288"/>
          </a:xfrm>
        </p:spPr>
      </p:pic>
    </p:spTree>
    <p:extLst>
      <p:ext uri="{BB962C8B-B14F-4D97-AF65-F5344CB8AC3E}">
        <p14:creationId xmlns:p14="http://schemas.microsoft.com/office/powerpoint/2010/main" val="3015003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459</TotalTime>
  <Words>189</Words>
  <Application>Microsoft Office PowerPoint</Application>
  <PresentationFormat>Экран (4:3)</PresentationFormat>
  <Paragraphs>53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Муниципальное  автономное учреждение дополнительного образования «Спектр»     Пейзаж</vt:lpstr>
      <vt:lpstr>пейзаж </vt:lpstr>
      <vt:lpstr>Определите вид пейзажа</vt:lpstr>
      <vt:lpstr>Определите вид пейзажа</vt:lpstr>
      <vt:lpstr>Определите вид пейзажа</vt:lpstr>
      <vt:lpstr>Определите вид пейзажа. </vt:lpstr>
      <vt:lpstr>Определите вид пейзажа. </vt:lpstr>
      <vt:lpstr>Определите вид пейзажа. </vt:lpstr>
      <vt:lpstr>Определите вид пейзажа. </vt:lpstr>
      <vt:lpstr>Определите вид пейзажа. </vt:lpstr>
      <vt:lpstr>Горизонт</vt:lpstr>
      <vt:lpstr>Линейная перспектива</vt:lpstr>
      <vt:lpstr>Воздушная (тональная) перспектива</vt:lpstr>
      <vt:lpstr>Передний и задний план.</vt:lpstr>
      <vt:lpstr>Творческих успехов!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1</dc:creator>
  <cp:lastModifiedBy>1</cp:lastModifiedBy>
  <cp:revision>32</cp:revision>
  <dcterms:created xsi:type="dcterms:W3CDTF">2022-01-23T18:35:34Z</dcterms:created>
  <dcterms:modified xsi:type="dcterms:W3CDTF">2022-02-21T08:26:56Z</dcterms:modified>
</cp:coreProperties>
</file>