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13"/>
  </p:notesMasterIdLst>
  <p:sldIdLst>
    <p:sldId id="256" r:id="rId3"/>
    <p:sldId id="262" r:id="rId4"/>
    <p:sldId id="275" r:id="rId5"/>
    <p:sldId id="276" r:id="rId6"/>
    <p:sldId id="281" r:id="rId7"/>
    <p:sldId id="273" r:id="rId8"/>
    <p:sldId id="282" r:id="rId9"/>
    <p:sldId id="272" r:id="rId10"/>
    <p:sldId id="271" r:id="rId11"/>
    <p:sldId id="278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1FF3"/>
    <a:srgbClr val="FF3300"/>
    <a:srgbClr val="33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4AAB6-1D67-408B-A496-4376B33BFA46}" type="datetimeFigureOut">
              <a:rPr lang="ru-RU" smtClean="0"/>
              <a:pPr/>
              <a:t>25.12.2024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06D7EF-0D0E-41E0-A8A6-253FE73BFC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amyat-naroda.ru/" TargetMode="External"/><Relationship Id="rId2" Type="http://schemas.openxmlformats.org/officeDocument/2006/relationships/hyperlink" Target="http://www.podvignaroda.ru/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gif"/><Relationship Id="rId5" Type="http://schemas.openxmlformats.org/officeDocument/2006/relationships/image" Target="../media/image7.png"/><Relationship Id="rId4" Type="http://schemas.openxmlformats.org/officeDocument/2006/relationships/hyperlink" Target="http://www.obd-memorial.ru/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______Microsoft_Office_PowerPoint3.sldx"/><Relationship Id="rId3" Type="http://schemas.openxmlformats.org/officeDocument/2006/relationships/package" Target="../embeddings/______Microsoft_Office_PowerPoint1.sldx"/><Relationship Id="rId7" Type="http://schemas.openxmlformats.org/officeDocument/2006/relationships/package" Target="../embeddings/______Microsoft_Office_PowerPoint2.sld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1447800"/>
            <a:ext cx="7772400" cy="990600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en-US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Всероссийский педагогический конкурс </a:t>
            </a:r>
            <a:b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«Воспитание патриота и гражданина России 21 века»</a:t>
            </a:r>
            <a:b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7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4400" y="2514600"/>
            <a:ext cx="7620000" cy="3886200"/>
          </a:xfrm>
        </p:spPr>
        <p:txBody>
          <a:bodyPr>
            <a:normAutofit fontScale="92500" lnSpcReduction="10000"/>
          </a:bodyPr>
          <a:lstStyle/>
          <a:p>
            <a:endParaRPr lang="ru-RU" sz="2000" cap="all" dirty="0" smtClean="0"/>
          </a:p>
          <a:p>
            <a:r>
              <a:rPr lang="ru-RU" sz="4800" b="1" dirty="0" smtClean="0">
                <a:solidFill>
                  <a:srgbClr val="3D1F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Воспитание патриота и гражданина России 21 века</a:t>
            </a:r>
          </a:p>
          <a:p>
            <a:r>
              <a:rPr lang="ru-RU" sz="4800" b="1" dirty="0" smtClean="0">
                <a:solidFill>
                  <a:srgbClr val="3D1F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уроках физики  СПО</a:t>
            </a:r>
            <a:endParaRPr lang="ru-RU" sz="4800" b="1" cap="all" dirty="0" smtClean="0">
              <a:solidFill>
                <a:srgbClr val="3D1FF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b="1" cap="all" dirty="0" smtClean="0"/>
          </a:p>
          <a:p>
            <a:pPr algn="r"/>
            <a:r>
              <a:rPr lang="ru-RU" sz="1400" b="1" cap="all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ГапоУ</a:t>
            </a:r>
            <a:r>
              <a:rPr lang="ru-RU" sz="1400" b="1" cap="all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СВЕРДЛОВСКОЙ ОБЛАСТИ</a:t>
            </a:r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b="1" cap="all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b="1" cap="all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Богдановичский</a:t>
            </a:r>
            <a:r>
              <a:rPr lang="ru-RU" sz="1400" b="1" cap="all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политехникум»</a:t>
            </a:r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b="1" cap="all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Черданцева</a:t>
            </a:r>
            <a:r>
              <a:rPr lang="ru-RU" sz="1400" b="1" cap="all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Т.И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2" cstate="print"/>
          <a:srcRect l="18279" t="15030" r="3795" b="11623"/>
          <a:stretch>
            <a:fillRect/>
          </a:stretch>
        </p:blipFill>
        <p:spPr bwMode="auto">
          <a:xfrm>
            <a:off x="3733800" y="838200"/>
            <a:ext cx="53340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228600" y="609600"/>
            <a:ext cx="342900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Сохранение живой памяти об участниках войны (бойцах, учёных, работников тыла)  позволяет понять историческое величие их жертв и подвига, проникнуться гордостью за их деяния и почувствовать великую ответственность, которая лежит на плечах живущего поколения. Наше новое поколение должно знать своих героев, гордиться ими и чтить память тех, кого нет уже с нами, кто дал им возможность жить в такой замечательной стране. Выпускники с теплотой вспоминают о проделанной работе. А ребята, отслужившие в рядах вооружённых сил, во время встреч говорят о том что знания, полученные на уроках физики им пригодились на службе.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4" descr="C:\Users\USER\Pictures\физики фронту\вечный огонь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1400" y="5486400"/>
            <a:ext cx="1309512" cy="1219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thepresentation.ru/img/tmb/2/166077/410d6669ce3abaa793731886244a90dc-800x.jpg"/>
          <p:cNvPicPr>
            <a:picLocks noGrp="1"/>
          </p:cNvPicPr>
          <p:nvPr>
            <p:ph idx="1"/>
          </p:nvPr>
        </p:nvPicPr>
        <p:blipFill>
          <a:blip r:embed="rId2" cstate="print"/>
          <a:srcRect r="4902" b="2941"/>
          <a:stretch>
            <a:fillRect/>
          </a:stretch>
        </p:blipFill>
        <p:spPr bwMode="auto">
          <a:xfrm>
            <a:off x="457200" y="990600"/>
            <a:ext cx="3581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419600" y="1371600"/>
            <a:ext cx="4495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Воспитание гражданина является общей целью образовательной системы России, внося ощутимый вклад в формирование личности, сочетающей гражданскую, правовую, политическую культуру, патриотизм. 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33400" y="4191000"/>
            <a:ext cx="8153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b="1" dirty="0" smtClean="0"/>
          </a:p>
          <a:p>
            <a:pPr algn="just"/>
            <a:r>
              <a:rPr lang="ru-RU" b="1" dirty="0" smtClean="0"/>
              <a:t>Эта цель соответствует требованиям нормативно-правовых документов государственной программы «Патриотическое воспитание граждан Российской Федерации на 2016−2020 годы», утвержденная соответствующими постановлениями Правительства РФ. </a:t>
            </a:r>
            <a:endParaRPr lang="ru-RU" b="1" dirty="0"/>
          </a:p>
        </p:txBody>
      </p:sp>
      <p:pic>
        <p:nvPicPr>
          <p:cNvPr id="9" name="Picture 4" descr="C:\Users\USER\Pictures\физики фронту\вечный огонь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6200" y="5715000"/>
            <a:ext cx="1053375" cy="980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685800"/>
            <a:ext cx="55626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3D1FF3"/>
                </a:solidFill>
              </a:rPr>
              <a:t>Лауреат Нобелевской премии </a:t>
            </a:r>
            <a:r>
              <a:rPr lang="ru-RU" b="1" i="1" dirty="0" smtClean="0">
                <a:solidFill>
                  <a:srgbClr val="3D1FF3"/>
                </a:solidFill>
              </a:rPr>
              <a:t>в области физики</a:t>
            </a:r>
            <a:r>
              <a:rPr lang="ru-RU" b="1" dirty="0" smtClean="0">
                <a:solidFill>
                  <a:srgbClr val="3D1FF3"/>
                </a:solidFill>
              </a:rPr>
              <a:t> Жорес Иванович Алфёров: </a:t>
            </a:r>
          </a:p>
          <a:p>
            <a:r>
              <a:rPr lang="ru-RU" dirty="0" smtClean="0">
                <a:solidFill>
                  <a:srgbClr val="3D1FF3"/>
                </a:solidFill>
              </a:rPr>
              <a:t>«</a:t>
            </a:r>
            <a:r>
              <a:rPr lang="ru-RU" b="1" i="1" dirty="0" smtClean="0">
                <a:solidFill>
                  <a:srgbClr val="FF0000"/>
                </a:solidFill>
              </a:rPr>
              <a:t>Все, что создано человечеством, создано благодаря науке. И если уж суждено нашей стране быть великой державой, то она ею будет не благодаря ядерному оружию или западным инвестициям, не благодаря вере в Бога или Президента, а благодаря труду её народа, вере в знание, в науку, благодаря сохранению и развитию научного потенциала и образования</a:t>
            </a:r>
            <a:r>
              <a:rPr lang="ru-RU" dirty="0" smtClean="0">
                <a:solidFill>
                  <a:srgbClr val="3D1FF3"/>
                </a:solidFill>
              </a:rPr>
              <a:t>» </a:t>
            </a:r>
          </a:p>
          <a:p>
            <a:r>
              <a:rPr lang="ru-RU" b="1" dirty="0" smtClean="0">
                <a:solidFill>
                  <a:srgbClr val="3D1FF3"/>
                </a:solidFill>
              </a:rPr>
              <a:t>(Ж. И. Алфёров  «Физика и жизнь»).</a:t>
            </a:r>
            <a:endParaRPr lang="ru-RU" b="1" dirty="0">
              <a:solidFill>
                <a:srgbClr val="3D1FF3"/>
              </a:solidFill>
            </a:endParaRPr>
          </a:p>
        </p:txBody>
      </p:sp>
      <p:pic>
        <p:nvPicPr>
          <p:cNvPr id="5" name="Содержимое 4" descr="Picture background"/>
          <p:cNvPicPr>
            <a:picLocks noGrp="1"/>
          </p:cNvPicPr>
          <p:nvPr>
            <p:ph idx="1"/>
          </p:nvPr>
        </p:nvPicPr>
        <p:blipFill>
          <a:blip r:embed="rId2" cstate="print"/>
          <a:srcRect r="49601"/>
          <a:stretch>
            <a:fillRect/>
          </a:stretch>
        </p:blipFill>
        <p:spPr bwMode="auto">
          <a:xfrm>
            <a:off x="5867400" y="685800"/>
            <a:ext cx="2922867" cy="369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Picture background"/>
          <p:cNvPicPr/>
          <p:nvPr/>
        </p:nvPicPr>
        <p:blipFill>
          <a:blip r:embed="rId2" cstate="print"/>
          <a:srcRect l="49765" r="2229" b="57269"/>
          <a:stretch>
            <a:fillRect/>
          </a:stretch>
        </p:blipFill>
        <p:spPr bwMode="auto">
          <a:xfrm>
            <a:off x="5562600" y="4572000"/>
            <a:ext cx="32766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Picture background"/>
          <p:cNvPicPr/>
          <p:nvPr/>
        </p:nvPicPr>
        <p:blipFill>
          <a:blip r:embed="rId2" cstate="print"/>
          <a:srcRect l="51022" t="41829"/>
          <a:stretch>
            <a:fillRect/>
          </a:stretch>
        </p:blipFill>
        <p:spPr bwMode="auto">
          <a:xfrm>
            <a:off x="1371600" y="4419600"/>
            <a:ext cx="3581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534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rgbClr val="3D1F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rgbClr val="3D1F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3D1F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Воспитание патриота и гражданина России 21 века  на уроках физики  СПО</a:t>
            </a:r>
            <a:r>
              <a:rPr lang="ru-RU" b="1" cap="all" dirty="0" smtClean="0">
                <a:solidFill>
                  <a:srgbClr val="3D1F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cap="all" dirty="0" smtClean="0">
                <a:solidFill>
                  <a:srgbClr val="3D1F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524000"/>
            <a:ext cx="8763000" cy="4648200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b="1" dirty="0" smtClean="0"/>
              <a:t>Формирование гордости за российскую науку и технику у обучающихся осуществляется и на уроках физики. Физические законы лежат в основе функционирования многих технических устройств, механизмов, средств связи и передачи энергии, работы транспортных средств и бытовых технических приборов. </a:t>
            </a:r>
          </a:p>
          <a:p>
            <a:pPr algn="just"/>
            <a:r>
              <a:rPr lang="ru-RU" b="1" dirty="0" smtClean="0"/>
              <a:t>Какие формы и методы можно использовать для формирования духовно-нравственной основы личности и при преподавании физики ?  </a:t>
            </a:r>
          </a:p>
          <a:p>
            <a:pPr algn="just"/>
            <a:r>
              <a:rPr lang="ru-RU" b="1" dirty="0" smtClean="0"/>
              <a:t>На уроках  физики можно показать роль учёных-физиков в развитии научно-технического прогресса, внёсших вклад в развитие российской и мировой науки. </a:t>
            </a:r>
          </a:p>
          <a:p>
            <a:pPr algn="just"/>
            <a:r>
              <a:rPr lang="ru-RU" b="1" dirty="0" smtClean="0"/>
              <a:t>Это могут быть сообщения, презентации, буклеты, газеты, подготовленные обучающимися из  истории изобретений, биографии учёных, достижений российских учёных или новости современной науки. </a:t>
            </a:r>
          </a:p>
          <a:p>
            <a:pPr algn="just"/>
            <a:r>
              <a:rPr lang="ru-RU" b="1" dirty="0" smtClean="0"/>
              <a:t>Такая работа способствуют глубокому уважению к тем, кто делает вклад в славу нашей страны, и воспитывают любовь к Отечеству.</a:t>
            </a:r>
          </a:p>
          <a:p>
            <a:endParaRPr lang="ru-RU" dirty="0"/>
          </a:p>
        </p:txBody>
      </p:sp>
      <p:pic>
        <p:nvPicPr>
          <p:cNvPr id="5" name="Рисунок 7" descr="C:\Documents and Settings\Пользователь\Local Settings\Temporary Internet Files\Content.IE5\ESUH5Q3J\MC900432665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5486400"/>
            <a:ext cx="1524000" cy="1518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29600" cy="838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3D1FF3"/>
                </a:solidFill>
              </a:rPr>
              <a:t>Направления исследовательской работы обучающихся</a:t>
            </a:r>
            <a:endParaRPr lang="ru-RU" sz="2800" b="1" dirty="0">
              <a:solidFill>
                <a:srgbClr val="3D1FF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" y="1447800"/>
            <a:ext cx="8839200" cy="5257800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Одно из направлений исследовательской работы обучающихся, используемое мной - изучение истории развития науки и техники в России, включая период Великой Отечественной войны. Этот период стал серьёзным испытанием не только для армии, но и для научного сообщества. Советские учёные, конструкторы, инженеры с первых дней войны были полны решимости, отдать все свои силы, знания, опыт великому делу разгрома фашизма.</a:t>
            </a:r>
          </a:p>
          <a:p>
            <a:r>
              <a:rPr lang="ru-RU" sz="2000" b="1" dirty="0" smtClean="0"/>
              <a:t> Обучающиеся узнали о вкладе отечественных учёных и инженеров в различные области физики, о том, какие открытия были сделаны в России и какие технологии были разработаны.В результате создали проект «Физики фронту». </a:t>
            </a:r>
          </a:p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77900" t="80459" r="4603" b="12785"/>
          <a:stretch>
            <a:fillRect/>
          </a:stretch>
        </p:blipFill>
        <p:spPr bwMode="auto">
          <a:xfrm>
            <a:off x="3505200" y="6019800"/>
            <a:ext cx="2239645" cy="691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C:\Users\USER\Pictures\физики фронту\вечный огонь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5552090"/>
            <a:ext cx="737286" cy="6864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5334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3D1FF3"/>
                </a:solidFill>
              </a:rPr>
              <a:t>Работы обучающихся.  Презентации</a:t>
            </a:r>
            <a:endParaRPr lang="ru-RU" sz="2800" b="1" dirty="0">
              <a:solidFill>
                <a:srgbClr val="3D1FF3"/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914400"/>
            <a:ext cx="4343400" cy="3124200"/>
          </a:xfrm>
          <a:prstGeom prst="rect">
            <a:avLst/>
          </a:prstGeom>
          <a:noFill/>
        </p:spPr>
      </p:pic>
      <p:pic>
        <p:nvPicPr>
          <p:cNvPr id="5" name="Содержимое 7"/>
          <p:cNvPicPr>
            <a:picLocks/>
          </p:cNvPicPr>
          <p:nvPr/>
        </p:nvPicPr>
        <p:blipFill>
          <a:blip r:embed="rId3" cstate="print"/>
          <a:srcRect l="18428" t="15830" r="4461" b="12613"/>
          <a:stretch>
            <a:fillRect/>
          </a:stretch>
        </p:blipFill>
        <p:spPr bwMode="auto">
          <a:xfrm>
            <a:off x="4953000" y="990600"/>
            <a:ext cx="3581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3733800"/>
            <a:ext cx="4038600" cy="2971800"/>
          </a:xfrm>
          <a:prstGeom prst="rect">
            <a:avLst/>
          </a:prstGeom>
          <a:noFill/>
        </p:spPr>
      </p:pic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3733800"/>
            <a:ext cx="3810000" cy="2971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3D1FF3"/>
                </a:solidFill>
              </a:rPr>
              <a:t>Направления исследовательской работы обучающихся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524000"/>
            <a:ext cx="8763000" cy="4419600"/>
          </a:xfrm>
        </p:spPr>
        <p:txBody>
          <a:bodyPr>
            <a:normAutofit fontScale="85000" lnSpcReduction="20000"/>
          </a:bodyPr>
          <a:lstStyle/>
          <a:p>
            <a:r>
              <a:rPr lang="ru-RU" sz="2400" b="1" dirty="0" smtClean="0"/>
              <a:t>Важную  роль в формировании патриотизма имеет работа с электронными архивными данными </a:t>
            </a:r>
            <a:r>
              <a:rPr lang="ru-RU" sz="2400" b="1" u="sng" dirty="0" err="1" smtClean="0">
                <a:hlinkClick r:id="rId2"/>
              </a:rPr>
              <a:t>www.podvignaroda.ru</a:t>
            </a:r>
            <a:r>
              <a:rPr lang="ru-RU" sz="2400" b="1" dirty="0" smtClean="0"/>
              <a:t> - «Подвиг народа», </a:t>
            </a:r>
            <a:r>
              <a:rPr lang="ru-RU" sz="2400" b="1" u="sng" dirty="0" err="1" smtClean="0">
                <a:hlinkClick r:id="rId3"/>
              </a:rPr>
              <a:t>www.pamyat-naroda.ru</a:t>
            </a:r>
            <a:r>
              <a:rPr lang="ru-RU" sz="2400" b="1" dirty="0" smtClean="0"/>
              <a:t> -«Память народа», обобщенным банком данных «Мемориал», </a:t>
            </a:r>
            <a:r>
              <a:rPr lang="ru-RU" sz="2400" b="1" u="sng" dirty="0" err="1" smtClean="0">
                <a:hlinkClick r:id="rId4"/>
              </a:rPr>
              <a:t>www.obd-memorial.ru</a:t>
            </a:r>
            <a:r>
              <a:rPr lang="ru-RU" sz="2400" b="1" dirty="0" smtClean="0"/>
              <a:t>,  ЦАМО, Фонд: 1023 боевых действий. </a:t>
            </a:r>
          </a:p>
          <a:p>
            <a:r>
              <a:rPr lang="ru-RU" sz="2400" b="1" dirty="0" smtClean="0"/>
              <a:t>Работая над проектами ребята  узнали о судьбе артиллериста, его  месте захоронения. Создали презентацию  о «Богине войны» советской артиллерии в годы Великой Отечественной войны.</a:t>
            </a:r>
          </a:p>
          <a:p>
            <a:r>
              <a:rPr lang="ru-RU" sz="2400" b="1" dirty="0" smtClean="0"/>
              <a:t>Совместно с преподавателем информатики они оформили буклеты о учёных, книгу памяти героев. Кроме того, праправнучка  одного из участников войны (ученица 3 класса г. Екатеринбурга) тоже использовала  эту информацию о воевавших родственниках на классном часе  ко Дню Победы</a:t>
            </a:r>
            <a:r>
              <a:rPr lang="ru-RU" sz="2400" dirty="0" smtClean="0"/>
              <a:t>.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5" cstate="print"/>
          <a:srcRect l="77900" t="80459" r="4603" b="12785"/>
          <a:stretch>
            <a:fillRect/>
          </a:stretch>
        </p:blipFill>
        <p:spPr bwMode="auto">
          <a:xfrm>
            <a:off x="3505200" y="6019800"/>
            <a:ext cx="2239645" cy="691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USER\Pictures\физики фронту\вечный огонь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43400" y="5552090"/>
            <a:ext cx="737286" cy="6864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9" name="Object 3"/>
          <p:cNvGraphicFramePr>
            <a:graphicFrameLocks noChangeAspect="1"/>
          </p:cNvGraphicFramePr>
          <p:nvPr/>
        </p:nvGraphicFramePr>
        <p:xfrm>
          <a:off x="4648200" y="3200400"/>
          <a:ext cx="2819400" cy="2106718"/>
        </p:xfrm>
        <a:graphic>
          <a:graphicData uri="http://schemas.openxmlformats.org/presentationml/2006/ole">
            <p:oleObj spid="_x0000_s70659" name="Слайд" r:id="rId3" imgW="4570501" imgH="3427395" progId="PowerPoint.Slide.12">
              <p:embed/>
            </p:oleObj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457200"/>
            <a:ext cx="5410200" cy="5334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3D1FF3"/>
                </a:solidFill>
              </a:rPr>
              <a:t>Результаты исследований</a:t>
            </a:r>
            <a:endParaRPr lang="ru-RU" sz="3600" b="1" dirty="0">
              <a:solidFill>
                <a:srgbClr val="3D1FF3"/>
              </a:solidFill>
            </a:endParaRPr>
          </a:p>
        </p:txBody>
      </p:sp>
      <p:pic>
        <p:nvPicPr>
          <p:cNvPr id="9" name="Содержимое 8"/>
          <p:cNvPicPr>
            <a:picLocks noGrp="1"/>
          </p:cNvPicPr>
          <p:nvPr>
            <p:ph sz="half" idx="1"/>
          </p:nvPr>
        </p:nvPicPr>
        <p:blipFill>
          <a:blip r:embed="rId4" cstate="print"/>
          <a:srcRect l="1133" t="15187" r="4255" b="11711"/>
          <a:stretch>
            <a:fillRect/>
          </a:stretch>
        </p:blipFill>
        <p:spPr bwMode="auto">
          <a:xfrm>
            <a:off x="304800" y="1219200"/>
            <a:ext cx="4114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chsg\Documents\Toma\МАТЕРИАЛЫ 2024-2025\Фонд 21 в\1734963453591.jpg"/>
          <p:cNvPicPr/>
          <p:nvPr/>
        </p:nvPicPr>
        <p:blipFill>
          <a:blip r:embed="rId5" cstate="print"/>
          <a:srcRect l="2019" t="1499" r="3714" b="4768"/>
          <a:stretch>
            <a:fillRect/>
          </a:stretch>
        </p:blipFill>
        <p:spPr bwMode="auto">
          <a:xfrm rot="17239201">
            <a:off x="1949364" y="3907098"/>
            <a:ext cx="3027891" cy="2320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 descr="C:\Users\chsg\Documents\Toma\МАТЕРИАЛЫ 2024-2025\Фонд 21 в\1734963453609.jpg"/>
          <p:cNvPicPr>
            <a:picLocks noGrp="1"/>
          </p:cNvPicPr>
          <p:nvPr>
            <p:ph sz="half" idx="2"/>
          </p:nvPr>
        </p:nvPicPr>
        <p:blipFill>
          <a:blip r:embed="rId6" cstate="print"/>
          <a:srcRect t="1951" r="6840" b="3659"/>
          <a:stretch>
            <a:fillRect/>
          </a:stretch>
        </p:blipFill>
        <p:spPr bwMode="auto">
          <a:xfrm rot="20667205">
            <a:off x="452978" y="3503350"/>
            <a:ext cx="2218244" cy="3114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0657" name="Object 1"/>
          <p:cNvGraphicFramePr>
            <a:graphicFrameLocks noChangeAspect="1"/>
          </p:cNvGraphicFramePr>
          <p:nvPr/>
        </p:nvGraphicFramePr>
        <p:xfrm>
          <a:off x="5334000" y="609600"/>
          <a:ext cx="3629025" cy="2714625"/>
        </p:xfrm>
        <a:graphic>
          <a:graphicData uri="http://schemas.openxmlformats.org/presentationml/2006/ole">
            <p:oleObj spid="_x0000_s70657" name="Слайд" r:id="rId7" imgW="4570501" imgH="3427395" progId="PowerPoint.Slide.12">
              <p:embed/>
            </p:oleObj>
          </a:graphicData>
        </a:graphic>
      </p:graphicFrame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066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0661" name="Object 5"/>
          <p:cNvGraphicFramePr>
            <a:graphicFrameLocks noChangeAspect="1"/>
          </p:cNvGraphicFramePr>
          <p:nvPr/>
        </p:nvGraphicFramePr>
        <p:xfrm>
          <a:off x="6096000" y="4648200"/>
          <a:ext cx="2819400" cy="2108676"/>
        </p:xfrm>
        <a:graphic>
          <a:graphicData uri="http://schemas.openxmlformats.org/presentationml/2006/ole">
            <p:oleObj spid="_x0000_s70661" name="Слайд" r:id="rId8" imgW="4570501" imgH="3427395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C:\Users\USER\Pictures\физики фронту\вечный огонь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4800" y="685800"/>
            <a:ext cx="1053375" cy="9807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3820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Дипломы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62000" y="990600"/>
            <a:ext cx="7086600" cy="1066800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3D1FF3"/>
                </a:solidFill>
              </a:rPr>
              <a:t>победителей международного конкурса презентаций </a:t>
            </a:r>
            <a:r>
              <a:rPr lang="ru-RU" sz="2400" dirty="0" smtClean="0">
                <a:solidFill>
                  <a:srgbClr val="FF0000"/>
                </a:solidFill>
              </a:rPr>
              <a:t>«Салют, Победа!»</a:t>
            </a:r>
            <a:br>
              <a:rPr lang="ru-RU" sz="2400" dirty="0" smtClean="0">
                <a:solidFill>
                  <a:srgbClr val="FF0000"/>
                </a:solidFill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  <p:graphicFrame>
        <p:nvGraphicFramePr>
          <p:cNvPr id="51203" name="Object 3"/>
          <p:cNvGraphicFramePr>
            <a:graphicFrameLocks noChangeAspect="1"/>
          </p:cNvGraphicFramePr>
          <p:nvPr>
            <p:ph sz="quarter" idx="4"/>
          </p:nvPr>
        </p:nvGraphicFramePr>
        <p:xfrm>
          <a:off x="6324600" y="2667000"/>
          <a:ext cx="2514600" cy="3352800"/>
        </p:xfrm>
        <a:graphic>
          <a:graphicData uri="http://schemas.openxmlformats.org/presentationml/2006/ole">
            <p:oleObj spid="_x0000_s51203" name="Acrobat Document" r:id="rId4" imgW="5143298" imgH="6857753" progId="Acrobat.Document.DC">
              <p:embed/>
            </p:oleObj>
          </a:graphicData>
        </a:graphic>
      </p:graphicFrame>
      <p:graphicFrame>
        <p:nvGraphicFramePr>
          <p:cNvPr id="51204" name="Object 4"/>
          <p:cNvGraphicFramePr>
            <a:graphicFrameLocks noChangeAspect="1"/>
          </p:cNvGraphicFramePr>
          <p:nvPr/>
        </p:nvGraphicFramePr>
        <p:xfrm>
          <a:off x="3124200" y="2286000"/>
          <a:ext cx="2962938" cy="4064244"/>
        </p:xfrm>
        <a:graphic>
          <a:graphicData uri="http://schemas.openxmlformats.org/presentationml/2006/ole">
            <p:oleObj spid="_x0000_s51204" name="Acrobat Document" r:id="rId5" imgW="5667302" imgH="8019907" progId="Acrobat.Document.DC">
              <p:embed/>
            </p:oleObj>
          </a:graphicData>
        </a:graphic>
      </p:graphicFrame>
      <p:graphicFrame>
        <p:nvGraphicFramePr>
          <p:cNvPr id="51205" name="Object 5"/>
          <p:cNvGraphicFramePr>
            <a:graphicFrameLocks noChangeAspect="1"/>
          </p:cNvGraphicFramePr>
          <p:nvPr/>
        </p:nvGraphicFramePr>
        <p:xfrm>
          <a:off x="228600" y="2514600"/>
          <a:ext cx="2762250" cy="3683000"/>
        </p:xfrm>
        <a:graphic>
          <a:graphicData uri="http://schemas.openxmlformats.org/presentationml/2006/ole">
            <p:oleObj spid="_x0000_s51205" name="Acrobat Document" r:id="rId6" imgW="5143298" imgH="6857753" progId="Acrobat.Document.DC">
              <p:embed/>
            </p:oleObj>
          </a:graphicData>
        </a:graphic>
      </p:graphicFrame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ородск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591</TotalTime>
  <Words>507</Words>
  <Application>Microsoft Office PowerPoint</Application>
  <PresentationFormat>Экран (4:3)</PresentationFormat>
  <Paragraphs>32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Office Theme</vt:lpstr>
      <vt:lpstr>Городская</vt:lpstr>
      <vt:lpstr>Слайд</vt:lpstr>
      <vt:lpstr>Acrobat Document</vt:lpstr>
      <vt:lpstr> IV Всероссийский педагогический конкурс  «Воспитание патриота и гражданина России 21 века» </vt:lpstr>
      <vt:lpstr>Слайд 2</vt:lpstr>
      <vt:lpstr>Слайд 3</vt:lpstr>
      <vt:lpstr> Воспитание патриота и гражданина России 21 века  на уроках физики  СПО </vt:lpstr>
      <vt:lpstr>Направления исследовательской работы обучающихся</vt:lpstr>
      <vt:lpstr>Работы обучающихся.  Презентации</vt:lpstr>
      <vt:lpstr>Направления исследовательской работы обучающихся</vt:lpstr>
      <vt:lpstr>Результаты исследований</vt:lpstr>
      <vt:lpstr>Дипломы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Катенок</dc:creator>
  <cp:lastModifiedBy>chsg</cp:lastModifiedBy>
  <cp:revision>54</cp:revision>
  <dcterms:created xsi:type="dcterms:W3CDTF">2013-10-28T09:12:00Z</dcterms:created>
  <dcterms:modified xsi:type="dcterms:W3CDTF">2024-12-25T15:52:33Z</dcterms:modified>
</cp:coreProperties>
</file>