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Прямоугольник 1"/>
          <p:cNvSpPr/>
          <p:nvPr/>
        </p:nvSpPr>
        <p:spPr>
          <a:xfrm>
            <a:off x="642960" y="1000080"/>
            <a:ext cx="7786080" cy="409197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4400" b="1" strike="noStrike" spc="-1" dirty="0">
                <a:solidFill>
                  <a:srgbClr val="C00000"/>
                </a:solidFill>
                <a:latin typeface="Times New Roman"/>
                <a:ea typeface="DejaVu Sans"/>
              </a:rPr>
              <a:t>Морфологические нормы современного русского языка. </a:t>
            </a:r>
            <a:endParaRPr lang="ru-RU" sz="4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ru-RU" sz="4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4400" b="1" strike="noStrike" spc="-1" dirty="0">
                <a:solidFill>
                  <a:srgbClr val="C00000"/>
                </a:solidFill>
                <a:latin typeface="Times New Roman"/>
                <a:ea typeface="DejaVu Sans"/>
              </a:rPr>
              <a:t>Задание 7 ЕГЭ</a:t>
            </a:r>
            <a:endParaRPr lang="ru-RU" sz="4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ru-RU" sz="4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000" b="1" strike="noStrike" spc="-1" dirty="0" err="1">
                <a:latin typeface="Times New Roman"/>
                <a:ea typeface="DejaVu Sans"/>
              </a:rPr>
              <a:t>Боева</a:t>
            </a:r>
            <a:r>
              <a:rPr lang="ru-RU" sz="2000" b="1" strike="noStrike" spc="-1" dirty="0">
                <a:latin typeface="Times New Roman"/>
                <a:ea typeface="DejaVu Sans"/>
              </a:rPr>
              <a:t> </a:t>
            </a:r>
            <a:r>
              <a:rPr lang="ru-RU" sz="2000" b="1" strike="noStrike" spc="-1" dirty="0" err="1">
                <a:latin typeface="Times New Roman"/>
                <a:ea typeface="DejaVu Sans"/>
              </a:rPr>
              <a:t>Т.А.,учитель</a:t>
            </a:r>
            <a:r>
              <a:rPr lang="ru-RU" sz="2000" b="1" strike="noStrike" spc="-1" dirty="0">
                <a:latin typeface="Times New Roman"/>
                <a:ea typeface="DejaVu Sans"/>
              </a:rPr>
              <a:t> русского языка и </a:t>
            </a:r>
            <a:r>
              <a:rPr lang="ru-RU" sz="2000" b="1" strike="noStrike" spc="-1" dirty="0" smtClean="0">
                <a:latin typeface="Times New Roman"/>
                <a:ea typeface="DejaVu Sans"/>
              </a:rPr>
              <a:t>литературы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2000" b="1" spc="-1" dirty="0" smtClean="0">
                <a:latin typeface="Times New Roman"/>
                <a:ea typeface="DejaVu Sans"/>
              </a:rPr>
              <a:t>МБОУ «Каменская СОШ» </a:t>
            </a:r>
            <a:r>
              <a:rPr lang="ru-RU" sz="2000" b="1" spc="-1" dirty="0" err="1" smtClean="0">
                <a:latin typeface="Times New Roman"/>
                <a:ea typeface="DejaVu Sans"/>
              </a:rPr>
              <a:t>Обоянский</a:t>
            </a:r>
            <a:r>
              <a:rPr lang="ru-RU" sz="2000" b="1" spc="-1" smtClean="0">
                <a:latin typeface="Times New Roman"/>
                <a:ea typeface="DejaVu Sans"/>
              </a:rPr>
              <a:t> </a:t>
            </a:r>
            <a:r>
              <a:rPr lang="ru-RU" sz="2000" b="1" spc="-1" smtClean="0">
                <a:latin typeface="Times New Roman"/>
                <a:ea typeface="DejaVu Sans"/>
              </a:rPr>
              <a:t>район, </a:t>
            </a:r>
            <a:r>
              <a:rPr lang="ru-RU" sz="2000" b="1" spc="-1" dirty="0" smtClean="0">
                <a:latin typeface="Times New Roman"/>
                <a:ea typeface="DejaVu Sans"/>
              </a:rPr>
              <a:t>Курская </a:t>
            </a:r>
            <a:r>
              <a:rPr lang="ru-RU" sz="2000" b="1" spc="-1" dirty="0" smtClean="0">
                <a:latin typeface="Times New Roman"/>
                <a:ea typeface="DejaVu Sans"/>
              </a:rPr>
              <a:t>область</a:t>
            </a:r>
            <a:endParaRPr lang="ru-RU" sz="20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Rectangle 1"/>
          <p:cNvSpPr/>
          <p:nvPr/>
        </p:nvSpPr>
        <p:spPr>
          <a:xfrm rot="10800000" flipV="1">
            <a:off x="1080" y="668880"/>
            <a:ext cx="9142920" cy="55767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в) слова, состоящие из двух слогов с ударением на первом, как правило, имеют окончание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-а/-я: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катер — катера, сторож — сторожа;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если ударение падает на второй слог, то во множественном числе обычно окончание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-ы/-и: арбуз — арбузы;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г) в словах из трёх и более слогов распространено окончание -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ы/-и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с ударением на середине слова: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аптекари,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догово́ры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(допустимо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договора́);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д) иноязычные слова, оканчивающиеся на ударные -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ёр/-ер,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обычно имеют окончание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-ы/-и: офицер — офицеры, инженер — инженеры, шофёр — шофёры;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е) слова на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-тор/-сор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обычно имеют окончание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-ы/-и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(инвестор — инвесторы),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хотя у одушевлённых существительных, достаточно часто употребляемых в речи, распространённым становится ударное окончание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-а/-я: редакторы, комментаторы,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но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доктора, профессора;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Rectangle 1"/>
          <p:cNvSpPr/>
          <p:nvPr/>
        </p:nvSpPr>
        <p:spPr>
          <a:xfrm rot="10800000" flipV="1">
            <a:off x="1080" y="945000"/>
            <a:ext cx="9142920" cy="44794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Нужно иметь в виду, что иногда выбор окончания зависит от значения и сочетаемости слова: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пропуска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(документы) —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пропуски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(недосмотры, прогулы);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тона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(переливы цвета) —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тоны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(звуковые);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тормоза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(приборы) —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тормозы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(препятствия);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учителя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(преподаватели) —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учители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(наставники);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хлеба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(на корню) —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хлебы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(печёные);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лагеря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(военные, туристические) —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лагери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(политические группировки);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корпуса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(здания, войсковые соединения) —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корпусы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(туловища);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сыновья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(у родителей) —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сыны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(родины);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образа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(иконы) —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образы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(в искусстве) и т. п.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 1"/>
          <p:cNvSpPr/>
          <p:nvPr/>
        </p:nvSpPr>
        <p:spPr>
          <a:xfrm>
            <a:off x="357120" y="501480"/>
            <a:ext cx="7560720" cy="67626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Запомните</a:t>
            </a: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 формы падежа имени существительного.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t/>
            </a:r>
            <a:br/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· Сущ. М. р. 2 скл. в П.п. в случае </a:t>
            </a:r>
            <a:r>
              <a:rPr lang="ru-RU" sz="3200" b="1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обстоятельственного значения</a:t>
            </a: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 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имеет окончание –</a:t>
            </a:r>
            <a:r>
              <a:rPr lang="ru-RU" sz="3200" b="1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У</a:t>
            </a: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: в шкафУ, в быт</a:t>
            </a:r>
            <a:r>
              <a:rPr lang="ru-RU" sz="3200" b="1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У</a:t>
            </a: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, в сад</a:t>
            </a:r>
            <a:r>
              <a:rPr lang="ru-RU" sz="3200" b="1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У</a:t>
            </a: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; 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а в случае </a:t>
            </a:r>
            <a:r>
              <a:rPr lang="ru-RU" sz="3200" b="1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объектного значения</a:t>
            </a: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 - окончание </a:t>
            </a:r>
            <a:r>
              <a:rPr lang="ru-RU" sz="3200" b="1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Е</a:t>
            </a: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: 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разбираться в сад</a:t>
            </a:r>
            <a:r>
              <a:rPr lang="ru-RU" sz="3200" b="1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Е</a:t>
            </a: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, 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понимать в быт</a:t>
            </a:r>
            <a:r>
              <a:rPr lang="ru-RU" sz="3200" b="1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Е</a:t>
            </a: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 народа</a:t>
            </a:r>
            <a:r>
              <a:t/>
            </a:r>
            <a:br/>
            <a:r>
              <a:t/>
            </a:r>
            <a:br/>
            <a:r>
              <a:t/>
            </a:r>
            <a:br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Rectangle 1"/>
          <p:cNvSpPr/>
          <p:nvPr/>
        </p:nvSpPr>
        <p:spPr>
          <a:xfrm>
            <a:off x="0" y="28440"/>
            <a:ext cx="9142920" cy="58510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1" strike="noStrike" spc="-1">
                <a:solidFill>
                  <a:srgbClr val="00B050"/>
                </a:solidFill>
                <a:latin typeface="Times New Roman"/>
                <a:ea typeface="Times New Roman"/>
              </a:rPr>
              <a:t>Родительный падеж множественного числа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 большинстве случаев действует такая закономерность: если в начальной форме (именительный падеж единственного числа) слово имеет нулевое окончание, то в родительном падеже множественного числа окончание обычно ненулевое: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абрикос — много абрикосов, кость — много костей, снадобье — нет снадобий (-ий 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 подобных формах входит в основу, не являясь окончанием); и наоборот: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газета — нет газет, дело — много дел. 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Но есть нарушения данной закономерности: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один солдат — много солдат, один партизан — отряд партизан, доля — несколько долей, платье — много платьев.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У существительных на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-анин/-янин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(кроме слова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семьянин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, которое не изменяется по числам), а также слов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барин, боярин, господин, татарин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в родительном падеже множественного числа нулевое окончание с отсечением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-ин: много славян, бар, граждан, татар.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Rectangle 1"/>
          <p:cNvSpPr/>
          <p:nvPr/>
        </p:nvSpPr>
        <p:spPr>
          <a:xfrm rot="10800000" flipV="1">
            <a:off x="572760" y="103680"/>
            <a:ext cx="7999920" cy="5636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Большинство названий фруктов и овощей мужского рода с основой на твёрдый согласный имеет окончание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-ов: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килограмм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помидоров, мандаринов, баклажанов.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Названия парных предметов обычно имеют в родительном падеже множественного числа нулевое окончание: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пара сапог, пара чулок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, но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пара ботфортов и ботов. 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8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Внимание!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Пара туфель, пять цапель, несколько свечей, пять простынь и простыней, нет макарон, пара джинсов, из яслей, много бурят и бурятов, без комментариев, нет коррективов, несколько турок, из ушей.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Прямоугольник 1"/>
          <p:cNvSpPr/>
          <p:nvPr/>
        </p:nvSpPr>
        <p:spPr>
          <a:xfrm>
            <a:off x="1000080" y="714240"/>
            <a:ext cx="7071120" cy="429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 </a:t>
            </a:r>
            <a:r>
              <a:rPr lang="ru-RU" sz="24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Запомните</a:t>
            </a:r>
            <a:r>
              <a:rPr lang="ru-RU" sz="2400" b="1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 </a:t>
            </a:r>
            <a:r>
              <a:rPr lang="ru-RU" sz="24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варианты окончаний РОДИТЕЛЬНОГО падежа часто употребляемых в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24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речи существительных м. р.: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24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Названия единиц измерения:</a:t>
            </a: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(несколько) ампер, киловатт, рентген,</a:t>
            </a: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 НО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 акров, граммов, килограммов</a:t>
            </a:r>
            <a:r>
              <a:t/>
            </a:r>
            <a:br/>
            <a:r>
              <a:t/>
            </a:r>
            <a:br/>
            <a:r>
              <a:rPr lang="ru-RU" sz="24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Названия овощей, фруктов: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 дынь, маслин, яблок, </a:t>
            </a: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НО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 абрикосов, ананасов, апельсинов и т. д.</a:t>
            </a:r>
            <a:r>
              <a:t/>
            </a:r>
            <a:br/>
            <a:r>
              <a:t/>
            </a:r>
            <a:br/>
            <a:r>
              <a:rPr lang="ru-RU" sz="24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Названия, связанные с воинской службой:</a:t>
            </a:r>
            <a:r>
              <a:rPr lang="ru-RU" sz="2400" b="0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 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партизан, солдат, </a:t>
            </a: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 НО 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офицеров, саперов, рекрутов</a:t>
            </a:r>
            <a:r>
              <a:t/>
            </a:r>
            <a:br/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Rectangle 1"/>
          <p:cNvSpPr/>
          <p:nvPr/>
        </p:nvSpPr>
        <p:spPr>
          <a:xfrm rot="10800000" flipV="1">
            <a:off x="1080" y="752400"/>
            <a:ext cx="9142920" cy="37767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Названия лиц по национальности:</a:t>
            </a: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 англичан, болгар, лезгин, осетин, румын, армян,</a:t>
            </a:r>
            <a:r>
              <a:rPr lang="ru-RU" sz="3200" b="1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 НО</a:t>
            </a: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 греков, курдов, монголов, эскимосов, якутов</a:t>
            </a:r>
            <a:r>
              <a:t/>
            </a:r>
            <a:br/>
            <a:r>
              <a:t/>
            </a:r>
            <a:br/>
            <a:r>
              <a:rPr lang="ru-RU" sz="32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Названия парных предметов:</a:t>
            </a: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 пара ботинок, брюк, валенок, колготок, лосин, манжет, мокасин, погон, сандалий, сапог, туфель, чулок,</a:t>
            </a:r>
            <a:r>
              <a:rPr lang="ru-RU" sz="3200" b="1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 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1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НО</a:t>
            </a:r>
            <a:r>
              <a:rPr lang="ru-RU" sz="32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 гольфов, носков</a:t>
            </a: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Rectangle 1"/>
          <p:cNvSpPr/>
          <p:nvPr/>
        </p:nvSpPr>
        <p:spPr>
          <a:xfrm rot="10800000" flipV="1">
            <a:off x="500760" y="478440"/>
            <a:ext cx="8071920" cy="5940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около двух КИЛОГРАММОВ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молодые БУХГАЛТЕРЫ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в течение ТРИДЦАТИ ПЯТИ минут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дамских ТУФЕЛЬ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PT Sans;sans-serif"/>
                <a:ea typeface="NSimSun"/>
              </a:rPr>
              <a:t>старых ДЖИНСОВ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PT Sans;sans-serif"/>
                <a:ea typeface="NSimSun"/>
              </a:rPr>
              <a:t>две пары БОТИНОК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PT Sans;sans-serif"/>
                <a:ea typeface="NSimSun"/>
              </a:rPr>
              <a:t>килограмм ЯБЛОК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PT Sans;sans-serif"/>
                <a:ea typeface="NSimSun"/>
              </a:rPr>
              <a:t>пара ПОЛОТЕНЕЦ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ectangle 1"/>
          <p:cNvSpPr/>
          <p:nvPr/>
        </p:nvSpPr>
        <p:spPr>
          <a:xfrm rot="10800000" flipV="1">
            <a:off x="786240" y="-95040"/>
            <a:ext cx="6928920" cy="447984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спелых АБРИКОСОВ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пара ВАРЕЖКОВ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много ЯБЛОКОВ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без ПОГОНОВ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сладких ВИШНЕЙ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Arial"/>
                <a:ea typeface="DejaVu Sans"/>
              </a:rPr>
              <a:t>ИХНЕЙ работой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"/>
          <p:cNvSpPr/>
          <p:nvPr/>
        </p:nvSpPr>
        <p:spPr>
          <a:xfrm rot="10800000" flipV="1">
            <a:off x="286920" y="484200"/>
            <a:ext cx="8857080" cy="55767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Особенности употребления и образования форм имён прилагательных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Может вызвать трудности образование некоторых форм сравнительной и превосходной степени качественных прилагательных, а также использование этих форм в речи.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Формы сравнительной степени чаще всего образуются при помощи суффиксов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-ее/-ей: умный — умнее/умней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.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 Если основа прилагательного оканчивается на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г, к, х,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а также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д, т, ст, ск, зк,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то используется суффикс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-е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и происходит чередование согласных: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мяг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к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ий — мяг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ч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е, стро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г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ий — стро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ж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е, ти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х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ий — ти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ш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е, бога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т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ый — бога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ч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е, моло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д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ой — молож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, гу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ст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ой — гу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щ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е, ни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зк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ий — ни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ж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е. 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Лишь иногда используется суффикс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-ше: ранний — раньше, старый — старше, тонкий — тоньше, горький — горше, далёкий — дальше, долгий — дольше.</a:t>
            </a:r>
            <a:r>
              <a:rPr lang="ru-RU" sz="2400" b="0" i="1" strike="noStrike" spc="-1">
                <a:solidFill>
                  <a:srgbClr val="333333"/>
                </a:solidFill>
                <a:latin typeface="Arial"/>
                <a:ea typeface="Times New Roman"/>
              </a:rPr>
              <a:t> </a:t>
            </a:r>
            <a:r>
              <a:rPr lang="ru-RU" sz="800" b="0" strike="noStrike" spc="-1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endParaRPr lang="ru-RU" sz="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685800" y="428760"/>
            <a:ext cx="7671240" cy="2284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subTitle"/>
          </p:nvPr>
        </p:nvSpPr>
        <p:spPr>
          <a:xfrm>
            <a:off x="857160" y="714240"/>
            <a:ext cx="7571520" cy="4923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ru-RU" sz="4000" b="1" strike="noStrike" spc="-1">
                <a:solidFill>
                  <a:srgbClr val="000000"/>
                </a:solidFill>
                <a:latin typeface="Times New Roman"/>
              </a:rPr>
              <a:t>Морфологические нормы</a:t>
            </a:r>
            <a:r>
              <a:rPr lang="ru-RU" sz="4000" b="0" strike="noStrike" spc="-1">
                <a:solidFill>
                  <a:srgbClr val="000000"/>
                </a:solidFill>
                <a:latin typeface="Times New Roman"/>
              </a:rPr>
              <a:t> — это нормы правильного образования грамматических форм слов разных частей речи. Их нарушение приводит к ошибкам, которые затрудняют понимание высказывания и свидетельствуют о низкой речевой культуре говорящего</a:t>
            </a:r>
            <a:endParaRPr lang="ru-RU" sz="4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Rectangle 1"/>
          <p:cNvSpPr/>
          <p:nvPr/>
        </p:nvSpPr>
        <p:spPr>
          <a:xfrm rot="10800000" flipV="1">
            <a:off x="215280" y="220320"/>
            <a:ext cx="8928720" cy="524304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9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УПОТРЕБЛЕНИЕ ИМЕНИ ПРИЛАГАТЕЛЬНОГО</a:t>
            </a:r>
            <a:endParaRPr lang="ru-RU" sz="19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900" b="0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 </a:t>
            </a:r>
            <a:r>
              <a:rPr lang="ru-RU" sz="19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ОСТОРОЖНО! ОШИБКА</a:t>
            </a:r>
            <a:endParaRPr lang="ru-RU" sz="19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0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 Ошибка... от избытка чувств!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0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 Избыток чувств отражается в одной распространённой ошибке. Речь идёт о формах сравнительной и превосходной степени прилагательных. Очень часто при образовании таких форм соединяются два способа: простой (с помощью суффикса или изменения основы) и сложный (с помощью вспомогательных слов). Выглядит это так: более лучшая песня, более тяжелее, самый наилучший мой друг. Особый случай здесь - сочетания такого типа: самый слабейший спортсмен, самый жесточайший обряд, самый высочайший разряд, самая сложнейшая программа. По-видимому, прилагательные с суффиксами -айш-, -ейш- воспринимаются сегодня многими говорящими уже не как формы превосходной степени, а как элятивы (формы прилагательных со значением «очень высокая степень проявления признака»)... Вот и получается, что, если чувств... слишком много, а языковой вкус далёк от совершенства, в текстах неизбежны неправильности и речевые штампы.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0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 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Rectangle 1"/>
          <p:cNvSpPr/>
          <p:nvPr/>
        </p:nvSpPr>
        <p:spPr>
          <a:xfrm rot="10800000" flipV="1">
            <a:off x="720" y="-280080"/>
            <a:ext cx="9143280" cy="73141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Внимание!</a:t>
            </a:r>
            <a:r>
              <a:rPr lang="ru-RU" sz="2400" b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Абсолютно недопустимо использовать оба способа выражения сравнения одновременно. 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Нельзя: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эта задача 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более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трудн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ее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, чем предыдущая; 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он 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самый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велич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айш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ий поэт.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4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Правильно: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эта задача трудн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ее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, чем предыдущая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или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эта задача 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более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трудная, чем предыдущая;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он велич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айш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ий поэт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или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он 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самый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великий поэт. 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Это относится и к употреблению наречий: нельзя говорить 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бежит 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более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быстр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ее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, правильно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бежит быстр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ее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или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бежит </a:t>
            </a:r>
            <a:r>
              <a:rPr lang="ru-RU" sz="24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более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быстро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.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Но</a:t>
            </a:r>
            <a:r>
              <a:rPr lang="ru-RU" sz="2400" b="0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: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самый лучший, самый худший.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Несколько прилагательных образуют сравнительную степень от другого корня: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хороший — лучше, плохой — хуже, маленький, малый — меньше.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Значение сравнения может быть выражено с помощью слов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более/менее 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(сравнительная степень) и слов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самый/наиболее 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(превосходная степень):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более подходящий, самый трудный, наиболее трудный.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Rectangle 1"/>
          <p:cNvSpPr/>
          <p:nvPr/>
        </p:nvSpPr>
        <p:spPr>
          <a:xfrm rot="10800000" flipV="1">
            <a:off x="1929240" y="1199160"/>
            <a:ext cx="6428880" cy="28339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эта работа БОЛЕЕ ЛУЧШЕ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БОЛЕЕ РЕЗКОЕ движение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более ЧЕСТНЕЕ поступил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Rectangle 1"/>
          <p:cNvSpPr/>
          <p:nvPr/>
        </p:nvSpPr>
        <p:spPr>
          <a:xfrm rot="10800000" flipV="1">
            <a:off x="1286640" y="676800"/>
            <a:ext cx="7071480" cy="39312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самый МОЛОДОЙ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БОЛЕЕ ВЫШЕ прыгнуть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СЕРЬЁЗНЕЙШЕЕ замечание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КРАСИВЕЙШИЙ пейзаж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ectangle 1"/>
          <p:cNvSpPr/>
          <p:nvPr/>
        </p:nvSpPr>
        <p:spPr>
          <a:xfrm rot="10800000" flipV="1">
            <a:off x="1080" y="425880"/>
            <a:ext cx="9142920" cy="60627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Особенности употребления и образования форм имён числительных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Сложности возникают при образовании падежных форм числительных и сочетании их с существительными. Большинство числительных склоняется по третьему склонению, при этом в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составных и сложных количественных числительных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должна изменяться каждая часть: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выступил перед девятьюстами шестьюдесятью семью зрителями. 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Числительное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тысяча 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изменяется как существительное первого склонения. Числительные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сорок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и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сто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в косвенных падежах имеют только одну форму —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сорока, ста;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но в составе сложных числительных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сто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изменяется иначе: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трёх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сот,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трём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стам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, тремя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стами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, о трёх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стах.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8520" cy="356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3600" b="1" strike="noStrike" spc="-1">
                <a:solidFill>
                  <a:srgbClr val="FF0000"/>
                </a:solidFill>
                <a:latin typeface="Calibri"/>
              </a:rPr>
              <a:t>Склонение числительных (40, 90, 100)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142920" y="642960"/>
            <a:ext cx="8785800" cy="56804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 marL="343080" indent="-343080">
              <a:lnSpc>
                <a:spcPct val="100000"/>
              </a:lnSpc>
              <a:spcBef>
                <a:spcPts val="8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И.п.  Сорок, девяносто, сто</a:t>
            </a:r>
            <a:endParaRPr lang="ru-RU" sz="44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8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Р.п.    Сорок</a:t>
            </a:r>
            <a:r>
              <a:rPr lang="ru-RU" sz="4400" b="0" strike="noStrike" spc="-1">
                <a:solidFill>
                  <a:srgbClr val="FF0000"/>
                </a:solidFill>
                <a:latin typeface="Calibri"/>
              </a:rPr>
              <a:t>а</a:t>
            </a: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, девяност</a:t>
            </a:r>
            <a:r>
              <a:rPr lang="ru-RU" sz="4400" b="0" strike="noStrike" spc="-1">
                <a:solidFill>
                  <a:srgbClr val="FF0000"/>
                </a:solidFill>
                <a:latin typeface="Calibri"/>
              </a:rPr>
              <a:t>а</a:t>
            </a: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, ст</a:t>
            </a:r>
            <a:r>
              <a:rPr lang="ru-RU" sz="4400" b="0" strike="noStrike" spc="-1">
                <a:solidFill>
                  <a:srgbClr val="FF0000"/>
                </a:solidFill>
                <a:latin typeface="Calibri"/>
              </a:rPr>
              <a:t>а</a:t>
            </a:r>
            <a:endParaRPr lang="ru-RU" sz="44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8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Д.п.   Сорок</a:t>
            </a:r>
            <a:r>
              <a:rPr lang="ru-RU" sz="4400" b="0" strike="noStrike" spc="-1">
                <a:solidFill>
                  <a:srgbClr val="FF0000"/>
                </a:solidFill>
                <a:latin typeface="Calibri"/>
              </a:rPr>
              <a:t>а</a:t>
            </a: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, девяност</a:t>
            </a:r>
            <a:r>
              <a:rPr lang="ru-RU" sz="4400" b="0" strike="noStrike" spc="-1">
                <a:solidFill>
                  <a:srgbClr val="FF0000"/>
                </a:solidFill>
                <a:latin typeface="Calibri"/>
              </a:rPr>
              <a:t>а</a:t>
            </a: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, ст</a:t>
            </a:r>
            <a:r>
              <a:rPr lang="ru-RU" sz="4400" b="0" strike="noStrike" spc="-1">
                <a:solidFill>
                  <a:srgbClr val="FF0000"/>
                </a:solidFill>
                <a:latin typeface="Calibri"/>
              </a:rPr>
              <a:t>а</a:t>
            </a:r>
            <a:endParaRPr lang="ru-RU" sz="44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8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В.п.   Сорок, девяносто, сто</a:t>
            </a:r>
            <a:endParaRPr lang="ru-RU" sz="44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8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Т.п.    сорок</a:t>
            </a:r>
            <a:r>
              <a:rPr lang="ru-RU" sz="4400" b="0" strike="noStrike" spc="-1">
                <a:solidFill>
                  <a:srgbClr val="FF0000"/>
                </a:solidFill>
                <a:latin typeface="Calibri"/>
              </a:rPr>
              <a:t>а</a:t>
            </a: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, девяноста, ст</a:t>
            </a:r>
            <a:r>
              <a:rPr lang="ru-RU" sz="4400" b="0" strike="noStrike" spc="-1">
                <a:solidFill>
                  <a:srgbClr val="FF0000"/>
                </a:solidFill>
                <a:latin typeface="Calibri"/>
              </a:rPr>
              <a:t>а</a:t>
            </a:r>
            <a:endParaRPr lang="ru-RU" sz="44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8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П.п.   Сорок</a:t>
            </a:r>
            <a:r>
              <a:rPr lang="ru-RU" sz="4400" b="0" strike="noStrike" spc="-1">
                <a:solidFill>
                  <a:srgbClr val="FF0000"/>
                </a:solidFill>
                <a:latin typeface="Calibri"/>
              </a:rPr>
              <a:t>а</a:t>
            </a: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, девяност</a:t>
            </a:r>
            <a:r>
              <a:rPr lang="ru-RU" sz="4400" b="0" strike="noStrike" spc="-1">
                <a:solidFill>
                  <a:srgbClr val="FF0000"/>
                </a:solidFill>
                <a:latin typeface="Calibri"/>
              </a:rPr>
              <a:t>а</a:t>
            </a: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, ст</a:t>
            </a:r>
            <a:r>
              <a:rPr lang="ru-RU" sz="4400" b="0" strike="noStrike" spc="-1">
                <a:solidFill>
                  <a:srgbClr val="FF0000"/>
                </a:solidFill>
                <a:latin typeface="Calibri"/>
              </a:rPr>
              <a:t>а</a:t>
            </a: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520" cy="641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3600" b="1" strike="noStrike" spc="-1">
                <a:solidFill>
                  <a:srgbClr val="FF0000"/>
                </a:solidFill>
                <a:latin typeface="Calibri"/>
              </a:rPr>
              <a:t>Склонение числительных (200,300,400)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/>
          </p:nvPr>
        </p:nvSpPr>
        <p:spPr>
          <a:xfrm>
            <a:off x="214200" y="714240"/>
            <a:ext cx="8714520" cy="5609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 marL="343080" indent="-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ru-RU" sz="32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И.п.  Двести, триста, четыреста</a:t>
            </a:r>
            <a:endParaRPr lang="ru-RU" sz="32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Р.п.    Двухсот, трехсот, четырехсот</a:t>
            </a:r>
            <a:endParaRPr lang="ru-RU" sz="32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Д.п.   двумстам, тремстам, четыремстам</a:t>
            </a:r>
            <a:endParaRPr lang="ru-RU" sz="32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В.п.    Двести, триста, четыреста</a:t>
            </a:r>
            <a:endParaRPr lang="ru-RU" sz="32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Т.п. Двумястами, тремястами, четырьмястами</a:t>
            </a:r>
            <a:endParaRPr lang="ru-RU" sz="32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П.п.   Двухстах, трехстах, четырехстах</a:t>
            </a:r>
            <a:endParaRPr lang="ru-RU" sz="3200" b="0" strike="noStrike" spc="-1">
              <a:latin typeface="Arial"/>
            </a:endParaRPr>
          </a:p>
          <a:p>
            <a:pPr marL="343080" indent="-343080" algn="ctr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 </a:t>
            </a:r>
            <a:r>
              <a:rPr lang="ru-RU" sz="4000" b="1" strike="noStrike" spc="-1">
                <a:solidFill>
                  <a:srgbClr val="000000"/>
                </a:solidFill>
                <a:latin typeface="Calibri"/>
              </a:rPr>
              <a:t>сот= нота</a:t>
            </a:r>
            <a:endParaRPr lang="ru-RU" sz="40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ru-RU" sz="2400" b="1" strike="noStrike" spc="-1">
                <a:solidFill>
                  <a:srgbClr val="000000"/>
                </a:solidFill>
                <a:latin typeface="Calibri"/>
              </a:rPr>
              <a:t>Двух (нот), двум(нотам), двумя (нотами),  о двух(нотах)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Rectangle 1"/>
          <p:cNvSpPr/>
          <p:nvPr/>
        </p:nvSpPr>
        <p:spPr>
          <a:xfrm rot="10800000" flipV="1">
            <a:off x="1080" y="-492120"/>
            <a:ext cx="9142920" cy="68569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При склонении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составных порядковых числительных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изменяется только их последняя часть (как прилагательные):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две тысячи четырнадцатый год — к две тысячи четырнадцатому году — до две тысячи четырнадцатого года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. 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Собирательные числительные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(от двух до десяти)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используются только со следующими существительными: </a:t>
            </a:r>
            <a:r>
              <a:t/>
            </a:r>
            <a:br/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а) называющими лиц мужского пола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(пятеро друзей, четверо сыновей);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б) имеющими только форму множественного числа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(трое джинсов, двое шорт);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в)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дети, люди, ребята, лицо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(в значении «человек») и словами, обозначающими детёнышей животных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(трое ребят, пятеро молодых людей, несколько незнакомых лиц, семеро козлят, шестеро котят);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г) с личными местоимениями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(нас двое, их пятеро);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д) а также когда они сами выступают в роли существительного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(вошли двое, трое в серых шинелях).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Rectangle 1"/>
          <p:cNvSpPr/>
          <p:nvPr/>
        </p:nvSpPr>
        <p:spPr>
          <a:xfrm rot="10800000" flipV="1">
            <a:off x="1080" y="-294120"/>
            <a:ext cx="9142920" cy="67636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Внимание! 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Сочетания составных числительных с существительными, не имеющими формы единственного числа типа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22 суток — двадцать двое суток </a:t>
            </a:r>
            <a:r>
              <a:rPr lang="ru-RU" sz="2800" b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недопустимы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. 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Правильно:</a:t>
            </a:r>
            <a:r>
              <a:rPr lang="ru-RU" sz="2800" b="0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двадцать два дня, двадцать три штуки ножниц, двадцать четыре пары брюк, ясли в количестве двадцати четырёх.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Слова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оба, полтора 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имеют две родовые формы: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оба друга (с об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о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ими друзьями), полтора года, оба задания, полтора яблока 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обе задачи (об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еи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х задач, об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ими задачами), полторы тысячи.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Стоит обратить внимание на то, что слова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полтора, полторы, полтораста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в косвенных падежах (кроме винительного) имеют форму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полутора, полутораста (не прошло полутора часов, разослали квитанции полутораста абонентам).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Rectangle 1"/>
          <p:cNvSpPr/>
          <p:nvPr/>
        </p:nvSpPr>
        <p:spPr>
          <a:xfrm>
            <a:off x="0" y="30600"/>
            <a:ext cx="9142920" cy="63082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 словосочетаниях с существительными в именительном падеже числительное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управляет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родительным падежом существительного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(построено шестьдесят домов);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в косвенных падежах числительное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согласуется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с главным словом, выраженным именем существительным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(о шестидесяти домах). 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Числительные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тысяча, миллион, миллиард 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во всех падежах сохраняют управление: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миллион жителей, для миллиона жителей, о миллионе жителей. 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После числительных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один, два, три, четыре 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употребляется форма единственного числа существительных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(два яблока, три эпизода)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, а после числительных от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пяти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и далее — множественного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(пять яблок, двенадцать эпизодов). 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Числительные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полтора, полтораста 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 именительном и винительном падежах управляют существительными в единственном числе, а в остальных падежах существительное стоит в форме множественного числа: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пригласил полтора десятка учеников — беседовал с полутора десятками учеников.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56960" cy="2010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rmAutofit fontScale="90000"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4400" b="1" strike="noStrike" spc="-1">
                <a:solidFill>
                  <a:srgbClr val="C00000"/>
                </a:solidFill>
                <a:latin typeface="Calibri"/>
              </a:rPr>
              <a:t>Морфологические нормы употребления и образования имён существительных</a:t>
            </a:r>
            <a:r>
              <a:t/>
            </a:r>
            <a:br/>
            <a:endParaRPr lang="ru-RU" sz="4400" b="0" strike="noStrike" spc="-1"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457200" y="2143080"/>
            <a:ext cx="7971480" cy="3981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7000"/>
          </a:bodyPr>
          <a:lstStyle/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Times New Roman"/>
              </a:rPr>
              <a:t>Трудные случаи определения рода существительных</a:t>
            </a:r>
            <a:endParaRPr lang="ru-RU" sz="32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Times New Roman"/>
              </a:rPr>
              <a:t>    Неодушевлённые существительные порой с течением времени меняют род, что может привести к возникновению равноправных вариантов: банкнот и банкнота, георгин и георгина, оладушек и оладушка, спазм и спазма.</a:t>
            </a: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Rectangle 1"/>
          <p:cNvSpPr/>
          <p:nvPr/>
        </p:nvSpPr>
        <p:spPr>
          <a:xfrm>
            <a:off x="571320" y="667080"/>
            <a:ext cx="8571960" cy="50284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к ДВЕ ТЫСЯЧИ  ПЯТОМУ году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с ПЯТИДЕСЯТЬЮ рублями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с СЕМЬЮСТАМИ метрами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из ПОЛТОРА метров материи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на ОБЕИХ берегах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Rectangle 1"/>
          <p:cNvSpPr/>
          <p:nvPr/>
        </p:nvSpPr>
        <p:spPr>
          <a:xfrm rot="10800000" flipV="1">
            <a:off x="286560" y="-1270080"/>
            <a:ext cx="8857440" cy="77716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в ДВУХСТАХ метрах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до тысяча восемьсот ДВЕНАДЦАТОГО года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в ОБЕИХ руках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ДО ТЫСЯЧА ДЕВЯТЬСОТ ПЯТОГО года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ШЕСТЬЮСТАМИ учебниками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с ДВУМЯСТАМИ бойцами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свыше ЧЕТЫРЁХ ТЫСЯЧ метров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ectangle 1"/>
          <p:cNvSpPr/>
          <p:nvPr/>
        </p:nvSpPr>
        <p:spPr>
          <a:xfrm>
            <a:off x="0" y="244800"/>
            <a:ext cx="9142920" cy="63082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4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Особенности употребления и образования форм местоимений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Нарушения в образовании отдельных форм местоимений связаны в первую очередь с притяжательными местоимениями </a:t>
            </a:r>
            <a:r>
              <a:rPr lang="ru-RU" sz="24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его, её, их,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 которые в литературном языке не изменяются </a:t>
            </a:r>
            <a:r>
              <a:rPr lang="ru-RU" sz="24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(с его друзьями, о её планах, в их доме). 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Когда личное местоимение </a:t>
            </a:r>
            <a:r>
              <a:rPr lang="ru-RU" sz="24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он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 употребляется в косвенных падежах с предлогами, к нему прибавляется начальное </a:t>
            </a: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н-: </a:t>
            </a:r>
            <a:r>
              <a:rPr lang="ru-RU" sz="24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горжусь им — увижусь с </a:t>
            </a: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н</a:t>
            </a:r>
            <a:r>
              <a:rPr lang="ru-RU" sz="24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им. 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Местоимения играют важную роль в организации текста, когда замещают другие слова. С этой целью используются указательные местоимения </a:t>
            </a:r>
            <a:r>
              <a:rPr lang="ru-RU" sz="24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(этот, тот, такой 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и др.), местоименные наречия </a:t>
            </a:r>
            <a:r>
              <a:rPr lang="ru-RU" sz="24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(там, туда, тогда 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и др.), личное местоимение </a:t>
            </a:r>
            <a:r>
              <a:rPr lang="ru-RU" sz="24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он (она, оно, они),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 относительное местоимение </a:t>
            </a:r>
            <a:r>
              <a:rPr lang="ru-RU" sz="24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который. 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Если предложение содержит несколько существительных, то недопустимо использовать личные местоимения </a:t>
            </a:r>
            <a:r>
              <a:rPr lang="ru-RU" sz="24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он, она, его, её,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 т. к. это может привести к возникновению двусмысленности: </a:t>
            </a:r>
            <a:r>
              <a:rPr lang="ru-RU" sz="24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Эту селёдку передала мне продавщица Люба, ввиду жаркой погоды она уже припахивала. 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Rectangle 1"/>
          <p:cNvSpPr/>
          <p:nvPr/>
        </p:nvSpPr>
        <p:spPr>
          <a:xfrm>
            <a:off x="428760" y="60840"/>
            <a:ext cx="8646480" cy="54853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Внимательно нужно относиться и к построению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сложноподчинённых предложений со словом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который,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иначе может быть непонятно, о чём идёт речь: </a:t>
            </a:r>
            <a:r>
              <a:t/>
            </a:r>
            <a:br/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 зале собрались родители ребят, которым сегодня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предстояло бороться за звание «самого умного» . 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Кто будет бороться за это звание — родители или ребята —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 из данного предложения установить невозможно.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Недочёты могут быть связаны с употреблением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возвратного местоимения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себя, 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которое не имеет форм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 рода и числа и может относиться ко всем лицам и обоим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числам </a:t>
            </a:r>
            <a:r>
              <a:rPr lang="ru-RU" sz="24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(Комендант сказал дворнику отнести вещи жильца к себе. 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Кто получит вещи?).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000000"/>
                </a:solidFill>
                <a:latin typeface="Calibri"/>
                <a:ea typeface="Times New Roman"/>
              </a:rPr>
              <a:t> 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Rectangle 1"/>
          <p:cNvSpPr/>
          <p:nvPr/>
        </p:nvSpPr>
        <p:spPr>
          <a:xfrm>
            <a:off x="285840" y="30960"/>
            <a:ext cx="8756280" cy="63082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Может вызывать трудности и употребление в тексте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притяжательного местоимения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свой: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Учитель попросил ученика положить тетради на свой стол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— </a:t>
            </a: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остаётся неясным, на чей стол надо положить тетради.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Чтобы избежать неточности, нужно помнить следующее: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 а) если в предложении подлежащее выражено личным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 местоимением, а дополнение существительным,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то принадлежность к дополнению выражается местоимением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его, её, их: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Я застал брата в своей комнате —Я застал брата в его комнате; </a:t>
            </a:r>
            <a:r>
              <a:t/>
            </a:r>
            <a:br/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б) если подлежащее и дополнение выражены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существительными одного и того же числа и рода, надо изменить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предложение так, чтобы было названо одно лицо: 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Учитель попросил положить тетради на свой (учителя) стол; 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По просьбе учителя ученик положил тетради на свой (ученика)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 стол.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"/>
          <p:cNvSpPr/>
          <p:nvPr/>
        </p:nvSpPr>
        <p:spPr>
          <a:xfrm>
            <a:off x="32040" y="0"/>
            <a:ext cx="9078120" cy="4561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1" strike="noStrike" spc="-1">
                <a:solidFill>
                  <a:srgbClr val="C00000"/>
                </a:solidFill>
                <a:latin typeface="Arial"/>
                <a:ea typeface="Times New Roman"/>
              </a:rPr>
              <a:t>Особенности</a:t>
            </a:r>
            <a:r>
              <a:rPr lang="ru-RU" sz="2400" b="1" strike="noStrike" spc="-1">
                <a:solidFill>
                  <a:srgbClr val="C00000"/>
                </a:solidFill>
                <a:latin typeface="Calibri"/>
                <a:ea typeface="Times New Roman"/>
              </a:rPr>
              <a:t> </a:t>
            </a:r>
            <a:r>
              <a:rPr lang="ru-RU" sz="2400" b="1" strike="noStrike" spc="-1">
                <a:solidFill>
                  <a:srgbClr val="C00000"/>
                </a:solidFill>
                <a:latin typeface="Arial"/>
                <a:ea typeface="Times New Roman"/>
              </a:rPr>
              <a:t>употребления и образования форм глаголов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91" name="Rectangle 2"/>
          <p:cNvSpPr/>
          <p:nvPr/>
        </p:nvSpPr>
        <p:spPr>
          <a:xfrm>
            <a:off x="428760" y="33120"/>
            <a:ext cx="8357400" cy="66114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Образование некоторых глагольных форм может вызывать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 определённые трудности.</a:t>
            </a:r>
            <a:endParaRPr lang="ru-RU" sz="2800" b="0" strike="noStrike" spc="-1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333333"/>
              </a:buClr>
              <a:buFont typeface="StarSymbol"/>
              <a:buAutoNum type="arabicPeriod"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При образовании глаголов несовершенного вида </a:t>
            </a:r>
            <a:endParaRPr lang="ru-RU" sz="2800" b="0" strike="noStrike" spc="-1">
              <a:latin typeface="Arial"/>
            </a:endParaRPr>
          </a:p>
          <a:p>
            <a:pPr marL="457200" indent="-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 отдельных случаях наблюдается чередование 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гласных</a:t>
            </a:r>
            <a:endParaRPr lang="ru-RU" sz="2800" b="0" strike="noStrike" spc="-1">
              <a:latin typeface="Arial"/>
            </a:endParaRPr>
          </a:p>
          <a:p>
            <a:pPr marL="457200" indent="-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 -а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 в основе: 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устр</a:t>
            </a:r>
            <a:r>
              <a:rPr lang="ru-RU" sz="28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ить - устр</a:t>
            </a:r>
            <a:r>
              <a:rPr lang="ru-RU" sz="28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а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ивать, </a:t>
            </a:r>
            <a:endParaRPr lang="ru-RU" sz="2800" b="0" strike="noStrike" spc="-1">
              <a:latin typeface="Arial"/>
            </a:endParaRPr>
          </a:p>
          <a:p>
            <a:pPr marL="457200" indent="-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оп</a:t>
            </a:r>
            <a:r>
              <a:rPr lang="ru-RU" sz="28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здать - оп</a:t>
            </a:r>
            <a:r>
              <a:rPr lang="ru-RU" sz="28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а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здывать. </a:t>
            </a:r>
            <a:endParaRPr lang="ru-RU" sz="2800" b="0" strike="noStrike" spc="-1">
              <a:latin typeface="Arial"/>
            </a:endParaRPr>
          </a:p>
          <a:p>
            <a:pPr marL="457200" indent="-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Но при образовании подобных форм от глаголов </a:t>
            </a:r>
            <a:endParaRPr lang="ru-RU" sz="2800" b="0" strike="noStrike" spc="-1">
              <a:latin typeface="Arial"/>
            </a:endParaRPr>
          </a:p>
          <a:p>
            <a:pPr marL="457200" indent="-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обусл</a:t>
            </a:r>
            <a:r>
              <a:rPr lang="ru-RU" sz="28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вить, сосредот</a:t>
            </a:r>
            <a:r>
              <a:rPr lang="ru-RU" sz="28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чить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 нужно помнить, </a:t>
            </a:r>
            <a:endParaRPr lang="ru-RU" sz="2800" b="0" strike="noStrike" spc="-1">
              <a:latin typeface="Arial"/>
            </a:endParaRPr>
          </a:p>
          <a:p>
            <a:pPr marL="457200" indent="-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что варианты 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обусл</a:t>
            </a:r>
            <a:r>
              <a:rPr lang="ru-RU" sz="28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а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вливать, сосредот</a:t>
            </a:r>
            <a:r>
              <a:rPr lang="ru-RU" sz="28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а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чивать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2800" b="0" strike="noStrike" spc="-1">
              <a:latin typeface="Arial"/>
            </a:endParaRPr>
          </a:p>
          <a:p>
            <a:pPr marL="457200" indent="-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являются допустимыми, а литературная норма — </a:t>
            </a:r>
            <a:endParaRPr lang="ru-RU" sz="2800" b="0" strike="noStrike" spc="-1">
              <a:latin typeface="Arial"/>
            </a:endParaRPr>
          </a:p>
          <a:p>
            <a:pPr marL="457200" indent="-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обусл</a:t>
            </a:r>
            <a:r>
              <a:rPr lang="ru-RU" sz="28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вливать, сосредот</a:t>
            </a:r>
            <a:r>
              <a:rPr lang="ru-RU" sz="2800" b="1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чивать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sz="2800" b="0" strike="noStrike" spc="-1">
              <a:latin typeface="Arial"/>
            </a:endParaRPr>
          </a:p>
          <a:p>
            <a:pPr marL="457200" indent="-457200">
              <a:lnSpc>
                <a:spcPct val="100000"/>
              </a:lnSpc>
              <a:buNone/>
              <a:tabLst>
                <a:tab pos="0" algn="l"/>
              </a:tabLst>
            </a:pP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Rectangle 1"/>
          <p:cNvSpPr/>
          <p:nvPr/>
        </p:nvSpPr>
        <p:spPr>
          <a:xfrm>
            <a:off x="214200" y="246960"/>
            <a:ext cx="8643240" cy="64893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2. Необходимо помнить о чередовании согласных 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г-ж, к-ч, в-вл, ф-фл, п-пл, б-бл, м-мл, ст-щ, т-ч, д/з-ж, с-ш 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 основе при образовании ряда форм: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печь — пеку — печёт;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лечь — лягу — ляжет — ляг,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стеречь — стерегу — стережёт — стерегут;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ловить — ловлю, блестеть — блещу,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Но: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тку — ткёт — ткут.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Внимание!</a:t>
            </a:r>
            <a:r>
              <a:rPr lang="ru-RU" sz="2800" b="0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жечь — ж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г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у — ж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ж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ёт — ж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ж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ём —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 ж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ж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ёте — ж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г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ут;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 хо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т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еть — хо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ч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у — хо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ч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ешь — хо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ч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ет — хо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т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им —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хо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т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ите — хо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т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ят;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бе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ж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ать — бе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г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у — бе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ж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ишь — бе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ж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ит — бе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ж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им —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бе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ж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ите — бе</a:t>
            </a:r>
            <a:r>
              <a:rPr lang="ru-RU" sz="2800" b="1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г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ут.  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 1"/>
          <p:cNvSpPr/>
          <p:nvPr/>
        </p:nvSpPr>
        <p:spPr>
          <a:xfrm>
            <a:off x="357120" y="565200"/>
            <a:ext cx="8285760" cy="37767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C00000"/>
                </a:solidFill>
                <a:latin typeface="Arial"/>
                <a:ea typeface="Times New Roman"/>
              </a:rPr>
              <a:t> </a:t>
            </a:r>
            <a:r>
              <a:rPr lang="ru-RU" sz="32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Обратите внимание на формы будущего времени от глаголов </a:t>
            </a:r>
            <a:r>
              <a:rPr lang="ru-RU" sz="32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выздороветь, обессилеть, ослабеть</a:t>
            </a:r>
            <a:r>
              <a:rPr lang="ru-RU" sz="32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 (глаголы на -еть указывают, что действие направлено на субъекта): </a:t>
            </a:r>
            <a:r>
              <a:rPr lang="ru-RU" sz="32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я выздоровею, обессилею,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 ты выздоровеешь, обессилеешь, он выздоровеет, обессилеет</a:t>
            </a:r>
            <a:r>
              <a:rPr lang="ru-RU" sz="32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 и т.д.</a:t>
            </a: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Rectangle 1"/>
          <p:cNvSpPr/>
          <p:nvPr/>
        </p:nvSpPr>
        <p:spPr>
          <a:xfrm rot="10800000" flipV="1">
            <a:off x="429840" y="-922320"/>
            <a:ext cx="8714160" cy="73123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Ряд глаголов не имеет некоторых форм настоящего и будущего времени:</a:t>
            </a:r>
            <a:endParaRPr lang="ru-RU" sz="28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333333"/>
              </a:buClr>
              <a:buFont typeface="Symbol"/>
              <a:buChar char=""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не используется  форма 1-го лица единственного числа у глаголов: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затмить, очутиться, победить, родиться, стонать, убедить, убедиться;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не имеют форм 1-го и 2-го лица единственного и множественного 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числа глаголы: 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кипеть, вскипеть, выкипеть (о воде), закатиться, наступить (о времени), обступить, осуществиться, получиться, произойти, раздаваться, создаваться, состояться, течь, удаваться;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при необходимости нужно использовать описательные конструкции: 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Мне удастся победить (убедить); Я одержу победу. 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Rectangle 1"/>
          <p:cNvSpPr/>
          <p:nvPr/>
        </p:nvSpPr>
        <p:spPr>
          <a:xfrm>
            <a:off x="285840" y="604080"/>
            <a:ext cx="25524000" cy="64893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От глаголов с суффиксом -ну- образуются следующие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формы прошедшего времени:</a:t>
            </a:r>
            <a:endParaRPr lang="ru-RU" sz="28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333333"/>
              </a:buClr>
              <a:buFont typeface="Symbol"/>
              <a:buChar char=""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 утратой суффикса: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возникнуть — возник,</a:t>
            </a:r>
            <a:endParaRPr lang="ru-RU" sz="28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333333"/>
              </a:buClr>
              <a:buFont typeface="Symbol"/>
              <a:buChar char=""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 проникнуть — проник, привыкнуть — привык,</a:t>
            </a:r>
            <a:endParaRPr lang="ru-RU" sz="28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333333"/>
              </a:buClr>
              <a:buFont typeface="Symbol"/>
              <a:buChar char=""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 промокнуть — промок, высохнуть — высох, </a:t>
            </a:r>
            <a:endParaRPr lang="ru-RU" sz="28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333333"/>
              </a:buClr>
              <a:buFont typeface="Symbol"/>
              <a:buChar char=""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погибнуть — погиб, исчезнуть — исчез;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равноправные варианты: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глохнуть — глох и глохнул,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киснуть — кис и киснул, пахнуть — пах и пахнул,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вянуть — вял и вянул,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подвергнуться — подвергся и подвергнулся; 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основные варианты 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гаснуть — гас, мёрзнуть — мёрз,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сохнуть — сох, тухнуть — тух,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но допустимо 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гаснул, мёрзнул,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сохнул, тухнул. 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Прямоугольник 1"/>
          <p:cNvSpPr/>
          <p:nvPr/>
        </p:nvSpPr>
        <p:spPr>
          <a:xfrm>
            <a:off x="642960" y="428760"/>
            <a:ext cx="8071560" cy="5209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Обратите внимание на род следующих парных существительных: 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женская босоножка, футбольная бутса, спортивная гетра, удобная кроссовка, кожаный мокасин, стальной рельс, детская сандалия, домашняя тапка (тапочка), лакированная штиблета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.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Следует также помнить, к какому роду относятся данные слова: 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существенный корректив, вкусная оладья,  длинное щупальце, удобная антресоль, лёгкая бандероль, тёмная вуаль, тяжёлая гантель, старая мозоль, кровельный толь, шоколадный трюфель,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Rectangle 1"/>
          <p:cNvSpPr/>
          <p:nvPr/>
        </p:nvSpPr>
        <p:spPr>
          <a:xfrm rot="15489600">
            <a:off x="284400" y="596160"/>
            <a:ext cx="29501640" cy="15066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900" b="1" strike="noStrike" spc="-1">
                <a:solidFill>
                  <a:srgbClr val="555555"/>
                </a:solidFill>
                <a:latin typeface="Arial"/>
                <a:ea typeface="Times New Roman"/>
              </a:rPr>
              <a:t>Не следует путать глаголы НАДЕТЬ и ОДЕТЬ:</a:t>
            </a:r>
            <a:r>
              <a:t/>
            </a:r>
            <a:br/>
            <a:r>
              <a:rPr lang="ru-RU" sz="1900" b="0" strike="noStrike" spc="-1">
                <a:solidFill>
                  <a:srgbClr val="555555"/>
                </a:solidFill>
                <a:latin typeface="Arial"/>
                <a:ea typeface="Times New Roman"/>
              </a:rPr>
              <a:t>СЛОВО </a:t>
            </a:r>
            <a:r>
              <a:rPr lang="ru-RU" sz="1900" b="0" strike="noStrike" spc="-1">
                <a:solidFill>
                  <a:srgbClr val="555555"/>
                </a:solidFill>
                <a:latin typeface="Calibri"/>
                <a:ea typeface="Times New Roman"/>
              </a:rPr>
              <a:t>«</a:t>
            </a:r>
            <a:r>
              <a:rPr lang="ru-RU" sz="1900" b="0" strike="noStrike" spc="-1">
                <a:solidFill>
                  <a:srgbClr val="555555"/>
                </a:solidFill>
                <a:latin typeface="Arial"/>
                <a:ea typeface="Times New Roman"/>
              </a:rPr>
              <a:t>ОДЕТЬ</a:t>
            </a:r>
            <a:r>
              <a:rPr lang="ru-RU" sz="1900" b="0" strike="noStrike" spc="-1">
                <a:solidFill>
                  <a:srgbClr val="555555"/>
                </a:solidFill>
                <a:latin typeface="Calibri"/>
                <a:ea typeface="Times New Roman"/>
              </a:rPr>
              <a:t>»</a:t>
            </a:r>
            <a:r>
              <a:rPr lang="ru-RU" sz="1900" b="0" strike="noStrike" spc="-1">
                <a:solidFill>
                  <a:srgbClr val="555555"/>
                </a:solidFill>
                <a:latin typeface="Arial"/>
                <a:ea typeface="Times New Roman"/>
              </a:rPr>
              <a:t> имеет значение </a:t>
            </a:r>
            <a:r>
              <a:rPr lang="ru-RU" sz="1900" b="0" strike="noStrike" spc="-1">
                <a:solidFill>
                  <a:srgbClr val="555555"/>
                </a:solidFill>
                <a:latin typeface="Calibri"/>
                <a:ea typeface="Times New Roman"/>
              </a:rPr>
              <a:t>«</a:t>
            </a:r>
            <a:r>
              <a:rPr lang="ru-RU" sz="1900" b="0" strike="noStrike" spc="-1">
                <a:solidFill>
                  <a:srgbClr val="555555"/>
                </a:solidFill>
                <a:latin typeface="Arial"/>
                <a:ea typeface="Times New Roman"/>
              </a:rPr>
              <a:t>покрыть чьё- либо тело одеждой</a:t>
            </a:r>
            <a:r>
              <a:rPr lang="ru-RU" sz="1900" b="0" strike="noStrike" spc="-1">
                <a:solidFill>
                  <a:srgbClr val="555555"/>
                </a:solidFill>
                <a:latin typeface="Calibri"/>
                <a:ea typeface="Times New Roman"/>
              </a:rPr>
              <a:t>»</a:t>
            </a:r>
            <a:r>
              <a:rPr lang="ru-RU" sz="1900" b="0" strike="noStrike" spc="-1">
                <a:solidFill>
                  <a:srgbClr val="555555"/>
                </a:solidFill>
                <a:latin typeface="Arial"/>
                <a:ea typeface="Times New Roman"/>
              </a:rPr>
              <a:t>. ОДЕТЬ можно КОГО-НИБУДЬ ДРУГОГО, НО НЕ СЕБЯ: например, ОДЕТЬ РЕБЁНКА, ОДЕТЬ КУКЛУ.</a:t>
            </a:r>
            <a:r>
              <a:t/>
            </a:r>
            <a:br/>
            <a:r>
              <a:rPr lang="ru-RU" sz="1900" b="0" strike="noStrike" spc="-1">
                <a:solidFill>
                  <a:srgbClr val="555555"/>
                </a:solidFill>
                <a:latin typeface="Arial"/>
                <a:ea typeface="Times New Roman"/>
              </a:rPr>
              <a:t>СЛОВО </a:t>
            </a:r>
            <a:r>
              <a:rPr lang="ru-RU" sz="1900" b="0" strike="noStrike" spc="-1">
                <a:solidFill>
                  <a:srgbClr val="555555"/>
                </a:solidFill>
                <a:latin typeface="Calibri"/>
                <a:ea typeface="Times New Roman"/>
              </a:rPr>
              <a:t>«</a:t>
            </a:r>
            <a:r>
              <a:rPr lang="ru-RU" sz="1900" b="0" strike="noStrike" spc="-1">
                <a:solidFill>
                  <a:srgbClr val="555555"/>
                </a:solidFill>
                <a:latin typeface="Arial"/>
                <a:ea typeface="Times New Roman"/>
              </a:rPr>
              <a:t>НАДЕТЬ</a:t>
            </a:r>
            <a:r>
              <a:rPr lang="ru-RU" sz="1900" b="0" strike="noStrike" spc="-1">
                <a:solidFill>
                  <a:srgbClr val="555555"/>
                </a:solidFill>
                <a:latin typeface="Calibri"/>
                <a:ea typeface="Times New Roman"/>
              </a:rPr>
              <a:t>»</a:t>
            </a:r>
            <a:r>
              <a:rPr lang="ru-RU" sz="1900" b="0" strike="noStrike" spc="-1">
                <a:solidFill>
                  <a:srgbClr val="555555"/>
                </a:solidFill>
                <a:latin typeface="Arial"/>
                <a:ea typeface="Times New Roman"/>
              </a:rPr>
              <a:t> имеет значение </a:t>
            </a:r>
            <a:r>
              <a:rPr lang="ru-RU" sz="1900" b="0" strike="noStrike" spc="-1">
                <a:solidFill>
                  <a:srgbClr val="555555"/>
                </a:solidFill>
                <a:latin typeface="Calibri"/>
                <a:ea typeface="Times New Roman"/>
              </a:rPr>
              <a:t>«</a:t>
            </a:r>
            <a:r>
              <a:rPr lang="ru-RU" sz="1900" b="0" strike="noStrike" spc="-1">
                <a:solidFill>
                  <a:srgbClr val="555555"/>
                </a:solidFill>
                <a:latin typeface="Arial"/>
                <a:ea typeface="Times New Roman"/>
              </a:rPr>
              <a:t>покрыть одеждой себя</a:t>
            </a:r>
            <a:r>
              <a:rPr lang="ru-RU" sz="1900" b="0" strike="noStrike" spc="-1">
                <a:solidFill>
                  <a:srgbClr val="555555"/>
                </a:solidFill>
                <a:latin typeface="Calibri"/>
                <a:ea typeface="Times New Roman"/>
              </a:rPr>
              <a:t>»</a:t>
            </a:r>
            <a:r>
              <a:rPr lang="ru-RU" sz="1900" b="0" strike="noStrike" spc="-1">
                <a:solidFill>
                  <a:srgbClr val="555555"/>
                </a:solidFill>
                <a:latin typeface="Arial"/>
                <a:ea typeface="Times New Roman"/>
              </a:rPr>
              <a:t>. НАДЕТЬ можно ЧТО-НИБУДЬ НА СЕБЯ: например, НАДЕТЬ ПАЛЬТО, ПЛАТЬЕ, ШАПКУ. НАДЕТЬ можно что-нибудь на другого человека (НАДЕТЬ НА КОГО? ЧТО? - НАДЕТЬ НА РЕБЕНКА ПАЛЬТО)</a:t>
            </a:r>
            <a:endParaRPr lang="ru-RU" sz="1900" b="0" strike="noStrike" spc="-1">
              <a:latin typeface="Arial"/>
            </a:endParaRPr>
          </a:p>
        </p:txBody>
      </p:sp>
      <p:sp>
        <p:nvSpPr>
          <p:cNvPr id="197" name="Rectangle 2"/>
          <p:cNvSpPr/>
          <p:nvPr/>
        </p:nvSpPr>
        <p:spPr>
          <a:xfrm rot="10800000" flipV="1">
            <a:off x="1080" y="529920"/>
            <a:ext cx="9142920" cy="43563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Не следует путать глаголы НАДЕТЬ и ОДЕТЬ:</a:t>
            </a:r>
            <a:r>
              <a:t/>
            </a:r>
            <a:br/>
            <a:r>
              <a:rPr lang="ru-RU" sz="28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СЛОВО «ОДЕТЬ» имеет значение «покрыть чьё- либо тело одеждой». ОДЕТЬ можно КОГО-НИБУДЬ ДРУГОГО, НО НЕ СЕБЯ: например, ОДЕТЬ РЕБЁНКА, ОДЕТЬ КУКЛУ.</a:t>
            </a:r>
            <a:r>
              <a:t/>
            </a:r>
            <a:br/>
            <a:r>
              <a:rPr lang="ru-RU" sz="2800" b="0" strike="noStrike" spc="-1">
                <a:solidFill>
                  <a:srgbClr val="555555"/>
                </a:solidFill>
                <a:latin typeface="Times New Roman"/>
                <a:ea typeface="Times New Roman"/>
              </a:rPr>
              <a:t>СЛОВО «НАДЕТЬ» имеет значение «покрыть одеждой себя». НАДЕТЬ можно ЧТО-НИБУДЬ НА СЕБЯ: например, НАДЕТЬ ПАЛЬТО, ПЛАТЬЕ, ШАПКУ. НАДЕТЬ можно что-нибудь на другого человека (НАДЕТЬ НА КОГО? ЧТО? - НАДЕТЬ НА РЕБЕНКА ПАЛЬТО)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Rectangle 1"/>
          <p:cNvSpPr/>
          <p:nvPr/>
        </p:nvSpPr>
        <p:spPr>
          <a:xfrm rot="10800000" flipV="1">
            <a:off x="1080" y="293400"/>
            <a:ext cx="9142920" cy="34117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От некоторых глаголов не образуется форма повелительного наклонения: </a:t>
            </a:r>
            <a:r>
              <a:rPr lang="ru-RU" sz="32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весить, видеть, слышать, мочь, ненавидеть, произойти, хотеть</a:t>
            </a:r>
            <a:r>
              <a:rPr lang="ru-RU" sz="32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и др.</a:t>
            </a: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520" cy="498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>
                <a:solidFill>
                  <a:srgbClr val="C00000"/>
                </a:solidFill>
                <a:latin typeface="Calibri"/>
              </a:rPr>
              <a:t>Морфологические нормы глаголов</a:t>
            </a:r>
            <a:endParaRPr lang="ru-RU" sz="2800" b="0" strike="noStrike" spc="-1"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/>
          </p:nvPr>
        </p:nvSpPr>
        <p:spPr>
          <a:xfrm>
            <a:off x="142920" y="571320"/>
            <a:ext cx="8857080" cy="5999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81000"/>
          </a:bodyPr>
          <a:lstStyle/>
          <a:p>
            <a:pPr marL="343080" indent="-343080">
              <a:lnSpc>
                <a:spcPct val="100000"/>
              </a:lnSpc>
              <a:spcBef>
                <a:spcPts val="720"/>
              </a:spcBef>
              <a:buNone/>
              <a:tabLst>
                <a:tab pos="0" algn="l"/>
              </a:tabLst>
            </a:pPr>
            <a:r>
              <a:rPr lang="ru-RU" sz="3600" b="1" strike="noStrike" spc="-1">
                <a:solidFill>
                  <a:srgbClr val="000000"/>
                </a:solidFill>
                <a:latin typeface="Calibri"/>
              </a:rPr>
              <a:t>Форма повелительного наклонения: </a:t>
            </a:r>
            <a:endParaRPr lang="ru-RU" sz="36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Calibri"/>
              </a:rPr>
              <a:t> Лечь- ляг – Лягте</a:t>
            </a:r>
            <a:endParaRPr lang="ru-RU" sz="28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Calibri"/>
              </a:rPr>
              <a:t>Ехать- поезжай- поезжайте</a:t>
            </a:r>
            <a:endParaRPr lang="ru-RU" sz="28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Calibri"/>
              </a:rPr>
              <a:t>Разъехаться- разъезжайся- разъезжайтесь</a:t>
            </a:r>
            <a:endParaRPr lang="ru-RU" sz="28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Calibri"/>
              </a:rPr>
              <a:t>Ездить-езди – ездите</a:t>
            </a:r>
            <a:endParaRPr lang="ru-RU" sz="28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Calibri"/>
              </a:rPr>
              <a:t>Положить – положи- положите</a:t>
            </a:r>
            <a:endParaRPr lang="ru-RU" sz="28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Calibri"/>
              </a:rPr>
              <a:t>Глядеть- гляди – глядите</a:t>
            </a:r>
            <a:endParaRPr lang="ru-RU" sz="28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Calibri"/>
              </a:rPr>
              <a:t>Трогать- трогай – трогайте</a:t>
            </a:r>
            <a:endParaRPr lang="ru-RU" sz="28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Calibri"/>
              </a:rPr>
              <a:t>Махать – маши- машите</a:t>
            </a:r>
            <a:endParaRPr lang="ru-RU" sz="28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Calibri"/>
              </a:rPr>
              <a:t>Класть- клади –кладите</a:t>
            </a:r>
            <a:endParaRPr lang="ru-RU" sz="28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Calibri"/>
              </a:rPr>
              <a:t>Бежать – беги- бегите</a:t>
            </a:r>
            <a:endParaRPr lang="ru-RU" sz="28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Calibri"/>
              </a:rPr>
              <a:t>Высыпать- высыпи- высыпите</a:t>
            </a:r>
            <a:endParaRPr lang="ru-RU" sz="28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000000"/>
                </a:solidFill>
                <a:latin typeface="Calibri"/>
              </a:rPr>
              <a:t>Прополоскать –прополощи- прополощите</a:t>
            </a:r>
            <a:endParaRPr lang="ru-RU" sz="2800" b="0" strike="noStrike" spc="-1">
              <a:latin typeface="Arial"/>
            </a:endParaRPr>
          </a:p>
          <a:p>
            <a:pPr marL="343080" indent="-343080" algn="ctr">
              <a:lnSpc>
                <a:spcPct val="100000"/>
              </a:lnSpc>
              <a:spcBef>
                <a:spcPts val="439"/>
              </a:spcBef>
              <a:buNone/>
              <a:tabLst>
                <a:tab pos="0" algn="l"/>
              </a:tabLst>
            </a:pPr>
            <a:r>
              <a:rPr lang="ru-RU" sz="2200" b="1" i="1" strike="noStrike" spc="-1">
                <a:solidFill>
                  <a:srgbClr val="000000"/>
                </a:solidFill>
                <a:latin typeface="Calibri"/>
              </a:rPr>
              <a:t>Слово </a:t>
            </a:r>
            <a:r>
              <a:rPr lang="ru-RU" sz="2200" b="1" i="1" strike="noStrike" spc="-1">
                <a:solidFill>
                  <a:srgbClr val="FF0000"/>
                </a:solidFill>
                <a:latin typeface="Calibri"/>
              </a:rPr>
              <a:t>«ложить» </a:t>
            </a:r>
            <a:r>
              <a:rPr lang="ru-RU" sz="2200" b="1" i="1" strike="noStrike" spc="-1">
                <a:solidFill>
                  <a:srgbClr val="000000"/>
                </a:solidFill>
                <a:latin typeface="Calibri"/>
              </a:rPr>
              <a:t>в русском языке без приставки </a:t>
            </a:r>
            <a:endParaRPr lang="ru-RU" sz="2200" b="0" strike="noStrike" spc="-1">
              <a:latin typeface="Arial"/>
            </a:endParaRPr>
          </a:p>
          <a:p>
            <a:pPr marL="343080" indent="-343080" algn="ctr">
              <a:lnSpc>
                <a:spcPct val="100000"/>
              </a:lnSpc>
              <a:spcBef>
                <a:spcPts val="439"/>
              </a:spcBef>
              <a:buNone/>
              <a:tabLst>
                <a:tab pos="0" algn="l"/>
              </a:tabLst>
            </a:pPr>
            <a:r>
              <a:rPr lang="ru-RU" sz="2200" b="1" i="1" strike="noStrike" spc="-1">
                <a:solidFill>
                  <a:srgbClr val="FF0000"/>
                </a:solidFill>
                <a:latin typeface="Calibri"/>
              </a:rPr>
              <a:t>не употребляется!!!</a:t>
            </a:r>
            <a:endParaRPr lang="ru-RU" sz="22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2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20"/>
              </a:spcBef>
              <a:buNone/>
              <a:tabLst>
                <a:tab pos="0" algn="l"/>
              </a:tabLst>
            </a:pPr>
            <a:endParaRPr lang="ru-RU" sz="22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720"/>
              </a:spcBef>
              <a:buNone/>
              <a:tabLst>
                <a:tab pos="0" algn="l"/>
              </a:tabLst>
            </a:pPr>
            <a:endParaRPr lang="ru-RU" sz="2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Rectangle 1"/>
          <p:cNvSpPr/>
          <p:nvPr/>
        </p:nvSpPr>
        <p:spPr>
          <a:xfrm rot="10800000" flipV="1">
            <a:off x="643680" y="423720"/>
            <a:ext cx="7428960" cy="55756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ЛЯЖЬТЕ на спину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ОДЕТЬ перчатки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ПОЕЗЖАЙТЕ за продуктами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NSimSun"/>
              </a:rPr>
              <a:t>ПОКЛАДИ на стол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ИСПЕКЁТ булочки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 marL="343080" indent="-343080" algn="ctr">
              <a:lnSpc>
                <a:spcPct val="100000"/>
              </a:lnSpc>
              <a:spcBef>
                <a:spcPts val="1599"/>
              </a:spcBef>
              <a:buNone/>
              <a:tabLst>
                <a:tab pos="0" algn="l"/>
              </a:tabLst>
            </a:pPr>
            <a:r>
              <a:rPr lang="ru-RU" sz="8000" b="0" strike="noStrike" spc="-1">
                <a:solidFill>
                  <a:srgbClr val="FF0000"/>
                </a:solidFill>
                <a:latin typeface="Calibri"/>
              </a:rPr>
              <a:t>Удачи на ЕГЭ!!!</a:t>
            </a:r>
            <a:endParaRPr lang="ru-RU" sz="8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Прямоугольник 1"/>
          <p:cNvSpPr/>
          <p:nvPr/>
        </p:nvSpPr>
        <p:spPr>
          <a:xfrm>
            <a:off x="857160" y="428760"/>
            <a:ext cx="7356960" cy="5209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Большинство неодушевлённых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несклоняемых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 нарицательных существительных относится к среднему роду 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(строгое жюри, хрустальное бра),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 но в некоторых случаях соотносится с родовым понятием или старой формой: </a:t>
            </a: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седьмая авеню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 (улица),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свежая кольраби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 (капуста), 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ароматный кофе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 (старые формы «кофей», «кофий»), 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вкусная салями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 (колбаса), 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2800" b="0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удачный пенальти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 (штрафной удар</a:t>
            </a:r>
            <a:r>
              <a:rPr lang="ru-RU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)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Rectangle 1"/>
          <p:cNvSpPr/>
          <p:nvPr/>
        </p:nvSpPr>
        <p:spPr>
          <a:xfrm>
            <a:off x="928800" y="897480"/>
            <a:ext cx="7071120" cy="39898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Существительные, называющие лиц по профессии, относятся к мужскому роду, хотя могут называть и лиц женского пола (как и склоняемые существительные):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32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военный атташе, опытный импресарио, известный скульптор Вера Мухина.</a:t>
            </a: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Rectangle 1"/>
          <p:cNvSpPr/>
          <p:nvPr/>
        </p:nvSpPr>
        <p:spPr>
          <a:xfrm>
            <a:off x="642960" y="311400"/>
            <a:ext cx="7857000" cy="52084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	Несклоняемые названия животных и птиц обычно относятся к мужскому роду, но нужно принимать во внимание контекст: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быстроногий эму, забавный какаду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, но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шимпанзе кормила детёныша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.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	В некоторых случаях учитывается родовое понятие: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вкусная иваси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(сельдь),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африканская цеце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(муха).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	Род несклоняемых имён собственных определяется по родовому понятию: 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полноводная Лимпопо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(река),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живописный Сан-Бартоломео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(остров).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Rectangle 1"/>
          <p:cNvSpPr/>
          <p:nvPr/>
        </p:nvSpPr>
        <p:spPr>
          <a:xfrm rot="10800000" flipV="1">
            <a:off x="720" y="237960"/>
            <a:ext cx="9143280" cy="64893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 Род сложносокращённых слов (аббревиатур) определяется двумя способами. Если слово не изменяется, то по роду главного слова в полном наименовании: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ООН приняла резолюцию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(Организация Объединённых Наций),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РИА сообщило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(Российское информационное агентство). 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   Если же слово склоняется, то род определяется на общих основаниях — по окончанию и конечному звуку основы: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поступить в технический вуз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(высшее учебное заведение),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МИД сделал заявление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(Министерство иностранных дел).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Род сложносоставных слов обычно определяется по слову, которое выражает более общее понятие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(красивая бабочка-адмирал)</a:t>
            </a:r>
            <a:r>
              <a:rPr lang="ru-RU" sz="28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или по первой части </a:t>
            </a:r>
            <a:r>
              <a:rPr lang="ru-RU" sz="28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(удобное кресло-кровать).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ectangle 1"/>
          <p:cNvSpPr/>
          <p:nvPr/>
        </p:nvSpPr>
        <p:spPr>
          <a:xfrm>
            <a:off x="0" y="29160"/>
            <a:ext cx="9142920" cy="57265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numCol="1" spcCol="0" anchor="ctr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1" strike="noStrike" spc="-1">
                <a:solidFill>
                  <a:srgbClr val="00B050"/>
                </a:solidFill>
                <a:latin typeface="Times New Roman"/>
                <a:ea typeface="Times New Roman"/>
              </a:rPr>
              <a:t>Именительный падеж множественного числа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Среди существительных мужского рода второго склонения наиболее распространены окончания </a:t>
            </a:r>
            <a:r>
              <a:t/>
            </a:r>
            <a:br/>
            <a:r>
              <a:rPr lang="ru-RU" sz="32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-ы/-и </a:t>
            </a:r>
            <a:r>
              <a:rPr lang="ru-RU" sz="32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и </a:t>
            </a:r>
            <a:r>
              <a:rPr lang="ru-RU" sz="32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-а/-я: компьютеры, полисы, поезда, профессора</a:t>
            </a:r>
            <a:r>
              <a:rPr lang="ru-RU" sz="32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. При выборе окончания нужно учитывать следующие факторы: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а) окончания </a:t>
            </a:r>
            <a:r>
              <a:rPr lang="ru-RU" sz="32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-а/-я</a:t>
            </a:r>
            <a:r>
              <a:rPr lang="ru-RU" sz="32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имеют существительные, обозначающие парные понятия: </a:t>
            </a:r>
            <a:r>
              <a:rPr lang="ru-RU" sz="32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глаза, бока, рога;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б) слова, состоящие из одного слога, как правило, имеют окончание</a:t>
            </a:r>
            <a:r>
              <a:rPr lang="ru-RU" sz="32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-ы/-и</a:t>
            </a:r>
            <a:r>
              <a:rPr lang="ru-RU" sz="3200" b="0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 (торты, шумы), но есть исключения </a:t>
            </a:r>
            <a:r>
              <a:rPr lang="ru-RU" sz="3200" b="0" i="1" strike="noStrike" spc="-1">
                <a:solidFill>
                  <a:srgbClr val="333333"/>
                </a:solidFill>
                <a:latin typeface="Times New Roman"/>
                <a:ea typeface="Times New Roman"/>
              </a:rPr>
              <a:t>(дома, сорта);</a:t>
            </a: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359</TotalTime>
  <Words>641</Words>
  <Application>Microsoft Office PowerPoint</Application>
  <PresentationFormat>Экран (4:3)</PresentationFormat>
  <Paragraphs>302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44</vt:i4>
      </vt:variant>
    </vt:vector>
  </HeadingPairs>
  <TitlesOfParts>
    <vt:vector size="48" baseType="lpstr">
      <vt:lpstr>Office Theme</vt:lpstr>
      <vt:lpstr>Office Theme</vt:lpstr>
      <vt:lpstr>Office Theme</vt:lpstr>
      <vt:lpstr>Office Theme</vt:lpstr>
      <vt:lpstr>Слайд 1</vt:lpstr>
      <vt:lpstr>Слайд 2</vt:lpstr>
      <vt:lpstr>Морфологические нормы употребления и образования имён существительных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Склонение числительных (40, 90, 100)</vt:lpstr>
      <vt:lpstr>Склонение числительных (200,300,400)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Морфологические нормы глаголов</vt:lpstr>
      <vt:lpstr>Слайд 43</vt:lpstr>
      <vt:lpstr>Слайд 44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Морфологические нормы современного русского языка. Задание 7 ЕГЭ</dc:title>
  <dc:subject/>
  <dc:creator>User</dc:creator>
  <dc:description/>
  <cp:lastModifiedBy>Admin</cp:lastModifiedBy>
  <cp:revision>80</cp:revision>
  <cp:lastPrinted>2022-02-03T10:34:49Z</cp:lastPrinted>
  <dcterms:created xsi:type="dcterms:W3CDTF">2022-01-25T17:15:09Z</dcterms:created>
  <dcterms:modified xsi:type="dcterms:W3CDTF">2022-03-13T20:12:11Z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44</vt:i4>
  </property>
</Properties>
</file>