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65" r:id="rId3"/>
    <p:sldId id="274" r:id="rId4"/>
    <p:sldId id="273" r:id="rId5"/>
    <p:sldId id="269" r:id="rId6"/>
    <p:sldId id="270" r:id="rId7"/>
    <p:sldId id="271" r:id="rId8"/>
    <p:sldId id="263" r:id="rId9"/>
    <p:sldId id="276" r:id="rId10"/>
    <p:sldId id="272" r:id="rId11"/>
    <p:sldId id="275" r:id="rId12"/>
    <p:sldId id="261" r:id="rId13"/>
    <p:sldId id="26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5" autoAdjust="0"/>
    <p:restoredTop sz="93922" autoAdjust="0"/>
  </p:normalViewPr>
  <p:slideViewPr>
    <p:cSldViewPr>
      <p:cViewPr varScale="1">
        <p:scale>
          <a:sx n="69" d="100"/>
          <a:sy n="69" d="100"/>
        </p:scale>
        <p:origin x="780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9" d="100"/>
          <a:sy n="49" d="100"/>
        </p:scale>
        <p:origin x="1842" y="60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64841CAF-A07E-41D8-BD8F-52F73295D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188BD95-FBAB-4D16-BD86-CE51C95070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3847C-6236-49F0-8959-82DC0EBC11ED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7E1B677-B06C-4E64-BFEC-82AE7D552D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768CD68-BDDA-40E2-B24A-A8ACE53D9E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8E3F0-51D1-4467-BF31-1BD72ECE435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802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EEB5F3-46D5-4827-9176-87B3ED408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9C46714-EA01-4BA8-B3F4-1804E1ADDE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FA0AC6-9EBA-40E1-BBC8-87B9F008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DAAFA1-B9E1-4CF6-9E6D-876137767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847870-C82B-4F62-91CF-02C2A8DE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0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F60D616-074D-47B4-B726-E9928A98B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9EA2C6B-320E-404F-B8A0-821D10932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BFE942B-7393-4B73-A8D9-DB6C12184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42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7CEB6D-ED6D-4526-81A8-6B48D4500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52732C-DB42-4FF4-B63F-BDB95C239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D427B4B-0BA1-4E32-AC35-3A7656175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8EFE849-CF36-4DF7-B3AA-B5613D278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B612AF-149D-40FD-81B8-0BEF0CA21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86FBBA-6EDD-41C1-83F2-A92D6A1E1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24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E0E3E9-2EA0-4F93-ACF3-69B3BFD81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8FF30DC-8368-4617-B796-6D8CD1AA93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90E88DC-1E9E-475D-B470-7C75BF6F8A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651535-13B0-4736-B6E0-8114A25C3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5029B0-26CA-4FD7-8F74-A5910734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CFDCF4F-29F3-434F-93BF-7145496C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0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119624-59D1-41E3-AEA2-748028B5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761F556-4960-4FFB-84B0-6DD9DECFF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3852AA-44AB-40DE-ABB5-D989F49F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F99121-21B5-44CE-A3CC-FB750D001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A2C88A-CBD1-4F5D-AFDA-B87C66F4D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63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9D2C97F-DA00-4FE0-831A-7C4145CC8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9E203A0-4947-4CC0-B314-D5F901EC7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9999C7-CA6F-4918-9A59-E4F9979B2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7F7D328-60F9-4536-BF6F-A15329120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5CB392-EC5F-4163-9BD2-AD0959FD7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44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CF96D8-8510-4EF3-B422-332DC57E5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3007763-0BB5-4DD5-BC47-1C50AB65A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048DF2C-669A-4DCA-8793-1F7410D7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933E309-0F6F-484F-98FA-46AB4551E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06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EEB5F3-46D5-4827-9176-87B3ED408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000" y="4464000"/>
            <a:ext cx="9144000" cy="1305000"/>
          </a:xfrm>
        </p:spPr>
        <p:txBody>
          <a:bodyPr anchor="b"/>
          <a:lstStyle>
            <a:lvl1pPr algn="ctr">
              <a:defRPr sz="6000" b="1">
                <a:solidFill>
                  <a:schemeClr val="accent2"/>
                </a:solidFill>
                <a:effectLst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0464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D4EC29-EC9D-4966-9B2F-5A81BAAA1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00" y="63255"/>
            <a:ext cx="103428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AF823D-AA6C-41CE-8369-D43088671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1000" y="2034000"/>
            <a:ext cx="10515600" cy="4097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3379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9687A894-023D-4237-87D6-74D11C874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00" y="63255"/>
            <a:ext cx="103428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1703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78A106-66FA-4DD6-BAB3-B8D8393A6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6B7C11-BF9E-408C-887F-6B9BC18637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79E133-BC16-4FB3-9BC0-B6A568D98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5CB5E0-055B-4886-BB25-0C7618D30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10B8AC-7215-4E96-8E27-FC440628E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50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456F72-33A8-4910-A853-F0EF915F0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EF7DE8-23CA-4D99-8CC9-4903DDD552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8C177F8-D6AF-47A0-B490-1B3CDFEE6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72E65B-AF1C-4F65-9941-D855AC96A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8AAEDA-38B0-46A7-BB17-DB378E2D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07335DD-857A-49BC-BF94-7878B3D9B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99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7FFB23-FD3E-408F-A23F-485521549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557B89F-6135-4F2B-893F-E89610007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995CA68-6719-40C1-95A2-F647EA7FA4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A4B353A-0A39-4E56-A1C1-2DDA22C594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2A394CB-908A-4E67-874E-EA58FD2B2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A4D78FF-9BDC-47EE-AD08-F85FEF056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B64B697-85E0-44B7-99FA-9C7AC6859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2D574AC-5168-4E22-8835-2D38CC2BB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35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9317D4-8ACB-498D-8524-425777540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58D9979-8217-47E8-9E8D-B2D0F803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7BFD1B-2793-4D83-B874-8CE6EE8A1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293DF3D-5BBD-49D4-B217-881FB1389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23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7ACF60-303D-438B-ADDF-FD8A00C5B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D57D61A-5D1E-48D1-8F9F-72DCC6131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6FE97FC-8D71-4940-B6BB-6862C76594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DCA0-1BB0-4A78-B9FD-CBA4791AF177}" type="datetimeFigureOut">
              <a:rPr lang="ru-RU" smtClean="0"/>
              <a:t>13.02.2021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017A4A-6BE4-47CB-9CD4-A285E2D43D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B2747D-D825-4A66-8A60-C4EE4BC74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41388-63F8-4FEC-99A6-4E4A5CF5E8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5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15.svg"/><Relationship Id="rId4" Type="http://schemas.openxmlformats.org/officeDocument/2006/relationships/image" Target="../media/image9.png"/><Relationship Id="rId9" Type="http://schemas.openxmlformats.org/officeDocument/2006/relationships/image" Target="../media/image19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49DE0BE0-A2C4-4428-86D8-D9DE377D54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000" y="4014000"/>
            <a:ext cx="7650000" cy="2430000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Урок алгебры в 8 классе А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11784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1000" y="63255"/>
            <a:ext cx="7912800" cy="1325563"/>
          </a:xfrm>
        </p:spPr>
        <p:txBody>
          <a:bodyPr/>
          <a:lstStyle/>
          <a:p>
            <a:r>
              <a:rPr lang="ru-RU" dirty="0" smtClean="0"/>
              <a:t>Оценки за урок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dirty="0" smtClean="0"/>
              <a:t> 7 </a:t>
            </a:r>
            <a:r>
              <a:rPr lang="ru-RU" sz="6000" dirty="0"/>
              <a:t>баллов и более – 5</a:t>
            </a:r>
          </a:p>
          <a:p>
            <a:r>
              <a:rPr lang="ru-RU" sz="6000" dirty="0" smtClean="0"/>
              <a:t>      5-6 </a:t>
            </a:r>
            <a:r>
              <a:rPr lang="ru-RU" sz="6000" dirty="0"/>
              <a:t>баллов – 4</a:t>
            </a:r>
          </a:p>
          <a:p>
            <a:r>
              <a:rPr lang="ru-RU" sz="6000" dirty="0" smtClean="0"/>
              <a:t>       3-4 </a:t>
            </a:r>
            <a:r>
              <a:rPr lang="ru-RU" sz="6000" dirty="0"/>
              <a:t>балла – 3</a:t>
            </a:r>
          </a:p>
          <a:p>
            <a:r>
              <a:rPr lang="ru-RU" sz="6000" dirty="0" smtClean="0"/>
              <a:t>      0-2 </a:t>
            </a:r>
            <a:r>
              <a:rPr lang="ru-RU" sz="6000" dirty="0"/>
              <a:t>баллов - 2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209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6000" y="2079000"/>
            <a:ext cx="10515600" cy="4097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№ 618,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</a:rPr>
              <a:t>№ 619 (перевести минуты в часы)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81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858823AD-D428-460A-994F-C3E28E4A2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Вставьте заголовок слайда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7062D2-87BA-47CB-AA8D-848BE686EE02}"/>
              </a:ext>
            </a:extLst>
          </p:cNvPr>
          <p:cNvSpPr txBox="1"/>
          <p:nvPr/>
        </p:nvSpPr>
        <p:spPr>
          <a:xfrm>
            <a:off x="4275181" y="3204000"/>
            <a:ext cx="36416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>
                <a:solidFill>
                  <a:schemeClr val="accent2"/>
                </a:solidFill>
              </a:rPr>
              <a:t>СПАСИБО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291C9CB-97EF-4869-9943-D47D8C13926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656000" y="5083790"/>
            <a:ext cx="476176" cy="47617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90E789E-9521-4149-8E06-223B8EDFEFF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/>
          <a:stretch/>
        </p:blipFill>
        <p:spPr>
          <a:xfrm>
            <a:off x="5466001" y="5083790"/>
            <a:ext cx="476176" cy="47617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901D014-EF1E-43AF-92AE-4BF16EB4108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6276000" y="5083790"/>
            <a:ext cx="476176" cy="47617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DC8E9F6-ED53-4B6A-8979-B6CF3385AB4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/>
          <a:stretch/>
        </p:blipFill>
        <p:spPr>
          <a:xfrm>
            <a:off x="7086000" y="5083790"/>
            <a:ext cx="476176" cy="47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4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06B2DD-7698-452C-A4F3-817C304DB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РЕСУРСЫ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0F9C4B-F110-4FBD-829C-88884EBF90B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676400" y="2033588"/>
            <a:ext cx="10515600" cy="4098925"/>
          </a:xfrm>
        </p:spPr>
        <p:txBody>
          <a:bodyPr/>
          <a:lstStyle/>
          <a:p>
            <a:r>
              <a:rPr lang="ru-RU" dirty="0"/>
              <a:t>Бесплатные шаблоны с сайта </a:t>
            </a:r>
            <a:r>
              <a:rPr lang="en-US" dirty="0">
                <a:hlinkClick r:id="rId2"/>
              </a:rPr>
              <a:t>presentation-creation.ru</a:t>
            </a:r>
            <a:endParaRPr lang="en-US" dirty="0"/>
          </a:p>
          <a:p>
            <a:r>
              <a:rPr lang="en-US" dirty="0"/>
              <a:t>Icons designed by Vectors Market from </a:t>
            </a:r>
            <a:r>
              <a:rPr lang="en-US" dirty="0" err="1">
                <a:hlinkClick r:id="rId3"/>
              </a:rPr>
              <a:t>Flaticon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261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3D8FF0-30C2-49C2-B43E-5FA1B956C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Домашнее задание № 606 (</a:t>
            </a:r>
            <a:r>
              <a:rPr lang="ru-RU" dirty="0" err="1" smtClean="0">
                <a:solidFill>
                  <a:schemeClr val="bg1"/>
                </a:solidFill>
              </a:rPr>
              <a:t>б,в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Объект 3"/>
              <p:cNvSpPr>
                <a:spLocks noGrp="1"/>
              </p:cNvSpPr>
              <p:nvPr>
                <p:ph idx="1"/>
              </p:nvPr>
            </p:nvSpPr>
            <p:spPr>
              <a:xfrm>
                <a:off x="741000" y="1809000"/>
                <a:ext cx="10515600" cy="4097963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:r>
                  <a:rPr lang="ru-RU" sz="3000" dirty="0" smtClean="0">
                    <a:solidFill>
                      <a:schemeClr val="tx1"/>
                    </a:solidFill>
                  </a:rPr>
                  <a:t>б)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+13</m:t>
                        </m:r>
                      </m:e>
                    </m:d>
                    <m:d>
                      <m:dPr>
                        <m:ctrlP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  <m:r>
                      <a:rPr lang="en-US" sz="3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4−6</m:t>
                        </m:r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d>
                      <m:dPr>
                        <m:ctrlP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+4</m:t>
                        </m:r>
                      </m:e>
                    </m:d>
                    <m:r>
                      <a:rPr lang="en-US" sz="3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</m:t>
                    </m:r>
                    <m:d>
                      <m:dPr>
                        <m:ctrlP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+4</m:t>
                        </m:r>
                      </m:e>
                    </m:d>
                    <m:d>
                      <m:dPr>
                        <m:ctrlP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e>
                    </m:d>
                  </m:oMath>
                </a14:m>
                <a:endParaRPr lang="ru-RU" sz="3000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:r>
                  <a:rPr lang="ru-RU" sz="3000" dirty="0" smtClean="0">
                    <a:solidFill>
                      <a:schemeClr val="tx1"/>
                    </a:solidFill>
                  </a:rPr>
                  <a:t>       </a:t>
                </a:r>
                <a14:m>
                  <m:oMath xmlns:m="http://schemas.openxmlformats.org/officeDocument/2006/math">
                    <m:r>
                      <a:rPr lang="en-US" sz="3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17</m:t>
                    </m:r>
                    <m:r>
                      <a:rPr lang="en-US" sz="3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30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=17</m:t>
                    </m:r>
                  </m:oMath>
                </a14:m>
                <a:endParaRPr lang="en-US" sz="3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3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   </m:t>
                      </m:r>
                      <m:r>
                        <a:rPr lang="en-US" sz="3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sz="3000" i="1" dirty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sz="3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sz="3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ru-RU" sz="3000" dirty="0" smtClean="0">
                    <a:solidFill>
                      <a:schemeClr val="tx1"/>
                    </a:solidFill>
                  </a:rPr>
                  <a:t> в) </a:t>
                </a:r>
                <a14:m>
                  <m:oMath xmlns:m="http://schemas.openxmlformats.org/officeDocument/2006/math">
                    <m:r>
                      <a:rPr lang="ru-RU" sz="3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3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3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+1)(</m:t>
                    </m:r>
                    <m:r>
                      <a:rPr lang="en-US" sz="3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3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+5)+10(</m:t>
                    </m:r>
                    <m:r>
                      <a:rPr lang="en-US" sz="3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3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−5)=10</m:t>
                    </m:r>
                    <m:r>
                      <a:rPr lang="en-US" sz="3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300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+10</m:t>
                    </m:r>
                  </m:oMath>
                </a14:m>
                <a:endParaRPr lang="en-US" sz="30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3000" dirty="0">
                    <a:solidFill>
                      <a:schemeClr val="tx1"/>
                    </a:solidFill>
                  </a:rPr>
                  <a:t> 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    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0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3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US" sz="3000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3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+6</m:t>
                    </m:r>
                    <m:r>
                      <a:rPr lang="en-US" sz="3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sz="3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−55=0</m:t>
                    </m:r>
                  </m:oMath>
                </a14:m>
                <a:endParaRPr lang="en-US" sz="30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ru-RU" sz="3000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US" sz="3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3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300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=256</m:t>
                      </m:r>
                    </m:oMath>
                  </m:oMathPara>
                </a14:m>
                <a:endParaRPr lang="en-US" sz="3000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sz="3000" dirty="0">
                    <a:solidFill>
                      <a:schemeClr val="tx1"/>
                    </a:solidFill>
                  </a:rPr>
                  <a:t> </a:t>
                </a:r>
                <a:r>
                  <a:rPr lang="en-US" sz="3000" dirty="0" smtClean="0">
                    <a:solidFill>
                      <a:schemeClr val="tx1"/>
                    </a:solidFill>
                  </a:rPr>
                  <a:t>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=−11,      </m:t>
                    </m:r>
                    <m:sSub>
                      <m:sSubPr>
                        <m:ctrlPr>
                          <a:rPr 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US" sz="3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=5 </m:t>
                    </m:r>
                    <m:r>
                      <a:rPr lang="en-US" sz="3000" b="0" i="1" strike="sngStrike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ru-RU" sz="3000" b="0" i="0" strike="sngStrike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ru-RU" sz="3000" dirty="0" smtClean="0">
                    <a:solidFill>
                      <a:schemeClr val="tx1"/>
                    </a:solidFill>
                  </a:rPr>
                  <a:t>ОДЗ</a:t>
                </a:r>
                <a:endParaRPr lang="ru-RU" sz="3000" strike="sngStrike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Объект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1000" y="1809000"/>
                <a:ext cx="10515600" cy="4097963"/>
              </a:xfrm>
              <a:blipFill>
                <a:blip r:embed="rId2"/>
                <a:stretch>
                  <a:fillRect l="-1391" t="-2976" b="-28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8999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№ 610 (б)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91000" y="1674000"/>
                <a:ext cx="4071884" cy="8756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1) 1+</m:t>
                      </m:r>
                      <m:f>
                        <m:fPr>
                          <m:ctrlPr>
                            <a:rPr lang="ru-RU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10−</m:t>
                          </m:r>
                          <m:sSup>
                            <m:sSupPr>
                              <m:ctrlPr>
                                <a:rPr lang="ru-RU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11−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10−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000" y="1674000"/>
                <a:ext cx="4071884" cy="87562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13552" y="2719736"/>
                <a:ext cx="4270656" cy="875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2)  2+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10−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11−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32−3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11−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52" y="2719736"/>
                <a:ext cx="4270656" cy="8755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444744" y="1680833"/>
                <a:ext cx="5557996" cy="521373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1−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5 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          </m:t>
                      </m:r>
                    </m:oMath>
                  </m:oMathPara>
                </a14:m>
                <a:endParaRPr lang="ru-RU" sz="2800" b="0" dirty="0" smtClean="0"/>
              </a:p>
              <a:p>
                <a:endParaRPr lang="ru-RU" sz="2800" dirty="0" smtClean="0"/>
              </a:p>
              <a:p>
                <a:r>
                  <a:rPr lang="ru-RU" sz="2800" dirty="0" smtClean="0"/>
                  <a:t>ОЗ: 5(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32−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/>
                  <a:t>)</a:t>
                </a:r>
              </a:p>
              <a:p>
                <a:endParaRPr lang="ru-RU" sz="2800" i="1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i="1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60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15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−55+5</m:t>
                      </m:r>
                      <m:sSup>
                        <m:sSupPr>
                          <m:ctrlPr>
                            <a:rPr lang="ru-RU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=96−9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b="0" dirty="0" smtClean="0"/>
              </a:p>
              <a:p>
                <a:endParaRPr lang="en-US" sz="2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=9</m:t>
                      </m:r>
                    </m:oMath>
                  </m:oMathPara>
                </a14:m>
                <a:endParaRPr lang="en-US" sz="2800" b="0" dirty="0" smtClean="0"/>
              </a:p>
              <a:p>
                <a:endParaRPr lang="en-US" sz="28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=±3  </m:t>
                      </m:r>
                    </m:oMath>
                  </m:oMathPara>
                </a14:m>
                <a:endParaRPr lang="ru-RU" sz="2800" b="0" dirty="0" smtClean="0">
                  <a:ea typeface="Cambria Math" panose="02040503050406030204" pitchFamily="18" charset="0"/>
                </a:endParaRPr>
              </a:p>
              <a:p>
                <a:r>
                  <a:rPr lang="ru-RU" sz="2800" dirty="0" smtClean="0"/>
                  <a:t>Ответ : -3; 3.</a:t>
                </a:r>
              </a:p>
              <a:p>
                <a:endParaRPr lang="ru-RU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4744" y="1680833"/>
                <a:ext cx="5557996" cy="5213735"/>
              </a:xfrm>
              <a:prstGeom prst="rect">
                <a:avLst/>
              </a:prstGeom>
              <a:blipFill>
                <a:blip r:embed="rId4"/>
                <a:stretch>
                  <a:fillRect l="-383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196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6000" y="54000"/>
            <a:ext cx="7650000" cy="1325563"/>
          </a:xfrm>
        </p:spPr>
        <p:txBody>
          <a:bodyPr/>
          <a:lstStyle/>
          <a:p>
            <a:r>
              <a:rPr lang="ru-RU" dirty="0" smtClean="0"/>
              <a:t>УСТНАЯ РАБОТА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31000" y="1764000"/>
                <a:ext cx="3060000" cy="7863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3600" dirty="0" smtClean="0"/>
                  <a:t>a)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US" sz="3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00" y="1764000"/>
                <a:ext cx="3060000" cy="786369"/>
              </a:xfrm>
              <a:prstGeom prst="rect">
                <a:avLst/>
              </a:prstGeom>
              <a:blipFill>
                <a:blip r:embed="rId2"/>
                <a:stretch>
                  <a:fillRect l="-8964" t="-2326" b="-209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96000" y="2787931"/>
                <a:ext cx="3982565" cy="11115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3600" i="1" smtClean="0">
                          <a:latin typeface="Cambria Math" panose="02040503050406030204" pitchFamily="18" charset="0"/>
                        </a:rPr>
                        <m:t>б</m:t>
                      </m:r>
                      <m:r>
                        <a:rPr lang="ru-RU" sz="3600" b="0" i="1" smtClean="0">
                          <a:latin typeface="Cambria Math" panose="02040503050406030204" pitchFamily="18" charset="0"/>
                        </a:rPr>
                        <m:t>)    </m:t>
                      </m:r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36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−4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den>
                      </m:f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sz="3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den>
                      </m:f>
                    </m:oMath>
                  </m:oMathPara>
                </a14:m>
                <a:endParaRPr lang="ru-RU" sz="36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000" y="2787931"/>
                <a:ext cx="3982565" cy="111158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828705" y="4202447"/>
                <a:ext cx="2534796" cy="7868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ru-RU" sz="3600" dirty="0"/>
                  <a:t>в</a:t>
                </a:r>
                <a:r>
                  <a:rPr lang="ru-RU" sz="3600" dirty="0" smtClean="0"/>
                  <a:t>)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3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3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+3</m:t>
                        </m:r>
                      </m:num>
                      <m:den>
                        <m:r>
                          <a:rPr lang="en-US" sz="36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705" y="4202447"/>
                <a:ext cx="2534796" cy="786882"/>
              </a:xfrm>
              <a:prstGeom prst="rect">
                <a:avLst/>
              </a:prstGeom>
              <a:blipFill>
                <a:blip r:embed="rId5"/>
                <a:stretch>
                  <a:fillRect l="-11058" t="-2326" b="-2093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3545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Составьте условие задачи по краткой записи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183811"/>
              </p:ext>
            </p:extLst>
          </p:nvPr>
        </p:nvGraphicFramePr>
        <p:xfrm>
          <a:off x="1551000" y="1854000"/>
          <a:ext cx="81280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000">
                  <a:extLst>
                    <a:ext uri="{9D8B030D-6E8A-4147-A177-3AD203B41FA5}">
                      <a16:colId xmlns:a16="http://schemas.microsoft.com/office/drawing/2014/main" val="177843474"/>
                    </a:ext>
                  </a:extLst>
                </a:gridCol>
                <a:gridCol w="2160000">
                  <a:extLst>
                    <a:ext uri="{9D8B030D-6E8A-4147-A177-3AD203B41FA5}">
                      <a16:colId xmlns:a16="http://schemas.microsoft.com/office/drawing/2014/main" val="1098311851"/>
                    </a:ext>
                  </a:extLst>
                </a:gridCol>
                <a:gridCol w="2835000">
                  <a:extLst>
                    <a:ext uri="{9D8B030D-6E8A-4147-A177-3AD203B41FA5}">
                      <a16:colId xmlns:a16="http://schemas.microsoft.com/office/drawing/2014/main" val="1403195459"/>
                    </a:ext>
                  </a:extLst>
                </a:gridCol>
                <a:gridCol w="1828000">
                  <a:extLst>
                    <a:ext uri="{9D8B030D-6E8A-4147-A177-3AD203B41FA5}">
                      <a16:colId xmlns:a16="http://schemas.microsoft.com/office/drawing/2014/main" val="30272605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v,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ru-RU" sz="3200" baseline="0" dirty="0" smtClean="0"/>
                        <a:t>км/ч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t</a:t>
                      </a:r>
                      <a:r>
                        <a:rPr lang="ru-RU" sz="3200" dirty="0" smtClean="0"/>
                        <a:t>, ч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</a:t>
                      </a:r>
                      <a:r>
                        <a:rPr lang="ru-RU" sz="3200" dirty="0" smtClean="0"/>
                        <a:t>, км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95985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x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на</a:t>
                      </a:r>
                      <a:r>
                        <a:rPr lang="ru-RU" sz="3200" baseline="0" dirty="0" smtClean="0"/>
                        <a:t> 6 ч. больше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120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5846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x+10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120</a:t>
                      </a:r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8580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289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Составьте условие задачи по краткой записи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9606642"/>
                  </p:ext>
                </p:extLst>
              </p:nvPr>
            </p:nvGraphicFramePr>
            <p:xfrm>
              <a:off x="1551000" y="2124000"/>
              <a:ext cx="8128000" cy="199910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95000">
                      <a:extLst>
                        <a:ext uri="{9D8B030D-6E8A-4147-A177-3AD203B41FA5}">
                          <a16:colId xmlns:a16="http://schemas.microsoft.com/office/drawing/2014/main" val="177843474"/>
                        </a:ext>
                      </a:extLst>
                    </a:gridCol>
                    <a:gridCol w="2070000">
                      <a:extLst>
                        <a:ext uri="{9D8B030D-6E8A-4147-A177-3AD203B41FA5}">
                          <a16:colId xmlns:a16="http://schemas.microsoft.com/office/drawing/2014/main" val="1098311851"/>
                        </a:ext>
                      </a:extLst>
                    </a:gridCol>
                    <a:gridCol w="2835000">
                      <a:extLst>
                        <a:ext uri="{9D8B030D-6E8A-4147-A177-3AD203B41FA5}">
                          <a16:colId xmlns:a16="http://schemas.microsoft.com/office/drawing/2014/main" val="1403195459"/>
                        </a:ext>
                      </a:extLst>
                    </a:gridCol>
                    <a:gridCol w="1828000">
                      <a:extLst>
                        <a:ext uri="{9D8B030D-6E8A-4147-A177-3AD203B41FA5}">
                          <a16:colId xmlns:a16="http://schemas.microsoft.com/office/drawing/2014/main" val="30272605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v,</a:t>
                          </a:r>
                          <a:r>
                            <a:rPr lang="en-US" sz="3200" baseline="0" dirty="0" smtClean="0"/>
                            <a:t> </a:t>
                          </a:r>
                          <a:r>
                            <a:rPr lang="ru-RU" sz="3200" baseline="0" dirty="0" smtClean="0"/>
                            <a:t>км/ч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t</a:t>
                          </a:r>
                          <a:r>
                            <a:rPr lang="ru-RU" sz="3200" dirty="0" smtClean="0"/>
                            <a:t>, ч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S</a:t>
                          </a:r>
                          <a:r>
                            <a:rPr lang="ru-RU" sz="3200" dirty="0" smtClean="0"/>
                            <a:t>, км</a:t>
                          </a:r>
                          <a:endParaRPr lang="ru-RU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95985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по </a:t>
                          </a:r>
                          <a:r>
                            <a:rPr lang="ru-RU" sz="3200" dirty="0" err="1" smtClean="0"/>
                            <a:t>теч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x</a:t>
                          </a:r>
                          <a:r>
                            <a:rPr lang="ru-RU" sz="3200" dirty="0" smtClean="0"/>
                            <a:t>+2</a:t>
                          </a:r>
                          <a:endParaRPr lang="ru-RU" sz="32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begChr m:val=""/>
                                    <m:endChr m:val="}"/>
                                    <m:ctrlPr>
                                      <a:rPr lang="ru-RU" sz="3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eqArr>
                                      <m:eqArrPr>
                                        <m:ctrlPr>
                                          <a:rPr lang="ru-RU" sz="32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eqArrPr>
                                      <m:e/>
                                      <m:e/>
                                      <m:e/>
                                    </m:eqArr>
                                  </m:e>
                                </m:d>
                                <m:r>
                                  <a:rPr lang="en-US" sz="3200" b="0" i="1" smtClean="0"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  <m:f>
                                  <m:fPr>
                                    <m:ctrlP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3200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30</a:t>
                          </a:r>
                          <a:endParaRPr lang="ru-RU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58461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против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x-2</a:t>
                          </a:r>
                          <a:endParaRPr lang="ru-RU" sz="32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30</a:t>
                          </a:r>
                          <a:endParaRPr lang="ru-RU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1285807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9606642"/>
                  </p:ext>
                </p:extLst>
              </p:nvPr>
            </p:nvGraphicFramePr>
            <p:xfrm>
              <a:off x="1551000" y="2124000"/>
              <a:ext cx="8128000" cy="18608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95000">
                      <a:extLst>
                        <a:ext uri="{9D8B030D-6E8A-4147-A177-3AD203B41FA5}">
                          <a16:colId xmlns:a16="http://schemas.microsoft.com/office/drawing/2014/main" val="177843474"/>
                        </a:ext>
                      </a:extLst>
                    </a:gridCol>
                    <a:gridCol w="2070000">
                      <a:extLst>
                        <a:ext uri="{9D8B030D-6E8A-4147-A177-3AD203B41FA5}">
                          <a16:colId xmlns:a16="http://schemas.microsoft.com/office/drawing/2014/main" val="1098311851"/>
                        </a:ext>
                      </a:extLst>
                    </a:gridCol>
                    <a:gridCol w="2835000">
                      <a:extLst>
                        <a:ext uri="{9D8B030D-6E8A-4147-A177-3AD203B41FA5}">
                          <a16:colId xmlns:a16="http://schemas.microsoft.com/office/drawing/2014/main" val="1403195459"/>
                        </a:ext>
                      </a:extLst>
                    </a:gridCol>
                    <a:gridCol w="1828000">
                      <a:extLst>
                        <a:ext uri="{9D8B030D-6E8A-4147-A177-3AD203B41FA5}">
                          <a16:colId xmlns:a16="http://schemas.microsoft.com/office/drawing/2014/main" val="3027260568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v,</a:t>
                          </a:r>
                          <a:r>
                            <a:rPr lang="en-US" sz="3200" baseline="0" dirty="0" smtClean="0"/>
                            <a:t> </a:t>
                          </a:r>
                          <a:r>
                            <a:rPr lang="ru-RU" sz="3200" baseline="0" dirty="0" smtClean="0"/>
                            <a:t>км/ч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t</a:t>
                          </a:r>
                          <a:r>
                            <a:rPr lang="ru-RU" sz="3200" dirty="0" smtClean="0"/>
                            <a:t>, ч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S</a:t>
                          </a:r>
                          <a:r>
                            <a:rPr lang="ru-RU" sz="3200" dirty="0" smtClean="0"/>
                            <a:t>, км</a:t>
                          </a:r>
                          <a:endParaRPr lang="ru-RU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99598500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по </a:t>
                          </a:r>
                          <a:r>
                            <a:rPr lang="ru-RU" sz="3200" dirty="0" err="1" smtClean="0"/>
                            <a:t>теч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x</a:t>
                          </a:r>
                          <a:r>
                            <a:rPr lang="ru-RU" sz="3200" dirty="0" smtClean="0"/>
                            <a:t>+2</a:t>
                          </a:r>
                          <a:endParaRPr lang="ru-RU" sz="3200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2"/>
                          <a:stretch>
                            <a:fillRect l="-122581" t="-51185" r="-65376" b="-56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30</a:t>
                          </a:r>
                          <a:endParaRPr lang="ru-RU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5846193"/>
                      </a:ext>
                    </a:extLst>
                  </a:tr>
                  <a:tr h="70256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dirty="0" smtClean="0"/>
                            <a:t>против</a:t>
                          </a:r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x-2</a:t>
                          </a:r>
                          <a:endParaRPr lang="ru-RU" sz="3200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ru-RU" sz="3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dirty="0" smtClean="0"/>
                            <a:t>30</a:t>
                          </a:r>
                          <a:endParaRPr lang="ru-RU" sz="32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1285807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07724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1000" y="1809001"/>
            <a:ext cx="10515600" cy="130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Решение задач с помощью дробных рациональных уравнений.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191000" y="3699000"/>
            <a:ext cx="10125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Цель: учиться составлять дробные рациональные уравнения  по условию текстовой задачи и решать их.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2688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50ECA6-2C10-42CC-8823-AE3421095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A69E54-D44B-4DB4-89D6-039D8E202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1000" y="1944000"/>
            <a:ext cx="5220000" cy="3915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«</a:t>
            </a:r>
            <a:r>
              <a:rPr lang="ru-RU" b="1" i="1" dirty="0"/>
              <a:t>Если вы хотите научиться плавать, то смело входите в воду, а если хотите научиться решать задачи, то решайте их</a:t>
            </a:r>
            <a:r>
              <a:rPr lang="ru-RU" b="1" i="1" dirty="0" smtClean="0"/>
              <a:t>!»</a:t>
            </a:r>
          </a:p>
          <a:p>
            <a:pPr marL="0" indent="0">
              <a:buNone/>
            </a:pPr>
            <a:r>
              <a:rPr lang="ru-RU" b="1" i="1" dirty="0" smtClean="0"/>
              <a:t> </a:t>
            </a:r>
            <a:r>
              <a:rPr lang="ru-RU" b="1" dirty="0"/>
              <a:t>Джордж Пойа</a:t>
            </a:r>
          </a:p>
        </p:txBody>
      </p:sp>
      <p:pic>
        <p:nvPicPr>
          <p:cNvPr id="1028" name="Picture 4" descr="Картинки по запросу &quot;джордж пойа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000" y="1606742"/>
            <a:ext cx="3420000" cy="452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543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81000" y="0"/>
            <a:ext cx="4995000" cy="1325563"/>
          </a:xfrm>
        </p:spPr>
        <p:txBody>
          <a:bodyPr/>
          <a:lstStyle/>
          <a:p>
            <a:r>
              <a:rPr lang="ru-RU" dirty="0" smtClean="0"/>
              <a:t>СИНКВЕЙН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00" y="1629000"/>
            <a:ext cx="10515600" cy="4097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СУЩЕСТВИТЕЛЬНОЕ </a:t>
            </a:r>
          </a:p>
          <a:p>
            <a:pPr marL="0" indent="0" algn="ctr">
              <a:buNone/>
            </a:pPr>
            <a:r>
              <a:rPr lang="ru-RU" sz="4000" b="1" dirty="0" smtClean="0"/>
              <a:t>2 ПРИЛАГАТЕЛЬНЫХ</a:t>
            </a:r>
          </a:p>
          <a:p>
            <a:pPr marL="0" indent="0" algn="ctr">
              <a:buNone/>
            </a:pPr>
            <a:r>
              <a:rPr lang="ru-RU" sz="4000" b="1" dirty="0" smtClean="0"/>
              <a:t>3 ГЛАГОЛА</a:t>
            </a:r>
          </a:p>
          <a:p>
            <a:pPr marL="0" indent="0" algn="ctr">
              <a:buNone/>
            </a:pPr>
            <a:r>
              <a:rPr lang="ru-RU" sz="4000" b="1" dirty="0" smtClean="0"/>
              <a:t>ФРАЗА </a:t>
            </a:r>
          </a:p>
          <a:p>
            <a:pPr marL="0" indent="0" algn="ctr">
              <a:buNone/>
            </a:pPr>
            <a:r>
              <a:rPr lang="ru-RU" sz="4000" b="1" dirty="0" smtClean="0"/>
              <a:t>СЛОВО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72503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025373"/>
      </a:dk2>
      <a:lt2>
        <a:srgbClr val="E7E6E6"/>
      </a:lt2>
      <a:accent1>
        <a:srgbClr val="025373"/>
      </a:accent1>
      <a:accent2>
        <a:srgbClr val="0378A6"/>
      </a:accent2>
      <a:accent3>
        <a:srgbClr val="F2CB05"/>
      </a:accent3>
      <a:accent4>
        <a:srgbClr val="D6D6D6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208</Words>
  <Application>Microsoft Office PowerPoint</Application>
  <PresentationFormat>Широкоэкранный</PresentationFormat>
  <Paragraphs>73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Тема Office</vt:lpstr>
      <vt:lpstr>Урок алгебры в 8 классе А</vt:lpstr>
      <vt:lpstr>Домашнее задание № 606 (б,в)</vt:lpstr>
      <vt:lpstr>№ 610 (б)</vt:lpstr>
      <vt:lpstr>УСТНАЯ РАБОТА</vt:lpstr>
      <vt:lpstr>Составьте условие задачи по краткой записи</vt:lpstr>
      <vt:lpstr>Составьте условие задачи по краткой записи</vt:lpstr>
      <vt:lpstr>Тема урока:</vt:lpstr>
      <vt:lpstr>Презентация PowerPoint</vt:lpstr>
      <vt:lpstr>СИНКВЕЙН</vt:lpstr>
      <vt:lpstr>Оценки за урок</vt:lpstr>
      <vt:lpstr>ДОМАШНЕЕ ЗАДАНИЕ</vt:lpstr>
      <vt:lpstr>Вставьте заголовок слайда</vt:lpstr>
      <vt:lpstr>РЕСУРСЫ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User</cp:lastModifiedBy>
  <cp:revision>31</cp:revision>
  <dcterms:created xsi:type="dcterms:W3CDTF">2020-07-05T17:04:43Z</dcterms:created>
  <dcterms:modified xsi:type="dcterms:W3CDTF">2021-02-13T20:42:09Z</dcterms:modified>
</cp:coreProperties>
</file>