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6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8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9" r:id="rId2"/>
    <p:sldMasterId id="2147483747" r:id="rId3"/>
    <p:sldMasterId id="2147483759" r:id="rId4"/>
    <p:sldMasterId id="2147483771" r:id="rId5"/>
    <p:sldMasterId id="2147483783" r:id="rId6"/>
    <p:sldMasterId id="2147483795" r:id="rId7"/>
    <p:sldMasterId id="2147483807" r:id="rId8"/>
    <p:sldMasterId id="2147483831" r:id="rId9"/>
  </p:sldMasterIdLst>
  <p:notesMasterIdLst>
    <p:notesMasterId r:id="rId38"/>
  </p:notesMasterIdLst>
  <p:sldIdLst>
    <p:sldId id="293" r:id="rId10"/>
    <p:sldId id="312" r:id="rId11"/>
    <p:sldId id="297" r:id="rId12"/>
    <p:sldId id="256" r:id="rId13"/>
    <p:sldId id="313" r:id="rId14"/>
    <p:sldId id="346" r:id="rId15"/>
    <p:sldId id="316" r:id="rId16"/>
    <p:sldId id="267" r:id="rId17"/>
    <p:sldId id="302" r:id="rId18"/>
    <p:sldId id="317" r:id="rId19"/>
    <p:sldId id="318" r:id="rId20"/>
    <p:sldId id="274" r:id="rId21"/>
    <p:sldId id="319" r:id="rId22"/>
    <p:sldId id="278" r:id="rId23"/>
    <p:sldId id="283" r:id="rId24"/>
    <p:sldId id="321" r:id="rId25"/>
    <p:sldId id="328" r:id="rId26"/>
    <p:sldId id="334" r:id="rId27"/>
    <p:sldId id="335" r:id="rId28"/>
    <p:sldId id="329" r:id="rId29"/>
    <p:sldId id="326" r:id="rId30"/>
    <p:sldId id="327" r:id="rId31"/>
    <p:sldId id="342" r:id="rId32"/>
    <p:sldId id="343" r:id="rId33"/>
    <p:sldId id="344" r:id="rId34"/>
    <p:sldId id="345" r:id="rId35"/>
    <p:sldId id="306" r:id="rId36"/>
    <p:sldId id="341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2D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30" autoAdjust="0"/>
    <p:restoredTop sz="90390" autoAdjust="0"/>
  </p:normalViewPr>
  <p:slideViewPr>
    <p:cSldViewPr>
      <p:cViewPr varScale="1">
        <p:scale>
          <a:sx n="73" d="100"/>
          <a:sy n="73" d="100"/>
        </p:scale>
        <p:origin x="150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F512B12-7511-4AAA-AFF2-5D5FFB9D7228}" type="datetimeFigureOut">
              <a:rPr lang="ru-RU"/>
              <a:pPr>
                <a:defRPr/>
              </a:pPr>
              <a:t>08.10.2022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F43CD1-8314-49ED-8332-F4F5223BD30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604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hemeOverride" Target="../theme/themeOverride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wir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12813"/>
            <a:ext cx="9144000" cy="320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lIns="152394" tIns="76197" rIns="152394" bIns="76197" anchor="b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wir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44000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1336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B0A9C-DFD9-496E-86D4-CCD439072338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1605D-8B0D-4A9A-8101-A01EC61A90A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E1A45-5C1E-4069-AE7F-626222787BB9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544DC-0430-4E50-BECC-47544150F767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5E943-1685-4DD1-938D-F55696558A25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5E406-2C72-4A81-87DD-703DEB35E315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2DAFA-D328-413B-87EF-B2EFD00B3CFD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EE0F8-1741-428A-9A98-8AE7C968D888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A1970-4B0C-4EA3-989A-CF60B2A5ADD3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9A302-8EFA-40CA-A5A9-45DE58867FE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A1828-CEA4-40A0-940F-7F3A609892C6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99DF7-697A-4B9F-8698-D60EE54CA9AB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wirl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43000"/>
            <a:ext cx="9144000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0D53C-707A-4E75-9456-55AC065C287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0276A-251E-4766-89BB-8528C5DCAB14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1D08B-23FE-4D26-A33A-3FD789941CC0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3655C-F4DC-4FED-818C-4C2D141B9380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4626E-57CE-4DF7-8EA6-2341B83D4125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AA3DC-FCC3-45ED-A9DE-1299A7B09F6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4BF7-587B-4B38-A3DC-3CFE707ECFC9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B616D-AD8F-4F61-915F-E7298CCEABC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3D788-15F6-44B1-9349-7F448FE4AAE3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CA02B-3F49-498B-9953-9FB2AE7ADE55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A7C6A-3AFF-4FAC-94A9-170335F89C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9EB42-C978-47C1-BB80-97AB248085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30B9F-0E08-443F-8871-091956CE38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EA9675-14BA-4C5F-8D46-EA4BC5B7010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3BB3A-471A-44D1-9D0F-03DC878AFA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CC5C2-13F2-49C1-B4FD-E154B92775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286CE-C4D9-4E13-9249-5AFFBCFB708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2591C-9920-4DE8-9980-61E573D3C7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92227-A1B2-47E7-9988-914D57773A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6E9FF-2720-4305-BA70-72D25875C8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50B6D-A7A4-4A0D-82AE-AF9DF49B44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29A70-21FF-431B-9015-ECE40436A9D8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86FFC-4231-43A3-A8B3-3B8FA6FA708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A318B-C107-4986-829A-7B60E60A2375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FA088-5FB7-4141-BAF9-BB444DF05D65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C5F00-7D89-40CD-9D05-7682C42FB459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9BB1A-F77D-489F-B692-6963A3E528CE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29BE1-BA9B-44D0-BD47-AF7277D8938C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8485D-B0DF-4037-83C8-6D8420A2DB73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E5683-8413-4893-AABE-461F92C716AD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A1C8C-042C-42A0-B30F-20B6439658EE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5132C-66EF-4221-84B4-CE397F9543D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769C4-9028-4AFA-8DCD-8B2BF84B9193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8F1B8-C647-448A-BECC-DFD81A70A0D3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2CCA6-330C-47AB-8E07-AB165BB234CB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25D9E-9627-4027-8629-E8FC9181E6E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85F18-3E21-456A-A86B-A56EA2EE010E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97C7-131F-403E-BB2B-45C8219E05B6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9745F-4AA4-45E7-B2B3-EE192136064A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B01F4-78DF-453E-88E5-86B0D36F454C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A302F-E730-4768-89C2-609AF5F0945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2C882-9570-4AEC-AC60-DF1991569ADF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B89C7-62E9-41AD-9665-F6F03542D9B9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59031-57BE-433C-8366-E883C11B2E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CF4B3-1945-46D8-BF1A-0457B8F53C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8879A-D7B7-45FC-AD65-33409FB4BE9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2E8C1B-2CA5-4D71-B539-28E64CB87D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57DFDF-E251-4726-AE63-8406D94826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277F53-CB23-49D5-9DFD-A181C14ED5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3F079-1A2F-4BA0-8FFF-E8F3ADBA28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FFE09-C4D7-4875-8953-C6B29637B06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AEAA53-CE28-4543-80F9-3405ECA9506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F1622-777C-476C-9C78-44A2E8B093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1446E7-A671-4980-A585-C6825530F82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F155-5102-48A6-A48F-25B5E7B8764A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95089-A020-40CF-A051-314D1C24EE17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D2CD0-655D-45C4-8F90-D07DDB742338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5BE00-FC21-4C30-9F00-257FABE21786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A3BC1-6376-484F-BDB1-56CF54E26FB3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81550-3AF6-4088-BE9C-41799FE06C37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E0AF4-7EC0-41C9-9A04-B0D83C49E5A8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2F66-6B9F-42EE-A372-CC9E7D92E68A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4384-D955-476F-AA9B-4337372C5876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D0695-9965-468F-997D-951AA959DC05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FA64-0512-4482-ADC8-19CCB6D3E13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D5A95-3783-4605-A339-8C82D64DC9A2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D6686-951B-4015-9613-92908C860039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E9880-B2DA-431F-9981-D2E8BEE27642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A30F-CE1F-4750-88EC-E385B41624B0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1CBCB-68EE-42F0-B49C-C3AD715D3622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EA1EF-FF14-4B59-A1F0-6E3A172041C2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A4DE2-0770-4295-9384-7390A4718B7C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1D55B-D69B-4569-8B08-710BEA0E465E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9289-6104-4F4D-8FCA-29CB450E68D9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D7137-F0DD-4519-90A3-C0B630D9AD82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12B04-4C76-4C40-A620-4F93B59E5FD0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B632F-9E75-4060-ADB9-BEAC07AF252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0E4F37-C229-480F-9EA3-E455DA9926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8B0E1-E6F9-4772-8ED0-41ED9DD594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5E923-74DD-421D-B335-AE08468C07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EBEDE-1313-42C4-9CBB-54F753B9ED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B7178B-16F5-43EA-8765-7FAAC3AA00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C07778-8285-4E5D-99F5-F8DA5B6891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84C98-AE1C-47E1-845B-6B8B33BEDC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4274D-290C-466A-8382-0505364953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4AC38-8F06-4E22-98F1-2E6420D324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CF2A5-EC4F-4BEE-A2E6-C61DDA56267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9E841-9764-40D0-BE0D-3BE56458954E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EFBA2E-0596-4FD7-9612-62940AB7F8B8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74201-0C88-457D-92BB-2017330E1579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92A3F-112F-4452-81F7-B4B6049DF788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99FFC-6F09-4278-BD13-DD65E1DB58A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AEEE4-DDD1-4E8A-B49D-C973740E7835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046F8-D675-428F-BFC5-E0473D192F21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0F97E-373A-4590-9B68-94D6281C658E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B079F-82B7-4524-BF38-49A7D45D9B24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C5C5-E177-411B-99A2-5CE2D890E23C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B00AB-D275-4A99-B6A6-522BD43B4F4F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ED813-0477-4722-8C5B-93CC8DCC730C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288F6-6AFF-40E5-BFA8-A0FC0430ACF0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61DDD-F303-476E-ACE5-7F8EB902FEEF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7B3FE-F9E7-4351-83E7-A54272C07B94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18A14-5377-4DD5-9F31-5879B607EE13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1042A-7541-42A1-AC59-68B8FAAEE4F7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11F8E-29BB-482F-ABB2-D9DA7B472620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57478-75BF-451B-A6A3-429C53E84B11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7109E-CBB6-4BC0-BB40-AA050FC431C8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9249A-0096-411E-AC66-4487F3569BF8}" type="datetimeFigureOut">
              <a:rPr lang="fr-FR"/>
              <a:pPr>
                <a:defRPr/>
              </a:pPr>
              <a:t>08/10/2022</a:t>
            </a:fld>
            <a:endParaRPr lang="fr-CA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FAD1E-0CB0-4BDC-B19A-BDABB03A9D21}" type="slidenum">
              <a:rPr lang="fr-CA"/>
              <a:pPr>
                <a:defRPr/>
              </a:pPr>
              <a:t>‹#›</a:t>
            </a:fld>
            <a:endParaRPr lang="fr-C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7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ags" Target="../tags/tag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ags" Target="../tags/tag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tags" Target="../tags/tag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ags" Target="../tags/tag9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tags" Target="../tags/tag1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ags" Target="../tags/tag1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9.jpe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ags" Target="../tags/tag1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1000" y="1412875"/>
            <a:ext cx="8382000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76" r:id="rId1"/>
    <p:sldLayoutId id="2147484077" r:id="rId2"/>
    <p:sldLayoutId id="2147484039" r:id="rId3"/>
    <p:sldLayoutId id="2147484040" r:id="rId4"/>
    <p:sldLayoutId id="2147484041" r:id="rId5"/>
    <p:sldLayoutId id="2147484042" r:id="rId6"/>
    <p:sldLayoutId id="2147484043" r:id="rId7"/>
    <p:sldLayoutId id="2147484044" r:id="rId8"/>
    <p:sldLayoutId id="2147484078" r:id="rId9"/>
    <p:sldLayoutId id="2147484079" r:id="rId10"/>
    <p:sldLayoutId id="2147484080" r:id="rId11"/>
    <p:sldLayoutId id="2147484081" r:id="rId12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50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96875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email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white rectangle.png"/>
          <p:cNvPicPr>
            <a:picLocks noChangeAspect="1"/>
          </p:cNvPicPr>
          <p:nvPr/>
        </p:nvPicPr>
        <p:blipFill>
          <a:blip r:embed="rId4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51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1905000"/>
            <a:ext cx="80406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</p:sldLayoutIdLst>
  <p:transition>
    <p:fade/>
  </p:transition>
  <p:txStyles>
    <p:titleStyle>
      <a:lvl1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4800" kern="1200" spc="-125" dirty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  <a:lvl2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2pPr>
      <a:lvl3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3pPr>
      <a:lvl4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4pPr>
      <a:lvl5pPr algn="l" defTabSz="9128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6pPr>
      <a:lvl7pPr marL="9144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7pPr>
      <a:lvl8pPr marL="13716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8pPr>
      <a:lvl9pPr marL="1828800" algn="l" defTabSz="912813" rtl="0" fontAlgn="base">
        <a:lnSpc>
          <a:spcPct val="90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175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0413" indent="-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3788" indent="6350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–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5575" indent="403225" algn="l" defTabSz="912813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Font typeface="Arial" charset="0"/>
        <a:buChar char="»"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10FEE68D-6B5D-4928-879B-DDFEAEC915F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96844758-B4C9-4FCC-85BD-45E879634E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6F47B69A-E007-427D-A1FD-F79C4CCF9F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4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F9C5886A-D07B-480C-B8CA-180668F779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30AB4BED-5139-44B1-B3F5-14EB871D41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107" r:id="rId2"/>
    <p:sldLayoutId id="2147484108" r:id="rId3"/>
    <p:sldLayoutId id="2147484109" r:id="rId4"/>
    <p:sldLayoutId id="2147484110" r:id="rId5"/>
    <p:sldLayoutId id="2147484111" r:id="rId6"/>
    <p:sldLayoutId id="2147484112" r:id="rId7"/>
    <p:sldLayoutId id="2147484113" r:id="rId8"/>
    <p:sldLayoutId id="2147484114" r:id="rId9"/>
    <p:sldLayoutId id="2147484115" r:id="rId10"/>
    <p:sldLayoutId id="2147484116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72F1AC16-590F-4553-8F37-90059481FE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922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FD9053A-5C07-49EE-97AD-F1377DC0BD29}" type="datetimeFigureOut">
              <a:rPr lang="en-US"/>
              <a:pPr>
                <a:defRPr/>
              </a:pPr>
              <a:t>10/8/2022</a:t>
            </a:fld>
            <a:endParaRPr lang="en-US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193A09-70D9-4414-962C-8D88C391F8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2" r:id="rId5"/>
    <p:sldLayoutId id="2147484123" r:id="rId6"/>
    <p:sldLayoutId id="2147484124" r:id="rId7"/>
    <p:sldLayoutId id="2147484125" r:id="rId8"/>
    <p:sldLayoutId id="2147484126" r:id="rId9"/>
    <p:sldLayoutId id="2147484127" r:id="rId10"/>
    <p:sldLayoutId id="2147484128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8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8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024" y="310091"/>
            <a:ext cx="8136903" cy="1437087"/>
          </a:xfrm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/>
                <a:cs typeface="Arial"/>
              </a:rPr>
              <a:t>С каким настроением</a:t>
            </a:r>
            <a:br>
              <a:rPr lang="ru-RU" sz="4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/>
                <a:cs typeface="Arial"/>
              </a:rPr>
            </a:br>
            <a:r>
              <a:rPr lang="ru-RU" sz="44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/>
                <a:cs typeface="Arial"/>
              </a:rPr>
              <a:t>я начинаю урок</a:t>
            </a:r>
            <a:endParaRPr lang="ru-RU" sz="4400" dirty="0">
              <a:solidFill>
                <a:srgbClr val="800000"/>
              </a:solidFill>
              <a:effectLst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6916614" y="4946316"/>
            <a:ext cx="1797248" cy="50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>
                <a:solidFill>
                  <a:srgbClr val="660033"/>
                </a:solidFill>
              </a:rPr>
              <a:t>Плохое </a:t>
            </a:r>
            <a:r>
              <a:rPr lang="ru-RU" sz="2400" kern="0" dirty="0" smtClean="0">
                <a:solidFill>
                  <a:srgbClr val="660033"/>
                </a:solidFill>
              </a:rPr>
              <a:t> </a:t>
            </a:r>
            <a:endParaRPr lang="ru-RU" sz="2400" kern="0" dirty="0">
              <a:solidFill>
                <a:srgbClr val="660033"/>
              </a:solidFill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3851920" y="4897845"/>
            <a:ext cx="2158007" cy="42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>
                <a:solidFill>
                  <a:srgbClr val="002060"/>
                </a:solidFill>
              </a:rPr>
              <a:t>Нормальное  </a:t>
            </a:r>
            <a:r>
              <a:rPr lang="ru-RU" sz="2400" kern="0" dirty="0" smtClean="0">
                <a:solidFill>
                  <a:srgbClr val="002060"/>
                </a:solidFill>
              </a:rPr>
              <a:t> </a:t>
            </a:r>
            <a:endParaRPr lang="ru-RU" sz="2400" kern="0" dirty="0">
              <a:solidFill>
                <a:srgbClr val="002060"/>
              </a:solidFill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1187624" y="4937887"/>
            <a:ext cx="1512168" cy="4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 smtClean="0">
                <a:solidFill>
                  <a:srgbClr val="FF0000"/>
                </a:solidFill>
              </a:rPr>
              <a:t>Отличное</a:t>
            </a:r>
            <a:endParaRPr lang="ru-RU" sz="2400" kern="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6286720"/>
            <a:ext cx="5809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Встали дружно. Повернулись и друг другу улыбнулись.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9838" t="36350" r="9838" b="30050"/>
          <a:stretch/>
        </p:blipFill>
        <p:spPr>
          <a:xfrm>
            <a:off x="899592" y="2492896"/>
            <a:ext cx="734481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92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Что характерно для древнегреческой керамики?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711860"/>
            <a:ext cx="8695295" cy="581921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03856" y="6488181"/>
            <a:ext cx="2385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</a:t>
            </a:r>
            <a:r>
              <a:rPr lang="ru-RU" dirty="0" smtClean="0"/>
              <a:t>ногообразие </a:t>
            </a:r>
            <a:r>
              <a:rPr lang="ru-RU" dirty="0"/>
              <a:t>форм</a:t>
            </a:r>
          </a:p>
        </p:txBody>
      </p:sp>
    </p:spTree>
    <p:extLst>
      <p:ext uri="{BB962C8B-B14F-4D97-AF65-F5344CB8AC3E}">
        <p14:creationId xmlns:p14="http://schemas.microsoft.com/office/powerpoint/2010/main" val="27775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260648"/>
            <a:ext cx="8928992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</a:p>
          <a:p>
            <a:r>
              <a:rPr lang="ru-RU" sz="2400" b="1" dirty="0" smtClean="0"/>
              <a:t>Форма</a:t>
            </a:r>
            <a:r>
              <a:rPr lang="ru-RU" sz="2400" dirty="0" smtClean="0"/>
              <a:t> </a:t>
            </a:r>
            <a:r>
              <a:rPr lang="ru-RU" sz="2400" dirty="0"/>
              <a:t>каждого сосуда строго соответствовала его назначению. Попробуем вместе выявить, для чего использовались некоторые из этих ваз?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043" y="2975384"/>
            <a:ext cx="4964214" cy="371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21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ww.sno.pro1.ru/projects/gallery/var/albums/ceramic/greek/DN11JUXBNICTK_23SV3.jpg?m=1301584113"/>
          <p:cNvPicPr/>
          <p:nvPr/>
        </p:nvPicPr>
        <p:blipFill rotWithShape="1">
          <a:blip r:embed="rId2" cstate="email"/>
          <a:srcRect l="4490" t="3205" r="-4490" b="-1186"/>
          <a:stretch/>
        </p:blipFill>
        <p:spPr bwMode="auto">
          <a:xfrm>
            <a:off x="223770" y="517322"/>
            <a:ext cx="2548029" cy="2983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23770" y="3501008"/>
            <a:ext cx="2988394" cy="290143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А́мфора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ваза для хранения </a:t>
            </a:r>
            <a:r>
              <a:rPr lang="ru-RU" sz="20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оли</a:t>
            </a:r>
            <a:r>
              <a:rPr lang="ru-RU" sz="2000" i="1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́</a:t>
            </a:r>
            <a:r>
              <a:rPr lang="ru-RU" sz="2000" i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вкового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масла и вина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Эта ваза с двумя крепкими вертикальными ручками в них просовывались две деревянные палки и носили ее вдвоем.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3929" y="332656"/>
            <a:ext cx="5055064" cy="46166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Ги́дрия</a:t>
            </a:r>
            <a:r>
              <a:rPr lang="ru-RU" sz="2400" b="1" dirty="0" smtClean="0"/>
              <a:t> – </a:t>
            </a:r>
            <a:r>
              <a:rPr lang="ru-RU" sz="2400" dirty="0" smtClean="0"/>
              <a:t>ваза для пресной воды. </a:t>
            </a:r>
            <a:endParaRPr lang="ru-RU" sz="2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6858" t="5103" r="12270" b="14904"/>
          <a:stretch/>
        </p:blipFill>
        <p:spPr>
          <a:xfrm>
            <a:off x="3664942" y="1008181"/>
            <a:ext cx="2719503" cy="37084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l="6082" t="7615" r="11700" b="10441"/>
          <a:stretch/>
        </p:blipFill>
        <p:spPr>
          <a:xfrm>
            <a:off x="6384445" y="989803"/>
            <a:ext cx="2589598" cy="36633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93" y="3326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Леки́ф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- эта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керамическая ваза служила для хранения душистого масла и благовоний, которые использовались спортсменами для натирания тела. Прикрепляли кувшин к поясу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4202" t="840" r="-4202" b="50421"/>
          <a:stretch/>
        </p:blipFill>
        <p:spPr>
          <a:xfrm>
            <a:off x="395536" y="2852936"/>
            <a:ext cx="2598733" cy="381642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77500" y="265433"/>
            <a:ext cx="28803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Крате́р</a:t>
            </a:r>
            <a:r>
              <a:rPr lang="ru-RU" sz="2400" dirty="0" smtClean="0"/>
              <a:t> - этот </a:t>
            </a:r>
            <a:r>
              <a:rPr lang="ru-RU" sz="2400" dirty="0"/>
              <a:t>сосуд объемный. Он удобен для смешивания жидкости. 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204425"/>
            <a:ext cx="3915256" cy="446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5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8382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err="1" smtClean="0"/>
              <a:t>ки</a:t>
            </a:r>
            <a:r>
              <a:rPr lang="ru-RU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́</a:t>
            </a:r>
            <a:r>
              <a:rPr lang="ru-RU" b="1" dirty="0" err="1" smtClean="0"/>
              <a:t>лик</a:t>
            </a:r>
            <a:r>
              <a:rPr lang="ru-RU" dirty="0" smtClean="0"/>
              <a:t> </a:t>
            </a:r>
            <a:r>
              <a:rPr lang="ru-RU" dirty="0"/>
              <a:t>- ваза, из которой пили вино.</a:t>
            </a:r>
          </a:p>
        </p:txBody>
      </p:sp>
      <p:pic>
        <p:nvPicPr>
          <p:cNvPr id="125954" name="Picture 2" descr="E:\СВЕТИК\ДОКУМЕНТЫ\МХК\Дополнительный материал по МХК\Древняя Греция\Древнегреческая керамика\Греция вазы\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6016" y="3429000"/>
            <a:ext cx="400210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 descr="http://www.antic-art.ru/data/greece_archaic/43_kilik/152_mainfoto_0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600" y="1433998"/>
            <a:ext cx="4929222" cy="2647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248322"/>
            <a:ext cx="4237087" cy="249957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E:\СВЕТИК\ДОКУМЕНТЫ\МХК\Дополнительный материал по МХК\Древняя Греция\Древнегреческая керамика\Греция вазы\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1360237"/>
            <a:ext cx="2571768" cy="257176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1820" y="248314"/>
            <a:ext cx="8787378" cy="954107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err="1" smtClean="0"/>
              <a:t>Киа</a:t>
            </a:r>
            <a:r>
              <a:rPr lang="ru-RU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́</a:t>
            </a:r>
            <a:r>
              <a:rPr lang="ru-RU" sz="2800" b="1" dirty="0" err="1" smtClean="0"/>
              <a:t>ф</a:t>
            </a:r>
            <a:r>
              <a:rPr lang="ru-RU" sz="2800" b="1" dirty="0" smtClean="0"/>
              <a:t> - </a:t>
            </a:r>
            <a:r>
              <a:rPr lang="ru-RU" sz="2800" dirty="0" smtClean="0"/>
              <a:t>ковшик, с помощью которого наливали вино из кратеров  в  килики. </a:t>
            </a:r>
            <a:endParaRPr lang="ru-RU" sz="2800" dirty="0"/>
          </a:p>
        </p:txBody>
      </p:sp>
      <p:pic>
        <p:nvPicPr>
          <p:cNvPr id="130052" name="Picture 4" descr="Киаф. Дионис и силен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79712" y="4089821"/>
            <a:ext cx="2890580" cy="2630552"/>
          </a:xfrm>
          <a:prstGeom prst="rect">
            <a:avLst/>
          </a:prstGeom>
          <a:noFill/>
        </p:spPr>
      </p:pic>
      <p:pic>
        <p:nvPicPr>
          <p:cNvPr id="130054" name="Picture 6" descr="Киаф. Сфинкс"/>
          <p:cNvPicPr>
            <a:picLocks noChangeAspect="1" noChangeArrowheads="1"/>
          </p:cNvPicPr>
          <p:nvPr/>
        </p:nvPicPr>
        <p:blipFill rotWithShape="1">
          <a:blip r:embed="rId4" cstate="email"/>
          <a:srcRect t="19035" b="9913"/>
          <a:stretch/>
        </p:blipFill>
        <p:spPr bwMode="auto">
          <a:xfrm>
            <a:off x="5043369" y="1239236"/>
            <a:ext cx="3786214" cy="36724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Теперь обратите внимание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на характер и особенности конструктивного строения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форм ваз. Проведите анализ по каждой вазе. Какую форму имеет каждая из них</a:t>
            </a:r>
            <a:r>
              <a:rPr lang="en-GB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?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3938" t="13250" r="6288" b="9051"/>
          <a:stretch/>
        </p:blipFill>
        <p:spPr>
          <a:xfrm>
            <a:off x="539552" y="983980"/>
            <a:ext cx="8352929" cy="54220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39752" y="6431695"/>
            <a:ext cx="466012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математической грамотности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97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2675" t="8000" r="5113" b="8000"/>
          <a:stretch/>
        </p:blipFill>
        <p:spPr>
          <a:xfrm>
            <a:off x="4563157" y="620688"/>
            <a:ext cx="4392488" cy="4448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7400" t="24801" r="39763" b="5900"/>
          <a:stretch/>
        </p:blipFill>
        <p:spPr>
          <a:xfrm>
            <a:off x="1475656" y="1021297"/>
            <a:ext cx="1415737" cy="32220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/>
          <a:srcRect l="34634" t="23799"/>
          <a:stretch/>
        </p:blipFill>
        <p:spPr>
          <a:xfrm>
            <a:off x="419328" y="4429645"/>
            <a:ext cx="3528392" cy="23137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t="20644" b="12058"/>
          <a:stretch/>
        </p:blipFill>
        <p:spPr>
          <a:xfrm>
            <a:off x="5220072" y="5378892"/>
            <a:ext cx="2693870" cy="135968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79512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Давайте, теперь</a:t>
            </a:r>
            <a:r>
              <a:rPr lang="ru-RU" dirty="0" smtClean="0"/>
              <a:t>, </a:t>
            </a:r>
            <a:r>
              <a:rPr lang="ru-RU" dirty="0"/>
              <a:t>попробуем </a:t>
            </a:r>
            <a:r>
              <a:rPr lang="ru-RU" dirty="0" smtClean="0"/>
              <a:t>представить форму любой греческой вазы в виде простейших </a:t>
            </a:r>
            <a:r>
              <a:rPr lang="ru-RU" dirty="0"/>
              <a:t>геометрических </a:t>
            </a:r>
            <a:r>
              <a:rPr lang="ru-RU" dirty="0" smtClean="0"/>
              <a:t>фигур.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362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80160" b="68828"/>
          <a:stretch/>
        </p:blipFill>
        <p:spPr>
          <a:xfrm>
            <a:off x="4704198" y="1412927"/>
            <a:ext cx="2449421" cy="24992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134" t="78869" r="67933" b="-547"/>
          <a:stretch/>
        </p:blipFill>
        <p:spPr>
          <a:xfrm>
            <a:off x="6058441" y="4329297"/>
            <a:ext cx="2717478" cy="21333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5488" t="63807" r="22285" b="1255"/>
          <a:stretch/>
        </p:blipFill>
        <p:spPr>
          <a:xfrm>
            <a:off x="188538" y="1194965"/>
            <a:ext cx="1496068" cy="27761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68076"/>
          <a:stretch/>
        </p:blipFill>
        <p:spPr>
          <a:xfrm>
            <a:off x="296754" y="4349173"/>
            <a:ext cx="2025293" cy="20638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28806" t="38703" r="54076" b="32427"/>
          <a:stretch/>
        </p:blipFill>
        <p:spPr>
          <a:xfrm>
            <a:off x="3225414" y="4349173"/>
            <a:ext cx="1929660" cy="211343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56434" y="3934981"/>
            <a:ext cx="1029449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ряд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38895" y="3934222"/>
            <a:ext cx="1029449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ряд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70543" y="3934980"/>
            <a:ext cx="1029449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ряд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85271" y="1002156"/>
            <a:ext cx="2511906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у доски</a:t>
            </a:r>
            <a:endParaRPr lang="ru-RU" sz="28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6445" y="1001709"/>
            <a:ext cx="871268" cy="3600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8188" y="1392371"/>
            <a:ext cx="371888" cy="34494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4486" y="1927438"/>
            <a:ext cx="986776" cy="24898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3742" y="2203540"/>
            <a:ext cx="997520" cy="10785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3742" y="3302244"/>
            <a:ext cx="997520" cy="40237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51545" y="3737436"/>
            <a:ext cx="801914" cy="23461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V="1">
            <a:off x="2172568" y="1760721"/>
            <a:ext cx="530387" cy="14653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96754" y="195836"/>
            <a:ext cx="8595726" cy="849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1.</a:t>
            </a:r>
            <a:r>
              <a:rPr lang="ru-RU" b="1" dirty="0"/>
              <a:t> В виде каких простейших геометрических фигур можно представить вазу? </a:t>
            </a:r>
            <a:r>
              <a:rPr lang="ru-RU" b="1" dirty="0" smtClean="0"/>
              <a:t> Сколько таких частей у вас получилось</a:t>
            </a:r>
            <a:r>
              <a:rPr lang="en-GB" b="1" dirty="0" smtClean="0"/>
              <a:t>?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339752" y="6431695"/>
            <a:ext cx="4660122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математической грамотности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935160" y="14756"/>
            <a:ext cx="2475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Практическая работа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8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686800" cy="520404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YS Text"/>
              </a:rPr>
              <a:t>ВСТАВЬТЕ ПРОПУЩЕННОЕ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YS Text"/>
              </a:rPr>
              <a:t>СЛОВО</a:t>
            </a:r>
            <a:br>
              <a:rPr lang="ru-RU" b="1" dirty="0" smtClean="0">
                <a:solidFill>
                  <a:srgbClr val="000000"/>
                </a:solidFill>
                <a:effectLst/>
                <a:latin typeface="YS Text"/>
              </a:rPr>
            </a:br>
            <a:r>
              <a:rPr lang="ru-RU" b="1" dirty="0" smtClean="0">
                <a:effectLst/>
              </a:rPr>
              <a:t/>
            </a:r>
            <a:br>
              <a:rPr lang="ru-RU" b="1" dirty="0" smtClean="0">
                <a:effectLst/>
              </a:rPr>
            </a:b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 и любой </a:t>
            </a:r>
            <a:r>
              <a:rPr lang="ru-RU" dirty="0">
                <a:effectLst/>
              </a:rPr>
              <a:t>предмет, какой бы то ни было </a:t>
            </a:r>
            <a:r>
              <a:rPr lang="ru-RU" dirty="0" smtClean="0">
                <a:effectLst/>
              </a:rPr>
              <a:t>формы, можно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разложить</a:t>
            </a:r>
            <a:r>
              <a:rPr lang="ru-RU" dirty="0">
                <a:effectLst/>
              </a:rPr>
              <a:t> </a:t>
            </a:r>
            <a:r>
              <a:rPr lang="ru-RU" dirty="0" smtClean="0">
                <a:effectLst/>
              </a:rPr>
              <a:t>на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сумму основных </a:t>
            </a:r>
            <a:r>
              <a:rPr lang="ru-RU" dirty="0" smtClean="0">
                <a:effectLst/>
              </a:rPr>
              <a:t>_____________</a:t>
            </a:r>
            <a:r>
              <a:rPr lang="ru-RU" dirty="0">
                <a:effectLst/>
              </a:rPr>
              <a:t>фигур</a:t>
            </a:r>
            <a:br>
              <a:rPr lang="ru-RU" dirty="0">
                <a:effectLst/>
              </a:rPr>
            </a:br>
            <a:r>
              <a:rPr lang="ru-RU" dirty="0" smtClean="0">
                <a:effectLst/>
              </a:rPr>
              <a:t>– треугольников</a:t>
            </a:r>
            <a:r>
              <a:rPr lang="ru-RU" dirty="0">
                <a:effectLst/>
              </a:rPr>
              <a:t>, кругов и овалов</a:t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813" y="126530"/>
            <a:ext cx="2334293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2.</a:t>
            </a:r>
            <a:endParaRPr lang="ru-RU" sz="36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95546" y="6256784"/>
            <a:ext cx="619874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читательской и математической грамотности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3933056"/>
            <a:ext cx="2281843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</a:t>
            </a:r>
            <a:r>
              <a:rPr lang="ru-RU" sz="24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еометрических</a:t>
            </a:r>
            <a:endParaRPr lang="ru-RU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9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35825" t="9051" r="35038" b="53149"/>
          <a:stretch/>
        </p:blipFill>
        <p:spPr>
          <a:xfrm>
            <a:off x="1251157" y="1836814"/>
            <a:ext cx="2479781" cy="24127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9309" y="1807970"/>
            <a:ext cx="3437108" cy="22914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482" y="4231142"/>
            <a:ext cx="2664296" cy="24802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55495" y="4192435"/>
            <a:ext cx="3312368" cy="24842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70957" y="4231142"/>
            <a:ext cx="2353072" cy="238824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06864" y="1831810"/>
            <a:ext cx="576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cap="all" dirty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1.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00961" y="1877133"/>
            <a:ext cx="566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2.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628" y="4221365"/>
            <a:ext cx="566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3.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878924" y="4099376"/>
            <a:ext cx="566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4.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233489" y="4155517"/>
            <a:ext cx="566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cap="all" dirty="0" smtClean="0">
                <a:solidFill>
                  <a:prstClr val="black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5.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4713" y="45570"/>
            <a:ext cx="8847808" cy="175432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B0F0"/>
                </a:solidFill>
              </a:rPr>
              <a:t>Повторение </a:t>
            </a:r>
            <a:r>
              <a:rPr lang="ru-RU" sz="2000" dirty="0">
                <a:solidFill>
                  <a:srgbClr val="00B0F0"/>
                </a:solidFill>
              </a:rPr>
              <a:t>ранее </a:t>
            </a:r>
            <a:r>
              <a:rPr lang="ru-RU" sz="2000" dirty="0" smtClean="0">
                <a:solidFill>
                  <a:srgbClr val="00B0F0"/>
                </a:solidFill>
              </a:rPr>
              <a:t>изученного</a:t>
            </a:r>
          </a:p>
          <a:p>
            <a:r>
              <a:rPr lang="ru-RU" sz="2800" b="1" dirty="0" smtClean="0"/>
              <a:t>-Что такое промысел</a:t>
            </a:r>
            <a:r>
              <a:rPr lang="en-GB" sz="2800" b="1" dirty="0" smtClean="0"/>
              <a:t>?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-Определите </a:t>
            </a:r>
            <a:r>
              <a:rPr lang="ru-RU" sz="2800" b="1" dirty="0"/>
              <a:t>вид народного </a:t>
            </a:r>
            <a:r>
              <a:rPr lang="ru-RU" sz="2800" b="1" dirty="0" smtClean="0"/>
              <a:t>промысла. </a:t>
            </a:r>
            <a:endParaRPr lang="ru-RU" sz="2800" b="1" dirty="0"/>
          </a:p>
          <a:p>
            <a:r>
              <a:rPr lang="ru-RU" sz="2800" b="1" dirty="0" smtClean="0"/>
              <a:t>-Исключите </a:t>
            </a:r>
            <a:r>
              <a:rPr lang="ru-RU" sz="2800" b="1" dirty="0"/>
              <a:t>лишнее</a:t>
            </a:r>
            <a:r>
              <a:rPr lang="ru-RU" sz="24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2096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801" y="638466"/>
            <a:ext cx="8893652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Составить кластер из ключевого слова </a:t>
            </a:r>
            <a:r>
              <a:rPr lang="ru-RU" sz="2400" b="1" dirty="0" smtClean="0"/>
              <a:t>«Ваза».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1428736"/>
            <a:ext cx="13800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Ваза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5857892"/>
            <a:ext cx="87154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Кластер (пучок созвездия)</a:t>
            </a:r>
            <a:r>
              <a:rPr lang="ru-RU" sz="2000" dirty="0" smtClean="0"/>
              <a:t> – это графический прием систематизации материала в виде «грозди» (понятие, явление, событие)</a:t>
            </a:r>
            <a:endParaRPr lang="ru-RU" sz="2000" dirty="0"/>
          </a:p>
        </p:txBody>
      </p:sp>
      <p:sp>
        <p:nvSpPr>
          <p:cNvPr id="8" name="Овал 7"/>
          <p:cNvSpPr/>
          <p:nvPr/>
        </p:nvSpPr>
        <p:spPr>
          <a:xfrm>
            <a:off x="6583733" y="2515466"/>
            <a:ext cx="1167518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89868" y="2605499"/>
            <a:ext cx="1281801" cy="6560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858963" y="4072115"/>
            <a:ext cx="1428760" cy="720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906453" y="3739812"/>
            <a:ext cx="1393301" cy="6223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597194" y="3731412"/>
            <a:ext cx="1437491" cy="726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715140" y="1428736"/>
            <a:ext cx="1169228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69235" y="1388046"/>
            <a:ext cx="1438153" cy="7582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10800000">
            <a:off x="2214546" y="1785926"/>
            <a:ext cx="1285884" cy="21431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2285984" y="2152640"/>
            <a:ext cx="1366846" cy="9191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358480" y="2143910"/>
            <a:ext cx="98956" cy="178914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089926" y="2143116"/>
            <a:ext cx="777218" cy="16365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5357818" y="1785926"/>
            <a:ext cx="1214446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>
            <a:off x="5072066" y="2214554"/>
            <a:ext cx="1357322" cy="57150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4786314" y="2214554"/>
            <a:ext cx="1009657" cy="15651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2893" y="84731"/>
            <a:ext cx="5091843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Работа в группе </a:t>
            </a: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/>
          <a:srcRect l="48439"/>
          <a:stretch/>
        </p:blipFill>
        <p:spPr>
          <a:xfrm>
            <a:off x="7568998" y="3211079"/>
            <a:ext cx="1544674" cy="167984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r="70879"/>
          <a:stretch/>
        </p:blipFill>
        <p:spPr>
          <a:xfrm>
            <a:off x="160754" y="3243951"/>
            <a:ext cx="1022620" cy="196917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print"/>
          <a:srcRect l="50227" b="23285"/>
          <a:stretch/>
        </p:blipFill>
        <p:spPr>
          <a:xfrm>
            <a:off x="7278457" y="5076274"/>
            <a:ext cx="1371708" cy="78042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/>
          <a:srcRect r="51463"/>
          <a:stretch/>
        </p:blipFill>
        <p:spPr>
          <a:xfrm>
            <a:off x="1187201" y="5024136"/>
            <a:ext cx="1128738" cy="859205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6"/>
          <a:srcRect t="3781" b="72253"/>
          <a:stretch/>
        </p:blipFill>
        <p:spPr>
          <a:xfrm>
            <a:off x="2601663" y="5074355"/>
            <a:ext cx="4225815" cy="784258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201662" y="6459171"/>
            <a:ext cx="5643404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критического и креативного мышления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856984" cy="544764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Прежде, приступить к </a:t>
            </a:r>
            <a:r>
              <a:rPr lang="ru-RU" sz="2400" dirty="0" smtClean="0"/>
              <a:t>практической части работы, давайте определим с чего нужно начать построения греческого сосуда.</a:t>
            </a:r>
          </a:p>
          <a:p>
            <a:r>
              <a:rPr lang="ru-RU" sz="2400" dirty="0" smtClean="0"/>
              <a:t>  </a:t>
            </a:r>
          </a:p>
          <a:p>
            <a:r>
              <a:rPr lang="ru-RU" sz="2800" b="1" dirty="0" smtClean="0"/>
              <a:t>Вставьте пропущенные слова.</a:t>
            </a:r>
            <a:endParaRPr lang="ru-RU" sz="2800" b="1" dirty="0"/>
          </a:p>
          <a:p>
            <a:r>
              <a:rPr lang="ru-RU" sz="2800" dirty="0" smtClean="0"/>
              <a:t>1.Чтобы </a:t>
            </a:r>
            <a:r>
              <a:rPr lang="ru-RU" sz="2800" dirty="0"/>
              <a:t>изображение вазы не получилось </a:t>
            </a:r>
            <a:r>
              <a:rPr lang="ru-RU" sz="2800" dirty="0" smtClean="0"/>
              <a:t>_______, нужно воспользоваться </a:t>
            </a:r>
            <a:r>
              <a:rPr lang="ru-RU" sz="2800" dirty="0"/>
              <a:t>вспомогательными </a:t>
            </a:r>
            <a:r>
              <a:rPr lang="ru-RU" sz="2800" dirty="0" smtClean="0"/>
              <a:t>______. 2.Вначале </a:t>
            </a:r>
            <a:r>
              <a:rPr lang="ru-RU" sz="2800" dirty="0"/>
              <a:t>проводится </a:t>
            </a:r>
            <a:r>
              <a:rPr lang="ru-RU" sz="2800" dirty="0" smtClean="0"/>
              <a:t>осевая ___________ </a:t>
            </a:r>
            <a:r>
              <a:rPr lang="ru-RU" sz="2800" dirty="0"/>
              <a:t>линия (линия симметрии), которая помогает правильно изобразить правую и </a:t>
            </a:r>
            <a:r>
              <a:rPr lang="ru-RU" sz="2800" dirty="0" smtClean="0"/>
              <a:t>_______ </a:t>
            </a:r>
            <a:r>
              <a:rPr lang="ru-RU" sz="2800" dirty="0"/>
              <a:t>стороны </a:t>
            </a:r>
            <a:r>
              <a:rPr lang="ru-RU" sz="2800" dirty="0" smtClean="0"/>
              <a:t>вазы. </a:t>
            </a:r>
          </a:p>
          <a:p>
            <a:r>
              <a:rPr lang="ru-RU" sz="2800" dirty="0" smtClean="0"/>
              <a:t>3.Осевая линия в рисунке </a:t>
            </a:r>
            <a:r>
              <a:rPr lang="ru-RU" sz="2800" dirty="0"/>
              <a:t>— это первый и очень важный </a:t>
            </a:r>
            <a:r>
              <a:rPr lang="ru-RU" sz="2800" dirty="0" smtClean="0"/>
              <a:t>____ </a:t>
            </a:r>
            <a:r>
              <a:rPr lang="ru-RU" sz="2800" dirty="0"/>
              <a:t>работы, при построении </a:t>
            </a:r>
            <a:r>
              <a:rPr lang="ru-RU" sz="2800" dirty="0" smtClean="0"/>
              <a:t>изображения предмета.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8761" y="5560501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Ключевые слова: </a:t>
            </a:r>
            <a:r>
              <a:rPr lang="ru-RU" sz="2000" dirty="0" smtClean="0">
                <a:solidFill>
                  <a:srgbClr val="FF0000"/>
                </a:solidFill>
              </a:rPr>
              <a:t>страшным, кривым, прямым</a:t>
            </a:r>
            <a:r>
              <a:rPr lang="ru-RU" sz="2000" b="1" dirty="0" smtClean="0">
                <a:solidFill>
                  <a:srgbClr val="FF0000"/>
                </a:solidFill>
              </a:rPr>
              <a:t>, </a:t>
            </a:r>
            <a:r>
              <a:rPr lang="ru-RU" sz="2000" dirty="0" smtClean="0">
                <a:solidFill>
                  <a:srgbClr val="FF0000"/>
                </a:solidFill>
              </a:rPr>
              <a:t>точками, линиями, прямыми, рисунками</a:t>
            </a:r>
            <a:r>
              <a:rPr lang="ru-RU" sz="2000" dirty="0">
                <a:solidFill>
                  <a:srgbClr val="FF0000"/>
                </a:solidFill>
              </a:rPr>
              <a:t>, вертикальная</a:t>
            </a:r>
            <a:r>
              <a:rPr lang="ru-RU" sz="2000" dirty="0" smtClean="0">
                <a:solidFill>
                  <a:srgbClr val="FF0000"/>
                </a:solidFill>
              </a:rPr>
              <a:t>, горизонтальная, другую, левую</a:t>
            </a:r>
            <a:r>
              <a:rPr lang="ru-RU" sz="2000" dirty="0">
                <a:solidFill>
                  <a:srgbClr val="FF0000"/>
                </a:solidFill>
              </a:rPr>
              <a:t>, </a:t>
            </a:r>
            <a:r>
              <a:rPr lang="ru-RU" sz="2000" dirty="0" smtClean="0">
                <a:solidFill>
                  <a:srgbClr val="FF0000"/>
                </a:solidFill>
              </a:rPr>
              <a:t>момент, этап.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96752"/>
            <a:ext cx="4902111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4</a:t>
            </a:r>
            <a:r>
              <a:rPr lang="ru-RU" sz="32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(Работа в паре)</a:t>
            </a:r>
            <a:endParaRPr lang="ru-RU" sz="32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61071" y="764704"/>
            <a:ext cx="521723" cy="1187369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8621933" y="620688"/>
            <a:ext cx="0" cy="13681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123728" y="6381816"/>
            <a:ext cx="7015318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читательской грамотности и критического мышления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1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556792"/>
            <a:ext cx="88569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1.Чтобы </a:t>
            </a:r>
            <a:r>
              <a:rPr lang="ru-RU" sz="2800" dirty="0"/>
              <a:t>изображение вазы не получилось </a:t>
            </a:r>
            <a:r>
              <a:rPr lang="ru-RU" sz="2800" b="1" dirty="0">
                <a:solidFill>
                  <a:srgbClr val="FF0000"/>
                </a:solidFill>
              </a:rPr>
              <a:t>кривым</a:t>
            </a:r>
            <a:r>
              <a:rPr lang="ru-RU" sz="2800" dirty="0"/>
              <a:t>, нужно воспользоваться вспомогательными </a:t>
            </a:r>
            <a:r>
              <a:rPr lang="ru-RU" sz="2800" b="1" dirty="0">
                <a:solidFill>
                  <a:srgbClr val="FF0000"/>
                </a:solidFill>
              </a:rPr>
              <a:t>линиями</a:t>
            </a:r>
            <a:r>
              <a:rPr lang="ru-RU" sz="2800" dirty="0"/>
              <a:t>. </a:t>
            </a:r>
            <a:endParaRPr lang="ru-RU" sz="2800" dirty="0" smtClean="0"/>
          </a:p>
          <a:p>
            <a:r>
              <a:rPr lang="ru-RU" sz="2800" dirty="0" smtClean="0"/>
              <a:t>2.Вначале </a:t>
            </a:r>
            <a:r>
              <a:rPr lang="ru-RU" sz="2800" dirty="0"/>
              <a:t>проводится осевая </a:t>
            </a:r>
            <a:r>
              <a:rPr lang="ru-RU" sz="2800" b="1" dirty="0">
                <a:solidFill>
                  <a:srgbClr val="FF0000"/>
                </a:solidFill>
              </a:rPr>
              <a:t>вертикальная</a:t>
            </a:r>
            <a:r>
              <a:rPr lang="ru-RU" sz="2800" dirty="0"/>
              <a:t> линия (линия симметрии), которая помогает правильно изобразить правую и </a:t>
            </a:r>
            <a:r>
              <a:rPr lang="ru-RU" sz="2800" b="1" dirty="0">
                <a:solidFill>
                  <a:srgbClr val="FF0000"/>
                </a:solidFill>
              </a:rPr>
              <a:t>левую</a:t>
            </a:r>
            <a:r>
              <a:rPr lang="ru-RU" sz="2800" b="1" dirty="0"/>
              <a:t> </a:t>
            </a:r>
            <a:r>
              <a:rPr lang="ru-RU" sz="2800" dirty="0"/>
              <a:t>стороны вазы. </a:t>
            </a:r>
            <a:endParaRPr lang="ru-RU" sz="2800" dirty="0" smtClean="0"/>
          </a:p>
          <a:p>
            <a:r>
              <a:rPr lang="ru-RU" sz="2800" dirty="0" smtClean="0"/>
              <a:t>3.Осевая </a:t>
            </a:r>
            <a:r>
              <a:rPr lang="ru-RU" sz="2800" dirty="0"/>
              <a:t>линия в рисунке — это первый и очень важный </a:t>
            </a:r>
            <a:r>
              <a:rPr lang="ru-RU" sz="2800" b="1" dirty="0">
                <a:solidFill>
                  <a:srgbClr val="FF0000"/>
                </a:solidFill>
              </a:rPr>
              <a:t>этап</a:t>
            </a:r>
            <a:r>
              <a:rPr lang="ru-RU" sz="2800" dirty="0"/>
              <a:t> работы, при построении изображения.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88640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 Проверяем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371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9437"/>
          <a:stretch/>
        </p:blipFill>
        <p:spPr>
          <a:xfrm>
            <a:off x="251520" y="1076947"/>
            <a:ext cx="5151879" cy="53744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87129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</a:t>
            </a:r>
            <a:r>
              <a:rPr lang="ru-RU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</a:p>
          <a:p>
            <a:pPr algn="ctr"/>
            <a:r>
              <a:rPr lang="ru-RU" sz="2400" dirty="0" smtClean="0"/>
              <a:t>Комплексное </a:t>
            </a:r>
            <a:r>
              <a:rPr lang="ru-RU" sz="2400" dirty="0"/>
              <a:t>задание  </a:t>
            </a:r>
            <a:r>
              <a:rPr lang="ru-RU" sz="2400" dirty="0" smtClean="0"/>
              <a:t>(3 </a:t>
            </a:r>
            <a:r>
              <a:rPr lang="ru-RU" sz="2400" dirty="0"/>
              <a:t>задания).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6331399"/>
            <a:ext cx="434734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читательской грамотности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19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6792" y="3789040"/>
            <a:ext cx="869006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Задание № 2.</a:t>
            </a:r>
          </a:p>
          <a:p>
            <a:r>
              <a:rPr lang="ru-RU" sz="3200" dirty="0"/>
              <a:t>Какую информацию получила наша цивилизация от ваз?</a:t>
            </a:r>
          </a:p>
          <a:p>
            <a:r>
              <a:rPr lang="ru-RU" sz="3200" dirty="0"/>
              <a:t>Ответ: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792" y="1052736"/>
            <a:ext cx="87129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</a:rPr>
              <a:t>Задание № 1.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dirty="0"/>
              <a:t>Найдите в стихотворении фразы, характеризующие греческие вазы.</a:t>
            </a:r>
            <a:br>
              <a:rPr lang="ru-RU" sz="3200" dirty="0"/>
            </a:br>
            <a:r>
              <a:rPr lang="ru-RU" sz="3200" dirty="0"/>
              <a:t>Ответ: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0438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116632"/>
            <a:ext cx="8928991" cy="4536504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sz="3200" b="1" cap="none" dirty="0" smtClean="0">
                <a:solidFill>
                  <a:srgbClr val="00B0F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Задание </a:t>
            </a:r>
            <a:r>
              <a:rPr lang="ru-RU" sz="3200" b="1" cap="none" dirty="0">
                <a:solidFill>
                  <a:srgbClr val="00B0F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№ 3.</a:t>
            </a:r>
            <a:r>
              <a:rPr lang="ru-RU" sz="3200" b="1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b="1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Написать </a:t>
            </a:r>
            <a:r>
              <a:rPr lang="ru-RU" sz="3200" b="1" cap="none" dirty="0" err="1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синквейн</a:t>
            </a:r>
            <a:r>
              <a:rPr lang="ru-RU" sz="3200" b="1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1.Существительное (придумайте название стихотворения) </a:t>
            </a: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два прилагательных </a:t>
            </a: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 три глагола </a:t>
            </a: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фраза </a:t>
            </a: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Существительное синоним первому существительному </a:t>
            </a:r>
            <a:r>
              <a:rPr lang="ru-RU" sz="3200" cap="none" dirty="0" smtClean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3200" cap="none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5833" t="31111" r="13333" b="30000"/>
          <a:stretch/>
        </p:blipFill>
        <p:spPr>
          <a:xfrm>
            <a:off x="132859" y="4800599"/>
            <a:ext cx="4572000" cy="18825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80112" y="5141729"/>
            <a:ext cx="3314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b="1" dirty="0" err="1"/>
              <a:t>Синквейн</a:t>
            </a:r>
            <a:r>
              <a:rPr lang="ru-RU" dirty="0"/>
              <a:t> — слово французское, в переводе означает «стихотворение из пяти строк».</a:t>
            </a:r>
          </a:p>
        </p:txBody>
      </p:sp>
    </p:spTree>
    <p:extLst>
      <p:ext uri="{BB962C8B-B14F-4D97-AF65-F5344CB8AC3E}">
        <p14:creationId xmlns:p14="http://schemas.microsoft.com/office/powerpoint/2010/main" val="16414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180001" y="189001"/>
            <a:ext cx="41039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Карточка </a:t>
            </a:r>
            <a:r>
              <a:rPr lang="ru-RU" sz="2000" b="1" dirty="0" err="1" smtClean="0">
                <a:solidFill>
                  <a:srgbClr val="FF0000"/>
                </a:solidFill>
                <a:cs typeface="Times New Roman" panose="02020603050405020304" pitchFamily="18" charset="0"/>
              </a:rPr>
              <a:t>самооценивания</a:t>
            </a: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endParaRPr lang="ru-RU" sz="2000" b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Ф.И</a:t>
            </a: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r>
              <a:rPr lang="ru-RU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	                                                                                                                        </a:t>
            </a:r>
            <a:r>
              <a:rPr lang="ru-RU" sz="2000" b="1" u="sng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 </a:t>
            </a: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 Моя цель </a:t>
            </a:r>
            <a:r>
              <a:rPr lang="ru-RU" sz="2000" b="1" u="sng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урока:                            </a:t>
            </a:r>
            <a:endParaRPr lang="ru-RU" sz="20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01583" y="1700808"/>
          <a:ext cx="8768420" cy="47101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3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2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2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56184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Тема урока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Связь урока с другими предметами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</a:rPr>
                        <a:t>Ключевые слова или понятия </a:t>
                      </a:r>
                      <a:r>
                        <a:rPr lang="ru-RU" sz="20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</a:rPr>
                        <a:t>(принадлежащие тому или иному предмету) </a:t>
                      </a:r>
                      <a:endParaRPr lang="ru-RU" sz="20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/>
                          </a:solidFill>
                        </a:rPr>
                        <a:t>Вывод: 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549">
                <a:tc rowSpan="8">
                  <a:txBody>
                    <a:bodyPr/>
                    <a:lstStyle/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История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rowSpan="8">
                  <a:txBody>
                    <a:bodyPr/>
                    <a:lstStyle/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Данный урок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можно связать ……</a:t>
                      </a:r>
                      <a:endParaRPr lang="ru-RU" sz="18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Математика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66286"/>
                  </a:ext>
                </a:extLst>
              </a:tr>
              <a:tr h="225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Русский язык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789454"/>
                  </a:ext>
                </a:extLst>
              </a:tr>
              <a:tr h="140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Технология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119568"/>
                  </a:ext>
                </a:extLst>
              </a:tr>
              <a:tr h="1219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Информатика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170619"/>
                  </a:ext>
                </a:extLst>
              </a:tr>
              <a:tr h="243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География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386650"/>
                  </a:ext>
                </a:extLst>
              </a:tr>
              <a:tr h="182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Музыка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900491"/>
                  </a:ext>
                </a:extLst>
              </a:tr>
              <a:tr h="182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Иностранный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язык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18333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860032" y="162388"/>
            <a:ext cx="303461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 на начало урока: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1199" y="571948"/>
            <a:ext cx="2932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Настроение на конец урока: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114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3600400"/>
          </a:xfrm>
        </p:spPr>
        <p:txBody>
          <a:bodyPr>
            <a:normAutofit fontScale="90000"/>
          </a:bodyPr>
          <a:lstStyle/>
          <a:p>
            <a:r>
              <a:rPr lang="ru-RU" b="1" u="sng" dirty="0">
                <a:effectLst/>
              </a:rPr>
              <a:t>Постановка художественной задачи</a:t>
            </a:r>
            <a:r>
              <a:rPr lang="ru-RU" dirty="0">
                <a:effectLst/>
              </a:rPr>
              <a:t>. </a:t>
            </a:r>
            <a:br>
              <a:rPr lang="ru-RU" dirty="0">
                <a:effectLst/>
              </a:rPr>
            </a:br>
            <a:r>
              <a:rPr lang="ru-RU" b="1" i="1" dirty="0" smtClean="0">
                <a:effectLst/>
              </a:rPr>
              <a:t>Задание</a:t>
            </a:r>
            <a:r>
              <a:rPr lang="ru-RU" b="1" i="1" dirty="0">
                <a:effectLst/>
              </a:rPr>
              <a:t>:  </a:t>
            </a:r>
            <a:r>
              <a:rPr lang="ru-RU" dirty="0">
                <a:effectLst/>
              </a:rPr>
              <a:t>                                                                                                                                  </a:t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1.Выбрать форму для будущей вазы.                                                                                    2.Решить, для чего она могла служить.                                                                        3.Выбрать сюжет для ее украшения.                                                                       4.Использовать два цвета (красный или оранжевый, черный).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8" name="Picture 4" descr="http://festival.1september.ru/articles/103917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06" y="4145024"/>
            <a:ext cx="1619250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ib.znate.ru/pars_docs/refs/285/284363/284363_html_m7e996b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219" y="3917557"/>
            <a:ext cx="3028491" cy="1249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l.rushkolnik.ru/tw_files2/urls_97/25/d-24100/7z-docs/1_html_m2b694c5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943" y="5079651"/>
            <a:ext cx="3747238" cy="74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www.kaavain.fi/includes/goods/3/im_pub/vectors/trafaret/cat_type/big/greek03_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274" y="3701263"/>
            <a:ext cx="2515900" cy="284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c.pics.livejournal.com/biggest_bear/19044580/3731/3731_original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0" b="20361"/>
          <a:stretch/>
        </p:blipFill>
        <p:spPr bwMode="auto">
          <a:xfrm>
            <a:off x="2082523" y="5835161"/>
            <a:ext cx="4238173" cy="58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31068" y="6462976"/>
            <a:ext cx="4095929" cy="375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креативного мышления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697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2"/>
          <p:cNvSpPr txBox="1">
            <a:spLocks/>
          </p:cNvSpPr>
          <p:nvPr/>
        </p:nvSpPr>
        <p:spPr bwMode="auto">
          <a:xfrm>
            <a:off x="6916614" y="4946316"/>
            <a:ext cx="1797248" cy="50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>
                <a:solidFill>
                  <a:srgbClr val="660033"/>
                </a:solidFill>
              </a:rPr>
              <a:t>Плохое </a:t>
            </a:r>
            <a:r>
              <a:rPr lang="ru-RU" sz="2400" kern="0" dirty="0" smtClean="0">
                <a:solidFill>
                  <a:srgbClr val="660033"/>
                </a:solidFill>
              </a:rPr>
              <a:t> </a:t>
            </a:r>
            <a:endParaRPr lang="ru-RU" sz="2400" kern="0" dirty="0">
              <a:solidFill>
                <a:srgbClr val="660033"/>
              </a:solidFill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3851920" y="4897845"/>
            <a:ext cx="2158007" cy="42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>
                <a:solidFill>
                  <a:srgbClr val="002060"/>
                </a:solidFill>
              </a:rPr>
              <a:t>Нормальное  </a:t>
            </a:r>
            <a:r>
              <a:rPr lang="ru-RU" sz="2400" kern="0" dirty="0" smtClean="0">
                <a:solidFill>
                  <a:srgbClr val="002060"/>
                </a:solidFill>
              </a:rPr>
              <a:t> </a:t>
            </a:r>
            <a:endParaRPr lang="ru-RU" sz="2400" kern="0" dirty="0">
              <a:solidFill>
                <a:srgbClr val="002060"/>
              </a:solidFill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1187624" y="4937887"/>
            <a:ext cx="1512168" cy="4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400" kern="0" dirty="0" smtClean="0">
                <a:solidFill>
                  <a:srgbClr val="FF0000"/>
                </a:solidFill>
              </a:rPr>
              <a:t>Отличное</a:t>
            </a:r>
            <a:endParaRPr lang="ru-RU" sz="2400" kern="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9838" t="36350" r="9838" b="30050"/>
          <a:stretch/>
        </p:blipFill>
        <p:spPr>
          <a:xfrm>
            <a:off x="899592" y="2492896"/>
            <a:ext cx="7344816" cy="2304256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1520" y="188640"/>
            <a:ext cx="8344894" cy="1130300"/>
          </a:xfrm>
          <a:prstGeom prst="rect">
            <a:avLst/>
          </a:prstGeom>
          <a:solidFill>
            <a:schemeClr val="bg2">
              <a:lumMod val="90000"/>
            </a:schemeClr>
          </a:solidFill>
          <a:extLst/>
        </p:spPr>
        <p:txBody>
          <a:bodyPr vert="horz" anchor="ctr">
            <a:normAutofit fontScale="97500" lnSpcReduction="1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Arial"/>
              </a:rPr>
              <a:t>С каким настроением я оканчиваю урок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1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098" y="245726"/>
            <a:ext cx="5528262" cy="1100792"/>
          </a:xfrm>
          <a:solidFill>
            <a:schemeClr val="bg2"/>
          </a:solidFill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Сформулируйте тему урока.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чем пойдет речь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mypresentation.ru/documents/0201920106bcf88db825b4287ec94999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5" t="18541" r="11802" b="2475"/>
          <a:stretch/>
        </p:blipFill>
        <p:spPr bwMode="auto">
          <a:xfrm>
            <a:off x="6020673" y="88696"/>
            <a:ext cx="2913943" cy="22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b.ru/misc/i/gallery/23068/61108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832" y="2318546"/>
            <a:ext cx="2147832" cy="194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hotoudom.ru/photo/b8/b88f2db6425d6a67f76c84e8614e52c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076" y="4342343"/>
            <a:ext cx="1500811" cy="211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nterior-in.ru/images/Style/grec-antic/vaza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898" y="4512327"/>
            <a:ext cx="1700654" cy="204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740" y="1628800"/>
            <a:ext cx="5241634" cy="426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Представьте такую ситуацию.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Катя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из 5 б класса, посмотрев на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изображения на экране и на рисунки 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ответила, что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 может называться «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Вазы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а 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Митя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b="1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этого класса,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ответил, что данная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тема может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называется «</a:t>
            </a:r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Древняя Греция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считаете, кто из школьников, на ваш взгляд ответил верно</a:t>
            </a:r>
            <a:r>
              <a:rPr lang="ru-RU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Катя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Митя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Оба ответили верно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Оба ответили не верно.</a:t>
            </a:r>
            <a:endParaRPr lang="ru-RU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бы вы сформулировали тему урока?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/>
          <a:srcRect r="49418"/>
          <a:stretch/>
        </p:blipFill>
        <p:spPr>
          <a:xfrm>
            <a:off x="5599335" y="2340694"/>
            <a:ext cx="1054184" cy="20841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0003" y="6461809"/>
            <a:ext cx="6142644" cy="3558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sz="1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глобальной </a:t>
            </a:r>
            <a:r>
              <a:rPr lang="ru-RU" sz="1600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грамотности и </a:t>
            </a:r>
            <a:r>
              <a:rPr lang="ru-RU" sz="160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критического мышления </a:t>
            </a:r>
          </a:p>
        </p:txBody>
      </p:sp>
    </p:spTree>
    <p:extLst>
      <p:ext uri="{BB962C8B-B14F-4D97-AF65-F5344CB8AC3E}">
        <p14:creationId xmlns:p14="http://schemas.microsoft.com/office/powerpoint/2010/main" val="162861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Амфора. Аполлон и музы. Оборот: вои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3462295"/>
            <a:ext cx="4213100" cy="3159825"/>
          </a:xfrm>
          <a:prstGeom prst="rect">
            <a:avLst/>
          </a:prstGeom>
          <a:noFill/>
        </p:spPr>
      </p:pic>
      <p:pic>
        <p:nvPicPr>
          <p:cNvPr id="30728" name="Picture 8" descr="Лека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3506770"/>
            <a:ext cx="4176464" cy="31323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852935"/>
          </a:xfrm>
          <a:solidFill>
            <a:schemeClr val="bg2"/>
          </a:solidFill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Греческая керамика. Вазопись Древней 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Греции.</a:t>
            </a:r>
            <a:endParaRPr lang="ru-RU" sz="540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Давайте, на этом уроке,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проведем небольшое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расследование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каким предметом или предметами, по большей части,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связать этот урок изобразительного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 по данной теме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8190" y="1388969"/>
            <a:ext cx="4188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Изобразительное искусство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777" y="2727798"/>
            <a:ext cx="1795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12301" y="5061431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00121" y="3722602"/>
            <a:ext cx="19789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5266" y="5098070"/>
            <a:ext cx="1584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90628" y="2679066"/>
            <a:ext cx="20162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6382" y="5315095"/>
            <a:ext cx="12916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1776" y="3722602"/>
            <a:ext cx="17951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398917" y="1111969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Расследования, интриги, неожиданные повороты сюжета с непредсказуемым финал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315" y="1992062"/>
            <a:ext cx="3042774" cy="307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627708" y="1201548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7206" y="6370920"/>
            <a:ext cx="426180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 smtClean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глобальной компетенции</a:t>
            </a:r>
            <a:endParaRPr lang="ru-RU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26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3"/>
          <p:cNvSpPr>
            <a:spLocks noChangeArrowheads="1"/>
          </p:cNvSpPr>
          <p:nvPr/>
        </p:nvSpPr>
        <p:spPr bwMode="auto">
          <a:xfrm>
            <a:off x="180001" y="189001"/>
            <a:ext cx="41039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Карточка </a:t>
            </a:r>
            <a:r>
              <a:rPr lang="ru-RU" sz="2000" b="1" dirty="0" err="1" smtClean="0">
                <a:solidFill>
                  <a:srgbClr val="FF0000"/>
                </a:solidFill>
                <a:cs typeface="Times New Roman" panose="02020603050405020304" pitchFamily="18" charset="0"/>
              </a:rPr>
              <a:t>самооценивания</a:t>
            </a: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endParaRPr lang="ru-RU" sz="2000" b="1" dirty="0" smtClean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Ф.И</a:t>
            </a: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.</a:t>
            </a:r>
            <a:r>
              <a:rPr lang="ru-RU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	                                                                                                                        </a:t>
            </a:r>
            <a:r>
              <a:rPr lang="ru-RU" sz="2000" b="1" u="sng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endParaRPr lang="ru-RU" sz="20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 </a:t>
            </a:r>
          </a:p>
          <a:p>
            <a:pPr eaLnBrk="1">
              <a:lnSpc>
                <a:spcPct val="81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ru-RU" sz="2000" b="1" u="sng" dirty="0">
                <a:solidFill>
                  <a:srgbClr val="FF0000"/>
                </a:solidFill>
                <a:cs typeface="Times New Roman" panose="02020603050405020304" pitchFamily="18" charset="0"/>
              </a:rPr>
              <a:t> Моя цель </a:t>
            </a:r>
            <a:r>
              <a:rPr lang="ru-RU" sz="2000" b="1" u="sng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урока:                            </a:t>
            </a:r>
            <a:endParaRPr lang="ru-RU" sz="20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201583" y="1700808"/>
          <a:ext cx="8768420" cy="47101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37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2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21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656184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Тема урока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</a:rPr>
                        <a:t>Связь урока с другими предметами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</a:rPr>
                        <a:t>Ключевые слова или понятия </a:t>
                      </a:r>
                      <a:r>
                        <a:rPr lang="ru-RU" sz="2000" b="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tx1"/>
                          </a:solidFill>
                        </a:rPr>
                        <a:t>(принадлежащие тому или иному предмету) </a:t>
                      </a:r>
                      <a:endParaRPr lang="ru-RU" sz="2000" b="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chemeClr val="accent3"/>
                          </a:solidFill>
                        </a:rPr>
                        <a:t>Вывод: </a:t>
                      </a:r>
                      <a:endParaRPr lang="ru-RU" sz="2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chemeClr val="accent3"/>
                        </a:solidFill>
                      </a:endParaRPr>
                    </a:p>
                  </a:txBody>
                  <a:tcPr marL="91431" marR="91431" marT="45715" marB="4571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3549">
                <a:tc rowSpan="8">
                  <a:txBody>
                    <a:bodyPr/>
                    <a:lstStyle/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История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rowSpan="8">
                  <a:txBody>
                    <a:bodyPr/>
                    <a:lstStyle/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rowSpan="8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Данный урок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можно связать ……</a:t>
                      </a:r>
                      <a:endParaRPr lang="ru-RU" sz="1800" dirty="0" smtClean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Математика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66286"/>
                  </a:ext>
                </a:extLst>
              </a:tr>
              <a:tr h="2255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Русский язык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6789454"/>
                  </a:ext>
                </a:extLst>
              </a:tr>
              <a:tr h="1402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Технология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8119568"/>
                  </a:ext>
                </a:extLst>
              </a:tr>
              <a:tr h="1219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Информатика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3170619"/>
                  </a:ext>
                </a:extLst>
              </a:tr>
              <a:tr h="2438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География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9386650"/>
                  </a:ext>
                </a:extLst>
              </a:tr>
              <a:tr h="182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Музыка 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5900491"/>
                  </a:ext>
                </a:extLst>
              </a:tr>
              <a:tr h="182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8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Иностранный</a:t>
                      </a:r>
                      <a:r>
                        <a:rPr lang="ru-RU" sz="1800" baseline="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 язык</a:t>
                      </a:r>
                      <a:endParaRPr lang="ru-RU" sz="18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 marL="91431" marR="91431" marT="45715" marB="45715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4183331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860032" y="162388"/>
            <a:ext cx="303461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Настроение на начало урока: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1199" y="571948"/>
            <a:ext cx="2932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Настроение на конец урока: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0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186" y="663372"/>
            <a:ext cx="8928992" cy="304698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Сегодня на уроке мы будем говорить о древнегреческой керамики. Внимательно рассмотрим античные вазы, как предметы декоративно-прикладного искусства Древней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Греции и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попробуем разобраться в стилях и сюжетах древнегреческой живописи по керамике.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077072"/>
            <a:ext cx="5804803" cy="255454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сосуды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посуда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латинском – «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вазы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Древней Греции они изготовлялись из обожженной глины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216" y="192421"/>
            <a:ext cx="1229962" cy="16268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4077072"/>
            <a:ext cx="3011685" cy="204843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36559" y="294040"/>
            <a:ext cx="3206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Изучение нового материала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69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Гидрия - Ахилл и убитый Гектор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7584" y="2252112"/>
            <a:ext cx="2775615" cy="3772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410" t="4445" r="7641" b="7969"/>
          <a:stretch/>
        </p:blipFill>
        <p:spPr>
          <a:xfrm>
            <a:off x="4788023" y="2276871"/>
            <a:ext cx="3600401" cy="374441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12007" y="1701113"/>
            <a:ext cx="7173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333333"/>
                </a:solidFill>
                <a:latin typeface="Helvetica Neue"/>
              </a:rPr>
              <a:t>Существовало два стиля </a:t>
            </a:r>
            <a:r>
              <a:rPr lang="ru-RU" sz="3200" dirty="0" smtClean="0">
                <a:solidFill>
                  <a:srgbClr val="333333"/>
                </a:solidFill>
                <a:latin typeface="Helvetica Neue"/>
              </a:rPr>
              <a:t>вазописи:</a:t>
            </a:r>
            <a:r>
              <a:rPr lang="ru-RU" sz="3200" dirty="0">
                <a:solidFill>
                  <a:srgbClr val="333333"/>
                </a:solidFill>
                <a:latin typeface="Helvetica Neue"/>
              </a:rPr>
              <a:t> 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8069" y="6159896"/>
            <a:ext cx="42820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Чернофигурный стиль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41756" y="6159896"/>
            <a:ext cx="44503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Краснофигурный </a:t>
            </a:r>
            <a:r>
              <a:rPr lang="ru-RU" sz="2800" b="1" dirty="0">
                <a:solidFill>
                  <a:srgbClr val="FF0000"/>
                </a:solidFill>
              </a:rPr>
              <a:t>стиль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808" y="224222"/>
            <a:ext cx="23017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Работа со словарем</a:t>
            </a:r>
            <a:endParaRPr lang="ru-RU" sz="2000" dirty="0">
              <a:solidFill>
                <a:srgbClr val="00B0F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3854" y="723036"/>
            <a:ext cx="8788223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Вазопись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 от греческого «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керамос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- глина) </a:t>
            </a: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роспись керамических сосудов.</a:t>
            </a:r>
            <a:endParaRPr lang="ru-RU" sz="28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6024" y="5229200"/>
            <a:ext cx="88569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Чернофигурной </a:t>
            </a:r>
            <a:r>
              <a:rPr lang="ru-RU" dirty="0"/>
              <a:t>называли </a:t>
            </a:r>
            <a:r>
              <a:rPr lang="ru-RU" i="1" dirty="0"/>
              <a:t>роспись</a:t>
            </a:r>
            <a:r>
              <a:rPr lang="ru-RU" dirty="0"/>
              <a:t>, для которой фоном служил естественный цвет обожженной глины (красновато-коричневый), а изображения – черного цвета.</a:t>
            </a:r>
            <a:br>
              <a:rPr lang="ru-RU" dirty="0"/>
            </a:br>
            <a:r>
              <a:rPr lang="ru-RU" b="1" dirty="0"/>
              <a:t>Краснофигурной</a:t>
            </a:r>
            <a:r>
              <a:rPr lang="ru-RU" dirty="0"/>
              <a:t> называли </a:t>
            </a:r>
            <a:r>
              <a:rPr lang="ru-RU" i="1" dirty="0"/>
              <a:t>роспись</a:t>
            </a:r>
            <a:r>
              <a:rPr lang="ru-RU" dirty="0"/>
              <a:t>, для которой фоном служил черный цвет, а изображения имели цвет  обожженной глины (красновато-коричневый</a:t>
            </a:r>
            <a:r>
              <a:rPr lang="ru-RU" dirty="0" smtClean="0"/>
              <a:t>).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50013"/>
            <a:ext cx="8856984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Сюжетами для росписи служили легенды и мифы, сцены повседневной жизни, школьные уроки, соревнования атлетов.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3" y="1443811"/>
            <a:ext cx="2788445" cy="376816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6497" y="1565285"/>
            <a:ext cx="2353401" cy="35838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024" y="1530194"/>
            <a:ext cx="2286000" cy="1428750"/>
          </a:xfrm>
          <a:prstGeom prst="rect">
            <a:avLst/>
          </a:prstGeom>
        </p:spPr>
      </p:pic>
      <p:pic>
        <p:nvPicPr>
          <p:cNvPr id="1030" name="Picture 6" descr="http://www.perseus.tufts.edu/Herakles/Hpix/1991.08.051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3443000"/>
            <a:ext cx="2469812" cy="162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82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Тема42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99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Тема22">
  <a:themeElements>
    <a:clrScheme name="Тема Office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66"/>
      </a:lt1>
      <a:dk2>
        <a:srgbClr val="000000"/>
      </a:dk2>
      <a:lt2>
        <a:srgbClr val="CCCCCC"/>
      </a:lt2>
      <a:accent1>
        <a:srgbClr val="807113"/>
      </a:accent1>
      <a:accent2>
        <a:srgbClr val="994B08"/>
      </a:accent2>
      <a:accent3>
        <a:srgbClr val="FFE2B8"/>
      </a:accent3>
      <a:accent4>
        <a:srgbClr val="000000"/>
      </a:accent4>
      <a:accent5>
        <a:srgbClr val="C0BBAA"/>
      </a:accent5>
      <a:accent6>
        <a:srgbClr val="8A4306"/>
      </a:accent6>
      <a:hlink>
        <a:srgbClr val="734C00"/>
      </a:hlink>
      <a:folHlink>
        <a:srgbClr val="873529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E2B8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E2B8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FE2B8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66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E2B8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6B00"/>
        </a:accent1>
        <a:accent2>
          <a:srgbClr val="8C5E00"/>
        </a:accent2>
        <a:accent3>
          <a:srgbClr val="FFFFFF"/>
        </a:accent3>
        <a:accent4>
          <a:srgbClr val="000000"/>
        </a:accent4>
        <a:accent5>
          <a:srgbClr val="CDBAAA"/>
        </a:accent5>
        <a:accent6>
          <a:srgbClr val="7E5400"/>
        </a:accent6>
        <a:hlink>
          <a:srgbClr val="7A5200"/>
        </a:hlink>
        <a:folHlink>
          <a:srgbClr val="6E4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7113"/>
        </a:accent1>
        <a:accent2>
          <a:srgbClr val="994B08"/>
        </a:accent2>
        <a:accent3>
          <a:srgbClr val="FFFFFF"/>
        </a:accent3>
        <a:accent4>
          <a:srgbClr val="000000"/>
        </a:accent4>
        <a:accent5>
          <a:srgbClr val="C0BBAA"/>
        </a:accent5>
        <a:accent6>
          <a:srgbClr val="8A4306"/>
        </a:accent6>
        <a:hlink>
          <a:srgbClr val="734C00"/>
        </a:hlink>
        <a:folHlink>
          <a:srgbClr val="87352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36580"/>
        </a:accent1>
        <a:accent2>
          <a:srgbClr val="7A5200"/>
        </a:accent2>
        <a:accent3>
          <a:srgbClr val="FBFBFB"/>
        </a:accent3>
        <a:accent4>
          <a:srgbClr val="000000"/>
        </a:accent4>
        <a:accent5>
          <a:srgbClr val="ADB8C0"/>
        </a:accent5>
        <a:accent6>
          <a:srgbClr val="6E4900"/>
        </a:accent6>
        <a:hlink>
          <a:srgbClr val="503F73"/>
        </a:hlink>
        <a:folHlink>
          <a:srgbClr val="1D523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47A31"/>
        </a:accent1>
        <a:accent2>
          <a:srgbClr val="445187"/>
        </a:accent2>
        <a:accent3>
          <a:srgbClr val="FFFFFF"/>
        </a:accent3>
        <a:accent4>
          <a:srgbClr val="000000"/>
        </a:accent4>
        <a:accent5>
          <a:srgbClr val="B3BEAD"/>
        </a:accent5>
        <a:accent6>
          <a:srgbClr val="3D497A"/>
        </a:accent6>
        <a:hlink>
          <a:srgbClr val="80334A"/>
        </a:hlink>
        <a:folHlink>
          <a:srgbClr val="6141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24">
  <a:themeElements>
    <a:clrScheme name="Тема Office 2">
      <a:dk1>
        <a:srgbClr val="000000"/>
      </a:dk1>
      <a:lt1>
        <a:srgbClr val="FFCC33"/>
      </a:lt1>
      <a:dk2>
        <a:srgbClr val="000000"/>
      </a:dk2>
      <a:lt2>
        <a:srgbClr val="B2B2B2"/>
      </a:lt2>
      <a:accent1>
        <a:srgbClr val="807A13"/>
      </a:accent1>
      <a:accent2>
        <a:srgbClr val="A65F08"/>
      </a:accent2>
      <a:accent3>
        <a:srgbClr val="FFE2AD"/>
      </a:accent3>
      <a:accent4>
        <a:srgbClr val="000000"/>
      </a:accent4>
      <a:accent5>
        <a:srgbClr val="C0BEAA"/>
      </a:accent5>
      <a:accent6>
        <a:srgbClr val="965506"/>
      </a:accent6>
      <a:hlink>
        <a:srgbClr val="7A5C00"/>
      </a:hlink>
      <a:folHlink>
        <a:srgbClr val="8C432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E2AD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E2AD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FE2AD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E2AD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FFFF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FFFF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BFBFB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FFFF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Default Design">
  <a:themeElements>
    <a:clrScheme name="1_Default Design 2">
      <a:dk1>
        <a:srgbClr val="000000"/>
      </a:dk1>
      <a:lt1>
        <a:srgbClr val="FFCC33"/>
      </a:lt1>
      <a:dk2>
        <a:srgbClr val="000000"/>
      </a:dk2>
      <a:lt2>
        <a:srgbClr val="B2B2B2"/>
      </a:lt2>
      <a:accent1>
        <a:srgbClr val="807A13"/>
      </a:accent1>
      <a:accent2>
        <a:srgbClr val="A65F08"/>
      </a:accent2>
      <a:accent3>
        <a:srgbClr val="FFE2AD"/>
      </a:accent3>
      <a:accent4>
        <a:srgbClr val="000000"/>
      </a:accent4>
      <a:accent5>
        <a:srgbClr val="C0BEAA"/>
      </a:accent5>
      <a:accent6>
        <a:srgbClr val="965506"/>
      </a:accent6>
      <a:hlink>
        <a:srgbClr val="7A5C00"/>
      </a:hlink>
      <a:folHlink>
        <a:srgbClr val="8C432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E2AD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E2AD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FE2AD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E2AD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FFFF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FFFF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BFBFB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FFFF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Тема24">
  <a:themeElements>
    <a:clrScheme name="Тема Office 2">
      <a:dk1>
        <a:srgbClr val="000000"/>
      </a:dk1>
      <a:lt1>
        <a:srgbClr val="FFCC33"/>
      </a:lt1>
      <a:dk2>
        <a:srgbClr val="000000"/>
      </a:dk2>
      <a:lt2>
        <a:srgbClr val="B2B2B2"/>
      </a:lt2>
      <a:accent1>
        <a:srgbClr val="807A13"/>
      </a:accent1>
      <a:accent2>
        <a:srgbClr val="A65F08"/>
      </a:accent2>
      <a:accent3>
        <a:srgbClr val="FFE2AD"/>
      </a:accent3>
      <a:accent4>
        <a:srgbClr val="000000"/>
      </a:accent4>
      <a:accent5>
        <a:srgbClr val="C0BEAA"/>
      </a:accent5>
      <a:accent6>
        <a:srgbClr val="965506"/>
      </a:accent6>
      <a:hlink>
        <a:srgbClr val="7A5C00"/>
      </a:hlink>
      <a:folHlink>
        <a:srgbClr val="8C4323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E2AD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E2AD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FE2AD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E2AD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FFFF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FFFF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BFBFB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FFFF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Default Design">
  <a:themeElements>
    <a:clrScheme name="1_Default Design 2">
      <a:dk1>
        <a:srgbClr val="000000"/>
      </a:dk1>
      <a:lt1>
        <a:srgbClr val="FFCC33"/>
      </a:lt1>
      <a:dk2>
        <a:srgbClr val="000000"/>
      </a:dk2>
      <a:lt2>
        <a:srgbClr val="B2B2B2"/>
      </a:lt2>
      <a:accent1>
        <a:srgbClr val="807A13"/>
      </a:accent1>
      <a:accent2>
        <a:srgbClr val="A65F08"/>
      </a:accent2>
      <a:accent3>
        <a:srgbClr val="FFE2AD"/>
      </a:accent3>
      <a:accent4>
        <a:srgbClr val="000000"/>
      </a:accent4>
      <a:accent5>
        <a:srgbClr val="C0BEAA"/>
      </a:accent5>
      <a:accent6>
        <a:srgbClr val="965506"/>
      </a:accent6>
      <a:hlink>
        <a:srgbClr val="7A5C00"/>
      </a:hlink>
      <a:folHlink>
        <a:srgbClr val="8C432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E2AD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E2AD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FE2AD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33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E2AD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7300"/>
        </a:accent1>
        <a:accent2>
          <a:srgbClr val="996900"/>
        </a:accent2>
        <a:accent3>
          <a:srgbClr val="FFFFFF"/>
        </a:accent3>
        <a:accent4>
          <a:srgbClr val="000000"/>
        </a:accent4>
        <a:accent5>
          <a:srgbClr val="CABCAA"/>
        </a:accent5>
        <a:accent6>
          <a:srgbClr val="8A5E00"/>
        </a:accent6>
        <a:hlink>
          <a:srgbClr val="806000"/>
        </a:hlink>
        <a:folHlink>
          <a:srgbClr val="805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807A13"/>
        </a:accent1>
        <a:accent2>
          <a:srgbClr val="A65F08"/>
        </a:accent2>
        <a:accent3>
          <a:srgbClr val="FFFFFF"/>
        </a:accent3>
        <a:accent4>
          <a:srgbClr val="000000"/>
        </a:accent4>
        <a:accent5>
          <a:srgbClr val="C0BEAA"/>
        </a:accent5>
        <a:accent6>
          <a:srgbClr val="965506"/>
        </a:accent6>
        <a:hlink>
          <a:srgbClr val="7A5C00"/>
        </a:hlink>
        <a:folHlink>
          <a:srgbClr val="8C432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B2B2B2"/>
        </a:lt2>
        <a:accent1>
          <a:srgbClr val="266099"/>
        </a:accent1>
        <a:accent2>
          <a:srgbClr val="806000"/>
        </a:accent2>
        <a:accent3>
          <a:srgbClr val="FBFBFB"/>
        </a:accent3>
        <a:accent4>
          <a:srgbClr val="000000"/>
        </a:accent4>
        <a:accent5>
          <a:srgbClr val="ACB6CA"/>
        </a:accent5>
        <a:accent6>
          <a:srgbClr val="735600"/>
        </a:accent6>
        <a:hlink>
          <a:srgbClr val="684285"/>
        </a:hlink>
        <a:folHlink>
          <a:srgbClr val="215E5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2C8019"/>
        </a:accent1>
        <a:accent2>
          <a:srgbClr val="5453A6"/>
        </a:accent2>
        <a:accent3>
          <a:srgbClr val="FFFFFF"/>
        </a:accent3>
        <a:accent4>
          <a:srgbClr val="000000"/>
        </a:accent4>
        <a:accent5>
          <a:srgbClr val="ACC0AB"/>
        </a:accent5>
        <a:accent6>
          <a:srgbClr val="4B4A96"/>
        </a:accent6>
        <a:hlink>
          <a:srgbClr val="8C383F"/>
        </a:hlink>
        <a:folHlink>
          <a:srgbClr val="735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Тема42</Template>
  <TotalTime>3475</TotalTime>
  <Words>885</Words>
  <Application>Microsoft Office PowerPoint</Application>
  <PresentationFormat>Экран (4:3)</PresentationFormat>
  <Paragraphs>142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28</vt:i4>
      </vt:variant>
    </vt:vector>
  </HeadingPairs>
  <TitlesOfParts>
    <vt:vector size="47" baseType="lpstr">
      <vt:lpstr>Arial</vt:lpstr>
      <vt:lpstr>Calibri</vt:lpstr>
      <vt:lpstr>Courier New</vt:lpstr>
      <vt:lpstr>Franklin Gothic Book</vt:lpstr>
      <vt:lpstr>Franklin Gothic Medium</vt:lpstr>
      <vt:lpstr>Helvetica Neue</vt:lpstr>
      <vt:lpstr>Times New Roman</vt:lpstr>
      <vt:lpstr>Wingdings</vt:lpstr>
      <vt:lpstr>Wingdings 2</vt:lpstr>
      <vt:lpstr>YS Text</vt:lpstr>
      <vt:lpstr>Тема42</vt:lpstr>
      <vt:lpstr>White with Courier font for code slides</vt:lpstr>
      <vt:lpstr>Тема22</vt:lpstr>
      <vt:lpstr>1_Default Design</vt:lpstr>
      <vt:lpstr>Тема24</vt:lpstr>
      <vt:lpstr>2_Default Design</vt:lpstr>
      <vt:lpstr>1_Тема24</vt:lpstr>
      <vt:lpstr>3_Default Design</vt:lpstr>
      <vt:lpstr>Трек</vt:lpstr>
      <vt:lpstr>С каким настроением я начинаю урок</vt:lpstr>
      <vt:lpstr>Презентация PowerPoint</vt:lpstr>
      <vt:lpstr>Сформулируйте тему урока.  О чем пойдет речь?</vt:lpstr>
      <vt:lpstr>Греческая керамика. Вазопись Древней Греции.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ки́лик - ваза, из которой пили вино.</vt:lpstr>
      <vt:lpstr>Презентация PowerPoint</vt:lpstr>
      <vt:lpstr>Презентация PowerPoint</vt:lpstr>
      <vt:lpstr>Презентация PowerPoint</vt:lpstr>
      <vt:lpstr>Презентация PowerPoint</vt:lpstr>
      <vt:lpstr>ВСТАВЬТЕ ПРОПУЩЕННОЕ СЛОВО    и любой предмет, какой бы то ни было формы, можно разложить на сумму основных _____________фигур – треугольников, кругов и овалов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№ 3. Написать синквейн: 1.Существительное (придумайте название стихотворения)   2. два прилагательных   3. три глагола   4. фраза   5. Существительное синоним первому существительному   </vt:lpstr>
      <vt:lpstr>Презентация PowerPoint</vt:lpstr>
      <vt:lpstr>Постановка художественной задачи.  Задание:                                                                                                                                     1.Выбрать форму для будущей вазы.                                                                                    2.Решить, для чего она могла служить.                                                                        3.Выбрать сюжет для ее украшения.                                                                       4.Использовать два цвета (красный или оранжевый, черный).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Древнегреческая  вазопись</dc:title>
  <dc:creator>Sony</dc:creator>
  <cp:lastModifiedBy>Пользователь Windows</cp:lastModifiedBy>
  <cp:revision>327</cp:revision>
  <dcterms:created xsi:type="dcterms:W3CDTF">2013-02-02T19:46:24Z</dcterms:created>
  <dcterms:modified xsi:type="dcterms:W3CDTF">2022-10-08T04:45:18Z</dcterms:modified>
</cp:coreProperties>
</file>