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72" r:id="rId2"/>
    <p:sldId id="256" r:id="rId3"/>
    <p:sldId id="268" r:id="rId4"/>
    <p:sldId id="269" r:id="rId5"/>
    <p:sldId id="260" r:id="rId6"/>
    <p:sldId id="263" r:id="rId7"/>
    <p:sldId id="257" r:id="rId8"/>
    <p:sldId id="261" r:id="rId9"/>
    <p:sldId id="270" r:id="rId10"/>
    <p:sldId id="265" r:id="rId11"/>
    <p:sldId id="266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7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42F8A-B8ED-4112-A717-426F41E62E00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3DCA02-C659-410C-8626-A27D0CA4C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A570-6878-4B26-9659-3EC08A532BDF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4ADC-F516-4FD0-99D8-73E98A4D1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A570-6878-4B26-9659-3EC08A532BDF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4ADC-F516-4FD0-99D8-73E98A4D1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A570-6878-4B26-9659-3EC08A532BDF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4ADC-F516-4FD0-99D8-73E98A4D1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A570-6878-4B26-9659-3EC08A532BDF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4ADC-F516-4FD0-99D8-73E98A4D1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A570-6878-4B26-9659-3EC08A532BDF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4ADC-F516-4FD0-99D8-73E98A4D1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A570-6878-4B26-9659-3EC08A532BDF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4ADC-F516-4FD0-99D8-73E98A4D1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A570-6878-4B26-9659-3EC08A532BDF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4ADC-F516-4FD0-99D8-73E98A4D1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A570-6878-4B26-9659-3EC08A532BDF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4ADC-F516-4FD0-99D8-73E98A4D1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A570-6878-4B26-9659-3EC08A532BDF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4ADC-F516-4FD0-99D8-73E98A4D1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A570-6878-4B26-9659-3EC08A532BDF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84ADC-F516-4FD0-99D8-73E98A4D1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1A570-6878-4B26-9659-3EC08A532BDF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5884ADC-F516-4FD0-99D8-73E98A4D1C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91A570-6878-4B26-9659-3EC08A532BDF}" type="datetimeFigureOut">
              <a:rPr lang="ru-RU" smtClean="0"/>
              <a:pPr/>
              <a:t>12.03.2025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884ADC-F516-4FD0-99D8-73E98A4D1C7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Свенская Ярмарка, Долгая Ольга Петровна. 3543x1540. 2006. Хо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28670"/>
            <a:ext cx="8715436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7" descr="k1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00306"/>
            <a:ext cx="2406650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12" descr="Вологодски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2500306"/>
            <a:ext cx="2847975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3" descr="Архангельски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2500306"/>
            <a:ext cx="2541587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14" descr="k1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75475" y="2500306"/>
            <a:ext cx="2168525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500034" y="85724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Праздничные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национальные костюмы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ruvera.ru/data/img/content/1393182506.6027maslen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357562"/>
            <a:ext cx="4381531" cy="3286148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500034" y="57148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Широкая Масленица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Picture 2" descr="http://nashasreda.ru/wp-content/uploads/2014/02/maslenits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85" y="1439838"/>
            <a:ext cx="4176701" cy="34179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7407" y="3848124"/>
            <a:ext cx="347662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500034" y="785802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Дополните фразы</a:t>
            </a:r>
            <a:r>
              <a:rPr lang="en-US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285720" y="1785926"/>
            <a:ext cx="8229600" cy="22860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lumMod val="95000"/>
                  <a:lumOff val="5000"/>
                </a:schemeClr>
              </a:buClr>
              <a:buSzPct val="95000"/>
              <a:buFont typeface="+mj-lt"/>
              <a:buAutoNum type="arabicPeriod"/>
              <a:tabLst/>
              <a:defRPr/>
            </a:pPr>
            <a:r>
              <a:rPr lang="ru-RU" sz="3600" dirty="0" smtClean="0"/>
              <a:t>Я узнал(а) …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lumMod val="95000"/>
                  <a:lumOff val="5000"/>
                </a:schemeClr>
              </a:buClr>
              <a:buSzPct val="95000"/>
              <a:buFont typeface="+mj-lt"/>
              <a:buAutoNum type="arabicPeriod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ходе работы удалось научиться …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lumMod val="95000"/>
                  <a:lumOff val="5000"/>
                </a:schemeClr>
              </a:buClr>
              <a:buSzPct val="95000"/>
              <a:buFont typeface="+mj-lt"/>
              <a:buAutoNum type="arabicPeriod"/>
              <a:tabLst/>
              <a:defRPr/>
            </a:pPr>
            <a:r>
              <a:rPr lang="ru-RU" sz="3600" dirty="0" smtClean="0"/>
              <a:t>Порадовался(</a:t>
            </a:r>
            <a:r>
              <a:rPr lang="ru-RU" sz="3600" dirty="0" err="1" smtClean="0"/>
              <a:t>лась</a:t>
            </a:r>
            <a:r>
              <a:rPr lang="ru-RU" sz="3600" dirty="0" smtClean="0"/>
              <a:t>) тому, что..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786058"/>
            <a:ext cx="7851648" cy="1828800"/>
          </a:xfrm>
        </p:spPr>
        <p:txBody>
          <a:bodyPr>
            <a:noAutofit/>
          </a:bodyPr>
          <a:lstStyle/>
          <a:p>
            <a:r>
              <a:rPr lang="ru-RU" sz="8800" dirty="0" smtClean="0"/>
              <a:t>Что скрывается за словом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Проблема!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35546"/>
            <a:ext cx="8229600" cy="707702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Как на самом деле выглядят эти вещи?</a:t>
            </a:r>
          </a:p>
          <a:p>
            <a:endParaRPr lang="ru-RU" sz="3200" dirty="0" smtClean="0"/>
          </a:p>
          <a:p>
            <a:r>
              <a:rPr lang="ru-RU" sz="3200" dirty="0" smtClean="0"/>
              <a:t>Что они собой представляют?</a:t>
            </a:r>
            <a:endParaRPr lang="ru-RU" sz="3200" dirty="0"/>
          </a:p>
        </p:txBody>
      </p:sp>
      <p:pic>
        <p:nvPicPr>
          <p:cNvPr id="3074" name="Picture 2" descr="Frequently Asked Questions Dailymotion Watch Publish JakMovies.com - Download Latest Mov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4005320"/>
            <a:ext cx="1604481" cy="2352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66" y="687722"/>
            <a:ext cx="8229600" cy="7410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229600" cy="2286016"/>
          </a:xfrm>
        </p:spPr>
        <p:txBody>
          <a:bodyPr>
            <a:normAutofit lnSpcReduction="10000"/>
          </a:bodyPr>
          <a:lstStyle/>
          <a:p>
            <a:pPr marL="514350" indent="-514350">
              <a:buClr>
                <a:schemeClr val="tx1">
                  <a:lumMod val="95000"/>
                  <a:lumOff val="5000"/>
                </a:schemeClr>
              </a:buClr>
              <a:buFont typeface="+mj-lt"/>
              <a:buAutoNum type="arabicPeriod"/>
            </a:pPr>
            <a:r>
              <a:rPr lang="ru-RU" dirty="0" smtClean="0"/>
              <a:t>Найти в словаре или интернете значение слова</a:t>
            </a:r>
            <a:r>
              <a:rPr lang="en-US" dirty="0" smtClean="0"/>
              <a:t>;</a:t>
            </a:r>
            <a:r>
              <a:rPr lang="ru-RU" dirty="0" smtClean="0"/>
              <a:t> </a:t>
            </a:r>
          </a:p>
          <a:p>
            <a:pPr marL="514350" indent="-514350">
              <a:buClr>
                <a:schemeClr val="tx1">
                  <a:lumMod val="95000"/>
                  <a:lumOff val="5000"/>
                </a:schemeClr>
              </a:buClr>
              <a:buFont typeface="+mj-lt"/>
              <a:buAutoNum type="arabicPeriod"/>
            </a:pPr>
            <a:r>
              <a:rPr lang="ru-RU" dirty="0" smtClean="0"/>
              <a:t>Познакомиться с материалами, которые</a:t>
            </a:r>
            <a:r>
              <a:rPr lang="en-US" dirty="0" smtClean="0"/>
              <a:t> </a:t>
            </a:r>
            <a:r>
              <a:rPr lang="ru-RU" dirty="0" smtClean="0"/>
              <a:t>предоставлены. Подготовить рассказ.</a:t>
            </a:r>
            <a:endParaRPr lang="en-US" dirty="0" smtClean="0"/>
          </a:p>
          <a:p>
            <a:pPr marL="514350" indent="-514350">
              <a:buClr>
                <a:schemeClr val="tx1">
                  <a:lumMod val="95000"/>
                  <a:lumOff val="5000"/>
                </a:schemeClr>
              </a:buClr>
              <a:buFont typeface="+mj-lt"/>
              <a:buAutoNum type="arabicPeriod"/>
            </a:pPr>
            <a:r>
              <a:rPr lang="ru-RU" dirty="0" smtClean="0"/>
              <a:t>Нарисовать этот предмет.</a:t>
            </a:r>
          </a:p>
          <a:p>
            <a:pPr marL="514350" indent="-514350">
              <a:buClr>
                <a:schemeClr val="tx1">
                  <a:lumMod val="95000"/>
                  <a:lumOff val="5000"/>
                </a:schemeClr>
              </a:buClr>
              <a:buFont typeface="+mj-lt"/>
              <a:buAutoNum type="arabicPeriod"/>
            </a:pPr>
            <a:r>
              <a:rPr lang="ru-RU" dirty="0" smtClean="0"/>
              <a:t>Изготовить модель.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57158" y="4500570"/>
            <a:ext cx="8229600" cy="2286016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lumMod val="95000"/>
                  <a:lumOff val="5000"/>
                </a:schemeClr>
              </a:buClr>
              <a:buSzPct val="95000"/>
              <a:buFont typeface="+mj-lt"/>
              <a:buAutoNum type="arabicPeriod"/>
              <a:tabLst/>
              <a:defRPr/>
            </a:pPr>
            <a:r>
              <a:rPr lang="ru-RU" sz="2600" dirty="0" smtClean="0"/>
              <a:t>Мы нашли информацию о …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lumMod val="95000"/>
                  <a:lumOff val="5000"/>
                </a:schemeClr>
              </a:buClr>
              <a:buSzPct val="95000"/>
              <a:buFont typeface="+mj-lt"/>
              <a:buAutoNum type="arabicPeriod"/>
              <a:tabLst/>
              <a:defRPr/>
            </a:pPr>
            <a:r>
              <a:rPr kumimoji="0" lang="ru-RU" sz="2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Узнали …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lumMod val="95000"/>
                  <a:lumOff val="5000"/>
                </a:schemeClr>
              </a:buClr>
              <a:buSzPct val="95000"/>
              <a:buFont typeface="+mj-lt"/>
              <a:buAutoNum type="arabicPeriod"/>
              <a:tabLst/>
              <a:defRPr/>
            </a:pPr>
            <a:r>
              <a:rPr lang="ru-RU" sz="2600" dirty="0" smtClean="0"/>
              <a:t>Самым интересным оказалось …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lumMod val="95000"/>
                  <a:lumOff val="5000"/>
                </a:schemeClr>
              </a:buClr>
              <a:buSzPct val="95000"/>
              <a:buFont typeface="+mj-lt"/>
              <a:buAutoNum type="arabicPeriod"/>
              <a:tabLst/>
              <a:defRPr/>
            </a:pPr>
            <a:r>
              <a:rPr kumimoji="0" lang="ru-RU" sz="2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Оформили результаты работы в виде </a:t>
            </a:r>
            <a:r>
              <a:rPr lang="ru-RU" sz="2600" dirty="0" smtClean="0"/>
              <a:t>…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lumMod val="95000"/>
                  <a:lumOff val="5000"/>
                </a:schemeClr>
              </a:buClr>
              <a:buSzPct val="95000"/>
              <a:buFont typeface="+mj-lt"/>
              <a:buAutoNum type="arabicPeriod"/>
              <a:tabLst/>
              <a:defRPr/>
            </a:pPr>
            <a:r>
              <a:rPr kumimoji="0" lang="ru-RU" sz="26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 </a:t>
            </a:r>
            <a:r>
              <a:rPr lang="ru-RU" sz="2600" dirty="0" smtClean="0"/>
              <a:t>этого можно сделать вывод …</a:t>
            </a:r>
            <a:endParaRPr kumimoji="0" lang="ru-RU" sz="2600" b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14366" y="3786190"/>
            <a:ext cx="8229600" cy="785818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>
              <a:spcBef>
                <a:spcPct val="0"/>
              </a:spcBef>
            </a:pPr>
            <a:r>
              <a:rPr lang="ru-RU" sz="45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План ответа</a:t>
            </a:r>
            <a:r>
              <a:rPr lang="en-US" sz="45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</a:t>
            </a:r>
          </a:p>
        </p:txBody>
      </p:sp>
      <p:pic>
        <p:nvPicPr>
          <p:cNvPr id="2052" name="Picture 4" descr="Купи ZW3D и получи Lightworks Artisan бесплатно www.zwsoft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2500306"/>
            <a:ext cx="1928826" cy="2677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WordArt 4"/>
          <p:cNvSpPr>
            <a:spLocks noChangeArrowheads="1" noChangeShapeType="1" noTextEdit="1"/>
          </p:cNvSpPr>
          <p:nvPr/>
        </p:nvSpPr>
        <p:spPr bwMode="auto">
          <a:xfrm>
            <a:off x="3000364" y="1285860"/>
            <a:ext cx="4214842" cy="7858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ПОНЁВ</a:t>
            </a:r>
            <a:r>
              <a:rPr lang="ru-RU" sz="54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А</a:t>
            </a:r>
          </a:p>
        </p:txBody>
      </p:sp>
      <p:pic>
        <p:nvPicPr>
          <p:cNvPr id="31751" name="i-main-pic" descr="Картинка 4 из 34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2540022"/>
            <a:ext cx="2160587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i-main-pic" descr="Картинка 4 из 5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25924" y="2832117"/>
            <a:ext cx="208915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Picture 7" descr="G:\хохлома\х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58888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6" name="Picture 7" descr="G:\хохлома\х17.jpg"/>
          <p:cNvPicPr>
            <a:picLocks noChangeAspect="1" noChangeArrowheads="1"/>
          </p:cNvPicPr>
          <p:nvPr/>
        </p:nvPicPr>
        <p:blipFill>
          <a:blip r:embed="rId4" cstate="print"/>
          <a:srcRect b="19458"/>
          <a:stretch>
            <a:fillRect/>
          </a:stretch>
        </p:blipFill>
        <p:spPr bwMode="auto">
          <a:xfrm>
            <a:off x="0" y="3789363"/>
            <a:ext cx="1258888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-main-pic" descr="Картинка 5 из 5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82718" y="2466998"/>
            <a:ext cx="20891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428992" y="1071546"/>
            <a:ext cx="2950618" cy="736088"/>
          </a:xfrm>
        </p:spPr>
        <p:txBody>
          <a:bodyPr>
            <a:noAutofit/>
          </a:bodyPr>
          <a:lstStyle/>
          <a:p>
            <a:r>
              <a:rPr lang="ru-RU" sz="1700" b="0" dirty="0" smtClean="0"/>
              <a:t> </a:t>
            </a:r>
            <a:r>
              <a:rPr lang="ru-RU" sz="5400" b="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ШУШУН</a:t>
            </a:r>
            <a:endParaRPr lang="ru-RU" sz="5400" b="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797" y="2428868"/>
            <a:ext cx="3077203" cy="3170766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687" y="2500306"/>
            <a:ext cx="3516841" cy="3141712"/>
          </a:xfrm>
          <a:prstGeom prst="rect">
            <a:avLst/>
          </a:prstGeom>
        </p:spPr>
      </p:pic>
      <p:pic>
        <p:nvPicPr>
          <p:cNvPr id="5" name="Picture 7" descr="G:\хохлома\х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58888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G:\хохлома\х17.jpg"/>
          <p:cNvPicPr>
            <a:picLocks noChangeAspect="1" noChangeArrowheads="1"/>
          </p:cNvPicPr>
          <p:nvPr/>
        </p:nvPicPr>
        <p:blipFill>
          <a:blip r:embed="rId4" cstate="print"/>
          <a:srcRect b="19458"/>
          <a:stretch>
            <a:fillRect/>
          </a:stretch>
        </p:blipFill>
        <p:spPr bwMode="auto">
          <a:xfrm>
            <a:off x="0" y="3789363"/>
            <a:ext cx="1258888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102602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 advTm="10000">
        <p14:reveal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4696" y="1224698"/>
            <a:ext cx="8229600" cy="632666"/>
          </a:xfrm>
        </p:spPr>
        <p:txBody>
          <a:bodyPr>
            <a:noAutofit/>
          </a:bodyPr>
          <a:lstStyle/>
          <a:p>
            <a:r>
              <a:rPr lang="ru-RU" sz="54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ea typeface="+mn-ea"/>
                <a:cs typeface="Times New Roman"/>
              </a:rPr>
              <a:t>ПОВОЙНИК</a:t>
            </a:r>
            <a:endParaRPr lang="ru-RU" sz="54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pic>
        <p:nvPicPr>
          <p:cNvPr id="4" name="Рисунок 3" descr="http://s017.radikal.ru/i418/1209/65/df11aaa98bc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143116"/>
            <a:ext cx="464347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G:\хохлома\х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58888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G:\хохлома\х17.jpg"/>
          <p:cNvPicPr>
            <a:picLocks noChangeAspect="1" noChangeArrowheads="1"/>
          </p:cNvPicPr>
          <p:nvPr/>
        </p:nvPicPr>
        <p:blipFill>
          <a:blip r:embed="rId3" cstate="print"/>
          <a:srcRect b="19458"/>
          <a:stretch>
            <a:fillRect/>
          </a:stretch>
        </p:blipFill>
        <p:spPr bwMode="auto">
          <a:xfrm>
            <a:off x="0" y="3789363"/>
            <a:ext cx="1258888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esktop\сапог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62301" y="2500306"/>
            <a:ext cx="3738591" cy="3437097"/>
          </a:xfrm>
          <a:prstGeom prst="rect">
            <a:avLst/>
          </a:prstGeom>
          <a:noFill/>
        </p:spPr>
      </p:pic>
      <p:pic>
        <p:nvPicPr>
          <p:cNvPr id="3" name="Picture 7" descr="G:\хохлома\х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58888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G:\хохлома\х17.jpg"/>
          <p:cNvPicPr>
            <a:picLocks noChangeAspect="1" noChangeArrowheads="1"/>
          </p:cNvPicPr>
          <p:nvPr/>
        </p:nvPicPr>
        <p:blipFill>
          <a:blip r:embed="rId3" cstate="print"/>
          <a:srcRect b="19458"/>
          <a:stretch>
            <a:fillRect/>
          </a:stretch>
        </p:blipFill>
        <p:spPr bwMode="auto">
          <a:xfrm>
            <a:off x="0" y="3789363"/>
            <a:ext cx="1258888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5"/>
          <p:cNvSpPr txBox="1">
            <a:spLocks/>
          </p:cNvSpPr>
          <p:nvPr/>
        </p:nvSpPr>
        <p:spPr>
          <a:xfrm>
            <a:off x="3286116" y="1264152"/>
            <a:ext cx="3571900" cy="736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5400" b="0" i="0" u="none" strike="noStrike" kern="10" cap="none" spc="0" normalizeH="0" baseline="0" noProof="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Times New Roman"/>
              </a:rPr>
              <a:t>ЧЕТЫГИ</a:t>
            </a:r>
            <a:endParaRPr kumimoji="0" lang="ru-RU" sz="5400" b="0" i="0" u="none" strike="noStrike" kern="10" cap="none" spc="0" normalizeH="0" baseline="0" noProof="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uLnTx/>
              <a:uFillTx/>
              <a:latin typeface="Times New Roman"/>
              <a:ea typeface="+mn-ea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лако 2"/>
          <p:cNvSpPr/>
          <p:nvPr/>
        </p:nvSpPr>
        <p:spPr>
          <a:xfrm>
            <a:off x="0" y="500042"/>
            <a:ext cx="9144000" cy="614366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571472" y="164305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Знания</a:t>
            </a:r>
            <a:r>
              <a:rPr kumimoji="0" lang="ru-RU" sz="60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влияют на то, как мы видим и изображаем мир.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Picture 2" descr="Вызов электрика на дом.Срочный ремонт электрики. - Строительство / ремонт / уборка в Донецке на Slan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4357694"/>
            <a:ext cx="1776663" cy="2077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Words>113</Words>
  <Application>Microsoft Office PowerPoint</Application>
  <PresentationFormat>Экран (4:3)</PresentationFormat>
  <Paragraphs>28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Слайд 1</vt:lpstr>
      <vt:lpstr>Что скрывается за словом</vt:lpstr>
      <vt:lpstr>Проблема!</vt:lpstr>
      <vt:lpstr>Задание:</vt:lpstr>
      <vt:lpstr>Слайд 5</vt:lpstr>
      <vt:lpstr>Слайд 6</vt:lpstr>
      <vt:lpstr>ПОВОЙНИК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lenovo</cp:lastModifiedBy>
  <cp:revision>26</cp:revision>
  <dcterms:created xsi:type="dcterms:W3CDTF">2015-01-25T15:22:01Z</dcterms:created>
  <dcterms:modified xsi:type="dcterms:W3CDTF">2025-03-12T06:09:54Z</dcterms:modified>
</cp:coreProperties>
</file>