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1" r:id="rId1"/>
  </p:sldMasterIdLst>
  <p:notesMasterIdLst>
    <p:notesMasterId r:id="rId53"/>
  </p:notesMasterIdLst>
  <p:sldIdLst>
    <p:sldId id="256" r:id="rId2"/>
    <p:sldId id="307" r:id="rId3"/>
    <p:sldId id="309" r:id="rId4"/>
    <p:sldId id="312" r:id="rId5"/>
    <p:sldId id="310" r:id="rId6"/>
    <p:sldId id="313" r:id="rId7"/>
    <p:sldId id="308" r:id="rId8"/>
    <p:sldId id="260" r:id="rId9"/>
    <p:sldId id="314" r:id="rId10"/>
    <p:sldId id="315" r:id="rId11"/>
    <p:sldId id="316" r:id="rId12"/>
    <p:sldId id="317" r:id="rId13"/>
    <p:sldId id="270" r:id="rId14"/>
    <p:sldId id="287" r:id="rId15"/>
    <p:sldId id="290" r:id="rId16"/>
    <p:sldId id="289" r:id="rId17"/>
    <p:sldId id="288" r:id="rId18"/>
    <p:sldId id="286" r:id="rId19"/>
    <p:sldId id="285" r:id="rId20"/>
    <p:sldId id="291" r:id="rId21"/>
    <p:sldId id="292" r:id="rId22"/>
    <p:sldId id="293" r:id="rId23"/>
    <p:sldId id="297" r:id="rId24"/>
    <p:sldId id="296" r:id="rId25"/>
    <p:sldId id="294" r:id="rId26"/>
    <p:sldId id="295" r:id="rId27"/>
    <p:sldId id="298" r:id="rId28"/>
    <p:sldId id="299" r:id="rId29"/>
    <p:sldId id="301" r:id="rId30"/>
    <p:sldId id="300" r:id="rId31"/>
    <p:sldId id="283" r:id="rId32"/>
    <p:sldId id="261" r:id="rId33"/>
    <p:sldId id="284" r:id="rId34"/>
    <p:sldId id="282" r:id="rId35"/>
    <p:sldId id="305" r:id="rId36"/>
    <p:sldId id="258" r:id="rId37"/>
    <p:sldId id="257" r:id="rId38"/>
    <p:sldId id="259" r:id="rId39"/>
    <p:sldId id="306" r:id="rId40"/>
    <p:sldId id="318" r:id="rId41"/>
    <p:sldId id="303" r:id="rId42"/>
    <p:sldId id="304" r:id="rId43"/>
    <p:sldId id="319" r:id="rId44"/>
    <p:sldId id="262" r:id="rId45"/>
    <p:sldId id="264" r:id="rId46"/>
    <p:sldId id="266" r:id="rId47"/>
    <p:sldId id="267" r:id="rId48"/>
    <p:sldId id="269" r:id="rId49"/>
    <p:sldId id="265" r:id="rId50"/>
    <p:sldId id="268" r:id="rId51"/>
    <p:sldId id="320" r:id="rId5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B0CC1B-7D01-4DDD-94EC-83F99C6D4D64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C55564-9102-4180-8628-C373E3366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251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C55564-9102-4180-8628-C373E3366838}" type="slidenum">
              <a:rPr lang="ru-RU" smtClean="0"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64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7DEFE-FC0A-4503-B39F-1E8B7CC7970B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CF05F-5654-463A-9F86-DDD490CB49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733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7DEFE-FC0A-4503-B39F-1E8B7CC7970B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CF05F-5654-463A-9F86-DDD490CB49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573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7DEFE-FC0A-4503-B39F-1E8B7CC7970B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CF05F-5654-463A-9F86-DDD490CB49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0093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7DEFE-FC0A-4503-B39F-1E8B7CC7970B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CF05F-5654-463A-9F86-DDD490CB49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530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7DEFE-FC0A-4503-B39F-1E8B7CC7970B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CF05F-5654-463A-9F86-DDD490CB49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279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7DEFE-FC0A-4503-B39F-1E8B7CC7970B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CF05F-5654-463A-9F86-DDD490CB49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400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7DEFE-FC0A-4503-B39F-1E8B7CC7970B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CF05F-5654-463A-9F86-DDD490CB49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124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7DEFE-FC0A-4503-B39F-1E8B7CC7970B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CF05F-5654-463A-9F86-DDD490CB49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970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7DEFE-FC0A-4503-B39F-1E8B7CC7970B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CF05F-5654-463A-9F86-DDD490CB49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338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7DEFE-FC0A-4503-B39F-1E8B7CC7970B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CF05F-5654-463A-9F86-DDD490CB49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199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7DEFE-FC0A-4503-B39F-1E8B7CC7970B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CF05F-5654-463A-9F86-DDD490CB49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576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77DEFE-FC0A-4503-B39F-1E8B7CC7970B}" type="datetimeFigureOut">
              <a:rPr lang="ru-RU" smtClean="0"/>
              <a:t>20.04.2022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3CF05F-5654-463A-9F86-DDD490CB49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041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>
            <a:extLst>
              <a:ext uri="{FF2B5EF4-FFF2-40B4-BE49-F238E27FC236}">
                <a16:creationId xmlns:a16="http://schemas.microsoft.com/office/drawing/2014/main" id="{A53C4BFE-0472-4B3E-99CC-1C77C2E4B9C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375" y="117476"/>
            <a:ext cx="2924174" cy="2691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0EE941-58DA-4A96-B80C-892FFAC8E6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748" y="1327943"/>
            <a:ext cx="9325001" cy="3421064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chemeClr val="accent2">
                    <a:lumMod val="50000"/>
                  </a:schemeClr>
                </a:solidFill>
                <a:latin typeface="Algerian" panose="04020705040A02060702" pitchFamily="82" charset="0"/>
              </a:rPr>
              <a:t>The magic world of Harry Potter</a:t>
            </a:r>
            <a:endParaRPr lang="ru-RU" sz="80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2534" name="Picture 6">
            <a:extLst>
              <a:ext uri="{FF2B5EF4-FFF2-40B4-BE49-F238E27FC236}">
                <a16:creationId xmlns:a16="http://schemas.microsoft.com/office/drawing/2014/main" id="{F8F98BBB-7E01-4070-BB19-C7F62F13E5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2556" y1="60190" x2="35333" y2="70286"/>
                        <a14:foregroundMark x1="35333" y1="70286" x2="46444" y2="81905"/>
                        <a14:foregroundMark x1="46444" y1="81905" x2="52222" y2="83429"/>
                        <a14:foregroundMark x1="52222" y1="83429" x2="58111" y2="81524"/>
                        <a14:foregroundMark x1="58111" y1="81524" x2="67333" y2="66286"/>
                        <a14:foregroundMark x1="67333" y1="66286" x2="67889" y2="615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111" t="12095" r="29111" b="13428"/>
          <a:stretch/>
        </p:blipFill>
        <p:spPr bwMode="auto">
          <a:xfrm>
            <a:off x="171451" y="74612"/>
            <a:ext cx="2468196" cy="2506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6" name="Picture 8">
            <a:extLst>
              <a:ext uri="{FF2B5EF4-FFF2-40B4-BE49-F238E27FC236}">
                <a16:creationId xmlns:a16="http://schemas.microsoft.com/office/drawing/2014/main" id="{D4FB3220-D3DF-4963-8AEC-4908A55529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8827" y="4659314"/>
            <a:ext cx="1597848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9082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89E6BD-D8A8-4A34-A374-749D95A5E3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69305C-516F-4CD4-93E3-CB269A860E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>
            <a:extLst>
              <a:ext uri="{FF2B5EF4-FFF2-40B4-BE49-F238E27FC236}">
                <a16:creationId xmlns:a16="http://schemas.microsoft.com/office/drawing/2014/main" id="{8AF6C94D-DABD-4F80-BDA1-18810127B2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82648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297A1C-4406-4BEB-BA43-68DC637A4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BBFA4C-89BE-489E-BCDC-4E4D6977E6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>
            <a:extLst>
              <a:ext uri="{FF2B5EF4-FFF2-40B4-BE49-F238E27FC236}">
                <a16:creationId xmlns:a16="http://schemas.microsoft.com/office/drawing/2014/main" id="{5261DE7A-86DA-4A9D-9C77-DE796183C1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52840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F7E376-53FD-477A-8296-FE783E744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A8CEA8-498E-4A44-825D-184B7893A0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>
            <a:extLst>
              <a:ext uri="{FF2B5EF4-FFF2-40B4-BE49-F238E27FC236}">
                <a16:creationId xmlns:a16="http://schemas.microsoft.com/office/drawing/2014/main" id="{F2BD0F1F-B4DC-4B10-A059-F981A7D549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77535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B43C5602-CE0F-4743-9166-9A5FACCD7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40DD58-C4F1-4F88-8458-E32B6A3AF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E9F483-C247-41D5-B4E0-414C303DE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en-US" sz="6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Who wrote books about </a:t>
            </a:r>
            <a:endParaRPr lang="ru-RU" sz="60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15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en-US" sz="6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Harry Potter?</a:t>
            </a:r>
            <a:endParaRPr lang="ru-RU" sz="6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4688200"/>
      </p:ext>
    </p:extLst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B43C5602-CE0F-4743-9166-9A5FACCD7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40DD58-C4F1-4F88-8458-E32B6A3AF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E9F483-C247-41D5-B4E0-414C303DE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en-US" sz="5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was Joanne Rowling by profession?</a:t>
            </a:r>
            <a:endParaRPr lang="ru-R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9546023"/>
      </p:ext>
    </p:extLst>
  </p:cSld>
  <p:clrMapOvr>
    <a:masterClrMapping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B43C5602-CE0F-4743-9166-9A5FACCD7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40DD58-C4F1-4F88-8458-E32B6A3AF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E9F483-C247-41D5-B4E0-414C303DE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en-US" sz="6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Who wrote books about </a:t>
            </a:r>
            <a:endParaRPr lang="ru-RU" sz="60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15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en-US" sz="6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Harry Potter?</a:t>
            </a:r>
            <a:endParaRPr lang="ru-RU" sz="6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946267"/>
      </p:ext>
    </p:extLst>
  </p:cSld>
  <p:clrMapOvr>
    <a:masterClrMapping/>
  </p:clrMapOvr>
  <p:transition spd="slow"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B43C5602-CE0F-4743-9166-9A5FACCD7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40DD58-C4F1-4F88-8458-E32B6A3AF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E9F483-C247-41D5-B4E0-414C303DE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en-US" sz="5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Who wrote books about </a:t>
            </a:r>
          </a:p>
          <a:p>
            <a:pPr marL="0" lvl="0" indent="0" algn="ctr">
              <a:lnSpc>
                <a:spcPct val="115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en-US" sz="5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Harry Potter?</a:t>
            </a:r>
            <a:endParaRPr lang="ru-R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1248086"/>
      </p:ext>
    </p:extLst>
  </p:cSld>
  <p:clrMapOvr>
    <a:masterClrMapping/>
  </p:clrMapOvr>
  <p:transition spd="slow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B43C5602-CE0F-4743-9166-9A5FACCD7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40DD58-C4F1-4F88-8458-E32B6A3AF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E9F483-C247-41D5-B4E0-414C303DE8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937" y="2309813"/>
            <a:ext cx="10906125" cy="2814637"/>
          </a:xfrm>
        </p:spPr>
        <p:txBody>
          <a:bodyPr>
            <a:normAutofit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en-US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many books about Harry Potter did she write?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9114509"/>
      </p:ext>
    </p:extLst>
  </p:cSld>
  <p:clrMapOvr>
    <a:masterClrMapping/>
  </p:clrMapOvr>
  <p:transition spd="slow">
    <p:randomBa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B43C5602-CE0F-4743-9166-9A5FACCD7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40DD58-C4F1-4F88-8458-E32B6A3AF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E9F483-C247-41D5-B4E0-414C303DE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lnSpc>
                <a:spcPct val="115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en-US" sz="5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Who is Harry Potter’s best friend?</a:t>
            </a:r>
            <a:endParaRPr lang="ru-R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8490037"/>
      </p:ext>
    </p:extLst>
  </p:cSld>
  <p:clrMapOvr>
    <a:masterClrMapping/>
  </p:clrMapOvr>
  <p:transition spd="slow">
    <p:randomBa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B43C5602-CE0F-4743-9166-9A5FACCD7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40DD58-C4F1-4F88-8458-E32B6A3AF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E9F483-C247-41D5-B4E0-414C303DE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en-US" sz="4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is the name of the school where wizards studied?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2092954"/>
      </p:ext>
    </p:extLst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9822F0-1EC4-497C-99BC-2767D55C0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481AEF-F70C-4424-8D1E-E5D4336D24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>
            <a:extLst>
              <a:ext uri="{FF2B5EF4-FFF2-40B4-BE49-F238E27FC236}">
                <a16:creationId xmlns:a16="http://schemas.microsoft.com/office/drawing/2014/main" id="{FF1C9F1A-23F5-4E52-8C3B-79F8E3181A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777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B43C5602-CE0F-4743-9166-9A5FACCD7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40DD58-C4F1-4F88-8458-E32B6A3AF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E9F483-C247-41D5-B4E0-414C303DE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ctr">
              <a:lnSpc>
                <a:spcPct val="115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en-US" sz="5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is there on </a:t>
            </a:r>
          </a:p>
          <a:p>
            <a:pPr marL="0" lvl="0" indent="0" algn="ctr">
              <a:lnSpc>
                <a:spcPct val="115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en-US" sz="5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Harry’s forehead?</a:t>
            </a:r>
            <a:endParaRPr lang="ru-R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0970086"/>
      </p:ext>
    </p:extLst>
  </p:cSld>
  <p:clrMapOvr>
    <a:masterClrMapping/>
  </p:clrMapOvr>
  <p:transition spd="slow">
    <p:randomBar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B43C5602-CE0F-4743-9166-9A5FACCD7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40DD58-C4F1-4F88-8458-E32B6A3AF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E9F483-C247-41D5-B4E0-414C303DE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en-US" sz="4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school uniform did the students of Hogwarts wear?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0494408"/>
      </p:ext>
    </p:extLst>
  </p:cSld>
  <p:clrMapOvr>
    <a:masterClrMapping/>
  </p:clrMapOvr>
  <p:transition spd="slow">
    <p:randomBar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B43C5602-CE0F-4743-9166-9A5FACCD7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40DD58-C4F1-4F88-8458-E32B6A3AF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E9F483-C247-41D5-B4E0-414C303DE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en-US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language could Harry Potter speak except English?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1886920"/>
      </p:ext>
    </p:extLst>
  </p:cSld>
  <p:clrMapOvr>
    <a:masterClrMapping/>
  </p:clrMapOvr>
  <p:transition spd="slow">
    <p:randomBar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B43C5602-CE0F-4743-9166-9A5FACCD7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40DD58-C4F1-4F88-8458-E32B6A3AF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E9F483-C247-41D5-B4E0-414C303DE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ctr">
              <a:lnSpc>
                <a:spcPct val="115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en-US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There are four Houses at Hogwarts School. </a:t>
            </a:r>
            <a:r>
              <a:rPr lang="ru-RU" sz="4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ru-RU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ru-RU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ru-RU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7153049"/>
      </p:ext>
    </p:extLst>
  </p:cSld>
  <p:clrMapOvr>
    <a:masterClrMapping/>
  </p:clrMapOvr>
  <p:transition spd="slow">
    <p:randomBar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B43C5602-CE0F-4743-9166-9A5FACCD7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40DD58-C4F1-4F88-8458-E32B6A3AF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E9F483-C247-41D5-B4E0-414C303DE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en-US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language could Harry Potter speak except English?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8570020"/>
      </p:ext>
    </p:extLst>
  </p:cSld>
  <p:clrMapOvr>
    <a:masterClrMapping/>
  </p:clrMapOvr>
  <p:transition spd="slow">
    <p:randomBar dir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B43C5602-CE0F-4743-9166-9A5FACCD7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40DD58-C4F1-4F88-8458-E32B6A3AF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E9F483-C247-41D5-B4E0-414C303DE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ctr">
              <a:lnSpc>
                <a:spcPct val="115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en-US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Hogwarts students have the right to keep pets there. What pets can they keep?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66143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B43C5602-CE0F-4743-9166-9A5FACCD7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40DD58-C4F1-4F88-8458-E32B6A3AF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E9F483-C247-41D5-B4E0-414C303DE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ctr">
              <a:lnSpc>
                <a:spcPct val="115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en-US" sz="6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game did Harry like?</a:t>
            </a:r>
            <a:endParaRPr lang="ru-RU" sz="6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3618896"/>
      </p:ext>
    </p:extLst>
  </p:cSld>
  <p:clrMapOvr>
    <a:masterClrMapping/>
  </p:clrMapOvr>
  <p:transition spd="slow">
    <p:randomBar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B43C5602-CE0F-4743-9166-9A5FACCD7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40DD58-C4F1-4F88-8458-E32B6A3AF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E9F483-C247-41D5-B4E0-414C303DE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en-US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Many Hogwarts students got letters and parcels from their homes. </a:t>
            </a:r>
            <a:r>
              <a:rPr lang="ru-RU" sz="4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ru-RU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delivered</a:t>
            </a:r>
            <a:r>
              <a:rPr lang="ru-RU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post</a:t>
            </a:r>
            <a:r>
              <a:rPr lang="ru-RU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ru-RU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ru-RU" sz="4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1732235"/>
      </p:ext>
    </p:extLst>
  </p:cSld>
  <p:clrMapOvr>
    <a:masterClrMapping/>
  </p:clrMapOvr>
  <p:transition spd="slow">
    <p:randomBar dir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B43C5602-CE0F-4743-9166-9A5FACCD7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40DD58-C4F1-4F88-8458-E32B6A3AF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E9F483-C247-41D5-B4E0-414C303DE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en-US" sz="5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Who brought the Letter to Harry?</a:t>
            </a:r>
            <a:endParaRPr lang="ru-R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6286897"/>
      </p:ext>
    </p:extLst>
  </p:cSld>
  <p:clrMapOvr>
    <a:masterClrMapping/>
  </p:clrMapOvr>
  <p:transition spd="slow">
    <p:randomBar dir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B43C5602-CE0F-4743-9166-9A5FACCD7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40DD58-C4F1-4F88-8458-E32B6A3AF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E9F483-C247-41D5-B4E0-414C303DE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en-US" sz="5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symbols does the Hogwarts Houses have?</a:t>
            </a:r>
            <a:endParaRPr lang="ru-R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0783208"/>
      </p:ext>
    </p:extLst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D58F44-93F8-47FD-90E6-9338093B7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F476CAA-AB3F-4892-9031-E1B7F34450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4BEA9E42-ACFB-4513-90A3-5A71FC8DB9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0"/>
            <a:ext cx="118776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77071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origami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B43C5602-CE0F-4743-9166-9A5FACCD7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40DD58-C4F1-4F88-8458-E32B6A3AF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E9F483-C247-41D5-B4E0-414C303DE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ctr">
              <a:lnSpc>
                <a:spcPct val="115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en-US" sz="5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old was Harry when he started to study at </a:t>
            </a:r>
            <a:r>
              <a:rPr lang="en-US" sz="5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Hogwards</a:t>
            </a:r>
            <a:r>
              <a:rPr lang="en-US" sz="5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5352743"/>
      </p:ext>
    </p:extLst>
  </p:cSld>
  <p:clrMapOvr>
    <a:masterClrMapping/>
  </p:clrMapOvr>
  <p:transition spd="slow">
    <p:randomBar dir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21A567-53CD-4F41-BD1B-9CBDAD82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DA2E462-7310-4F65-BF4A-46780F2592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>
            <a:extLst>
              <a:ext uri="{FF2B5EF4-FFF2-40B4-BE49-F238E27FC236}">
                <a16:creationId xmlns:a16="http://schemas.microsoft.com/office/drawing/2014/main" id="{D48C3CDF-C81C-4F24-AF2E-C7554E4E6B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4225"/>
            <a:ext cx="12192000" cy="528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2186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4BC7D9E-3C9B-4735-A2DB-E3519EB0D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23975"/>
            <a:ext cx="8705850" cy="5314950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dirty="0">
                <a:solidFill>
                  <a:srgbClr val="333333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dirty="0">
                <a:solidFill>
                  <a:srgbClr val="333333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dirty="0">
                <a:solidFill>
                  <a:srgbClr val="333333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>
                <a:solidFill>
                  <a:srgbClr val="333333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Harry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Potter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Philosopher's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Stone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dirty="0">
                <a:solidFill>
                  <a:srgbClr val="333333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333333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dirty="0">
                <a:solidFill>
                  <a:srgbClr val="333333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>
                <a:solidFill>
                  <a:srgbClr val="333333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Harry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Potter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Chamber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Secrets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dirty="0">
                <a:solidFill>
                  <a:srgbClr val="333333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dirty="0">
                <a:solidFill>
                  <a:srgbClr val="333333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dirty="0">
                <a:solidFill>
                  <a:srgbClr val="333333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>
                <a:solidFill>
                  <a:srgbClr val="333333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Harry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Potter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Prisoner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Azkaban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dirty="0">
                <a:solidFill>
                  <a:srgbClr val="333333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dirty="0">
                <a:solidFill>
                  <a:srgbClr val="333333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.     </a:t>
            </a:r>
            <a:r>
              <a:rPr lang="ru-RU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Harry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Potter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Goblet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Fire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dirty="0">
                <a:solidFill>
                  <a:srgbClr val="333333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dirty="0">
                <a:solidFill>
                  <a:srgbClr val="333333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dirty="0">
                <a:solidFill>
                  <a:srgbClr val="333333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>
                <a:solidFill>
                  <a:srgbClr val="333333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Harry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Potter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Order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Phoenix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dirty="0">
                <a:solidFill>
                  <a:srgbClr val="333333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ru-RU" dirty="0">
                <a:solidFill>
                  <a:srgbClr val="333333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dirty="0">
                <a:solidFill>
                  <a:srgbClr val="333333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>
                <a:solidFill>
                  <a:srgbClr val="333333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Harry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Potter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Half-Blood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Prince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dirty="0">
                <a:solidFill>
                  <a:srgbClr val="333333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ru-RU" dirty="0">
                <a:solidFill>
                  <a:srgbClr val="333333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dirty="0">
                <a:solidFill>
                  <a:srgbClr val="333333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>
                <a:solidFill>
                  <a:srgbClr val="333333"/>
                </a:solidFill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Harry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Potter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Deathly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Hallows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2A106F2E-34E8-46F3-9E9A-A3151F1C9A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863" r="23664"/>
          <a:stretch/>
        </p:blipFill>
        <p:spPr bwMode="auto">
          <a:xfrm>
            <a:off x="7734299" y="104775"/>
            <a:ext cx="3971926" cy="440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54974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767CF2-86E5-471C-8724-699DAA12C4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1593" y="323952"/>
            <a:ext cx="9696450" cy="1325563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anose="02040604050505020304" pitchFamily="18" charset="0"/>
              </a:rPr>
              <a:t>УРОК «ЗЕЛЬЕВАРЕНИЯ»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04843A-FD85-4BE4-8E08-1C561D36BE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4" name="Picture 4">
            <a:extLst>
              <a:ext uri="{FF2B5EF4-FFF2-40B4-BE49-F238E27FC236}">
                <a16:creationId xmlns:a16="http://schemas.microsoft.com/office/drawing/2014/main" id="{65F9269B-459F-45C4-8ACF-ACAE1AA83F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018" y="1468540"/>
            <a:ext cx="10515600" cy="506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2739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C67A56-6D08-4D20-A6EF-072199681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0F6C47-F5F2-438F-8D4C-8AFFFA96EC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0301BD55-9C7A-40C1-AE93-1C5DFA7EA7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5625"/>
            <a:ext cx="12192000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185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98F8A2-4075-4191-829E-02119C048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6DC85A-8984-49FB-AD18-FBDC723C77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>
            <a:extLst>
              <a:ext uri="{FF2B5EF4-FFF2-40B4-BE49-F238E27FC236}">
                <a16:creationId xmlns:a16="http://schemas.microsoft.com/office/drawing/2014/main" id="{F56505CB-F8F6-4ED6-A262-7D8F043366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544" y="182562"/>
            <a:ext cx="9032912" cy="649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5654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>
            <a:extLst>
              <a:ext uri="{FF2B5EF4-FFF2-40B4-BE49-F238E27FC236}">
                <a16:creationId xmlns:a16="http://schemas.microsoft.com/office/drawing/2014/main" id="{96C2FE90-F8FE-403C-A45B-C4FBA20D0F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4" y="0"/>
            <a:ext cx="11696702" cy="689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5F715A1-7DB0-4CC8-9103-174DA1301A59}"/>
              </a:ext>
            </a:extLst>
          </p:cNvPr>
          <p:cNvSpPr/>
          <p:nvPr/>
        </p:nvSpPr>
        <p:spPr>
          <a:xfrm>
            <a:off x="3038475" y="2009775"/>
            <a:ext cx="7915275" cy="36480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9F8F7A7-052A-411E-8C3F-63F77AE1BB3B}"/>
              </a:ext>
            </a:extLst>
          </p:cNvPr>
          <p:cNvSpPr/>
          <p:nvPr/>
        </p:nvSpPr>
        <p:spPr>
          <a:xfrm>
            <a:off x="314324" y="400050"/>
            <a:ext cx="2305051" cy="5791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57BA3A1-D190-459C-B2E5-8A23E0047E44}"/>
              </a:ext>
            </a:extLst>
          </p:cNvPr>
          <p:cNvSpPr/>
          <p:nvPr/>
        </p:nvSpPr>
        <p:spPr>
          <a:xfrm>
            <a:off x="3038475" y="1793080"/>
            <a:ext cx="8267700" cy="4048125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A6B5D05D-240A-4317-A38D-1A10EF6CF6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14324" y="400050"/>
            <a:ext cx="2466976" cy="6057900"/>
          </a:xfrm>
        </p:spPr>
        <p:txBody>
          <a:bodyPr>
            <a:normAutofit fontScale="32500" lnSpcReduction="20000"/>
          </a:bodyPr>
          <a:lstStyle/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Секретный код:</a:t>
            </a:r>
            <a:endParaRPr lang="ru-RU" sz="55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6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•−</a:t>
            </a:r>
            <a:endParaRPr lang="ru-RU" sz="6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6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 −•••</a:t>
            </a:r>
            <a:endParaRPr lang="ru-RU" sz="6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6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 −•−•</a:t>
            </a:r>
            <a:endParaRPr lang="ru-RU" sz="6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6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 −••</a:t>
            </a:r>
            <a:endParaRPr lang="ru-RU" sz="6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6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 •</a:t>
            </a:r>
            <a:endParaRPr lang="ru-RU" sz="6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6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 ••−•</a:t>
            </a:r>
            <a:endParaRPr lang="ru-RU" sz="6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6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 − −•</a:t>
            </a:r>
            <a:endParaRPr lang="ru-RU" sz="6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6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 ••••</a:t>
            </a:r>
            <a:endParaRPr lang="ru-RU" sz="6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6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••</a:t>
            </a:r>
            <a:endParaRPr lang="ru-RU" sz="6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buNone/>
            </a:pPr>
            <a:r>
              <a:rPr lang="ru-RU" sz="6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 •− − −</a:t>
            </a:r>
            <a:endParaRPr lang="ru-RU" sz="6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buNone/>
            </a:pPr>
            <a:r>
              <a:rPr lang="ru-RU" sz="6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 •−•</a:t>
            </a:r>
            <a:endParaRPr lang="ru-RU" sz="6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L •−••</a:t>
            </a:r>
            <a:endParaRPr lang="ru-RU" sz="6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M − −</a:t>
            </a:r>
            <a:endParaRPr lang="ru-RU" sz="6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F978E1AA-5033-4978-A677-29CC0DA63D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71604" y="878681"/>
            <a:ext cx="1476372" cy="5579269"/>
          </a:xfrm>
        </p:spPr>
        <p:txBody>
          <a:bodyPr>
            <a:normAutofit fontScale="32500" lnSpcReduction="20000"/>
          </a:bodyPr>
          <a:lstStyle/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 −•</a:t>
            </a:r>
            <a:endParaRPr lang="ru-RU" sz="55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 − − −</a:t>
            </a:r>
            <a:endParaRPr lang="ru-RU" sz="55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 •− −•</a:t>
            </a:r>
            <a:endParaRPr lang="ru-RU" sz="55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 − −•−</a:t>
            </a:r>
            <a:endParaRPr lang="ru-RU" sz="55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 •−•</a:t>
            </a:r>
            <a:endParaRPr lang="ru-RU" sz="55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 •••</a:t>
            </a:r>
            <a:endParaRPr lang="ru-RU" sz="55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 −</a:t>
            </a:r>
            <a:endParaRPr lang="ru-RU" sz="55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 ••−</a:t>
            </a:r>
            <a:endParaRPr lang="ru-RU" sz="55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 •••−</a:t>
            </a:r>
            <a:endParaRPr lang="ru-RU" sz="55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 •− −</a:t>
            </a:r>
            <a:endParaRPr lang="ru-RU" sz="55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 −••−</a:t>
            </a:r>
            <a:endParaRPr lang="ru-RU" sz="55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 −•− −</a:t>
            </a:r>
            <a:endParaRPr lang="ru-RU" sz="55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5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Z − −••</a:t>
            </a:r>
            <a:endParaRPr lang="ru-RU" sz="55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EB63C41B-8FA1-4BAF-B8D7-7F8ADDF2BAA4}"/>
              </a:ext>
            </a:extLst>
          </p:cNvPr>
          <p:cNvSpPr txBox="1">
            <a:spLocks/>
          </p:cNvSpPr>
          <p:nvPr/>
        </p:nvSpPr>
        <p:spPr>
          <a:xfrm>
            <a:off x="3038475" y="2019300"/>
            <a:ext cx="8124825" cy="3648075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Расшифруйте письмо.</a:t>
            </a:r>
          </a:p>
          <a:p>
            <a:pPr indent="0">
              <a:lnSpc>
                <a:spcPct val="115000"/>
              </a:lnSpc>
              <a:buFont typeface="Arial" panose="020B0604020202020204" pitchFamily="34" charset="0"/>
              <a:buNone/>
            </a:pPr>
            <a:endParaRPr lang="ru-RU" sz="3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(−•• • •− •−•) (••−• •−• •• • −• −••),</a:t>
            </a:r>
            <a:endParaRPr lang="ru-RU" sz="3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(•− − •) (•− •−• •) (− −• •−•• •− −••) (− − − −) (•• −• ••−• − − − •−• − −) </a:t>
            </a:r>
          </a:p>
          <a:p>
            <a:pPr indent="0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(−•− − − − − ••−) (•− •−• •) (•− −•−• −•−• ••− −• − • −••) (•− −) </a:t>
            </a:r>
          </a:p>
          <a:p>
            <a:pPr indent="0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(•••• − − − − −• •− − •− •−• − •••).</a:t>
            </a:r>
            <a:endParaRPr lang="ru-RU" sz="3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(−• − − −) (−• • • −••) (− − − −) (••• • −• −••) (•− −•) (− − − •− − •−••).</a:t>
            </a:r>
            <a:endParaRPr lang="ru-RU" sz="3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(− − •• −• • •−• •••− •−)</a:t>
            </a:r>
            <a:endParaRPr lang="ru-RU" sz="3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4115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69AE4E7-FC0B-4B2D-BD7C-FD6903BD3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637" y="1247775"/>
            <a:ext cx="11272838" cy="4772025"/>
          </a:xfrm>
        </p:spPr>
        <p:txBody>
          <a:bodyPr>
            <a:normAutofit fontScale="47500" lnSpcReduction="20000"/>
          </a:bodyPr>
          <a:lstStyle/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Задание: Расшифруйте письмо.</a:t>
            </a: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5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(−•• • •− •−•) (••−• •−• •• • −• −••),</a:t>
            </a:r>
            <a:endParaRPr lang="ru-RU" sz="5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(•− − •) (•− •−• •) (− −• •−•• •− −••) (− − − −) (•• −• ••−• − − − •−• − −) (−•− − − − − ••−) (•− •−• •) (•− −•−• −•−• ••− −• − • −••) (•− −) (•••• − − − − −• •− − •− •−• − •••).</a:t>
            </a:r>
            <a:endParaRPr lang="ru-RU" sz="5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(−• − − −) (−• • • −••) (− − − −) (••• • −• −••) (•− −•)</a:t>
            </a:r>
            <a:endParaRPr lang="ru-RU" sz="5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(− − − •− − •−••).</a:t>
            </a:r>
            <a:endParaRPr lang="ru-RU" sz="5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5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(− − •• −• • •−• •••− •−)</a:t>
            </a:r>
            <a:endParaRPr lang="ru-RU" sz="5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73E389F-E6C0-45F9-AF4E-2F076C75A3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149" y="147637"/>
            <a:ext cx="3166619" cy="2728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6943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6DFC451D-0F58-4050-8209-E113C409D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696702" cy="689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149F44D-3ECF-4F61-9D83-B2B9448FBFA8}"/>
              </a:ext>
            </a:extLst>
          </p:cNvPr>
          <p:cNvSpPr/>
          <p:nvPr/>
        </p:nvSpPr>
        <p:spPr>
          <a:xfrm>
            <a:off x="571500" y="1343025"/>
            <a:ext cx="11049000" cy="3962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9F8A673-5DA7-4E32-9B20-5472E65ED916}"/>
              </a:ext>
            </a:extLst>
          </p:cNvPr>
          <p:cNvSpPr/>
          <p:nvPr/>
        </p:nvSpPr>
        <p:spPr>
          <a:xfrm>
            <a:off x="495298" y="1209675"/>
            <a:ext cx="11025190" cy="4600575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BD9028E-9BEB-4B8C-8323-D287FD7631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1939925"/>
            <a:ext cx="10877550" cy="4351338"/>
          </a:xfrm>
        </p:spPr>
        <p:txBody>
          <a:bodyPr/>
          <a:lstStyle/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dirty="0">
                <a:solidFill>
                  <a:srgbClr val="00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Dear friend,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dirty="0">
                <a:solidFill>
                  <a:srgbClr val="00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 are glad to inform you are accepted at</a:t>
            </a:r>
            <a:r>
              <a:rPr lang="ru-RU" dirty="0">
                <a:solidFill>
                  <a:srgbClr val="00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rgbClr val="00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Hogwarts.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dirty="0">
                <a:solidFill>
                  <a:srgbClr val="00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 need to send an Owl.</a:t>
            </a:r>
            <a:endParaRPr lang="ru-RU" dirty="0">
              <a:solidFill>
                <a:srgbClr val="000000"/>
              </a:solidFill>
              <a:effectLst/>
              <a:latin typeface="Algerian" panose="04020705040A02060702" pitchFamily="8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15000"/>
              </a:lnSpc>
              <a:spcAft>
                <a:spcPts val="0"/>
              </a:spcAft>
              <a:buNone/>
            </a:pP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r">
              <a:lnSpc>
                <a:spcPct val="115000"/>
              </a:lnSpc>
              <a:spcAft>
                <a:spcPts val="0"/>
              </a:spcAft>
              <a:buNone/>
            </a:pPr>
            <a:r>
              <a:rPr lang="en-US" dirty="0">
                <a:solidFill>
                  <a:srgbClr val="000000"/>
                </a:solidFill>
                <a:effectLst/>
                <a:latin typeface="Algerian" panose="04020705040A020607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Minerva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75600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>
            <a:extLst>
              <a:ext uri="{FF2B5EF4-FFF2-40B4-BE49-F238E27FC236}">
                <a16:creationId xmlns:a16="http://schemas.microsoft.com/office/drawing/2014/main" id="{9EBC407B-ADA8-4423-AA88-DD364596B9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0"/>
            <a:ext cx="10972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F3DF02C8-0F10-4EC6-9751-BE4F7BBAA3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581775" cy="29654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0967A85-75AD-447F-AE42-BE002226ECA6}"/>
              </a:ext>
            </a:extLst>
          </p:cNvPr>
          <p:cNvSpPr/>
          <p:nvPr/>
        </p:nvSpPr>
        <p:spPr>
          <a:xfrm>
            <a:off x="919162" y="1901825"/>
            <a:ext cx="6434138" cy="28217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0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Урок «Заклинания»</a:t>
            </a:r>
          </a:p>
        </p:txBody>
      </p:sp>
    </p:spTree>
    <p:extLst>
      <p:ext uri="{BB962C8B-B14F-4D97-AF65-F5344CB8AC3E}">
        <p14:creationId xmlns:p14="http://schemas.microsoft.com/office/powerpoint/2010/main" val="158267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9822F0-1EC4-497C-99BC-2767D55C0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481AEF-F70C-4424-8D1E-E5D4336D24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>
            <a:extLst>
              <a:ext uri="{FF2B5EF4-FFF2-40B4-BE49-F238E27FC236}">
                <a16:creationId xmlns:a16="http://schemas.microsoft.com/office/drawing/2014/main" id="{FF1C9F1A-23F5-4E52-8C3B-79F8E3181A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5030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>
            <a:extLst>
              <a:ext uri="{FF2B5EF4-FFF2-40B4-BE49-F238E27FC236}">
                <a16:creationId xmlns:a16="http://schemas.microsoft.com/office/drawing/2014/main" id="{8F027303-6669-430D-ABC1-7C7615282E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89000"/>
            <a:ext cx="12192000" cy="5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316E40-05B2-49FF-88B7-721CA2259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1326" y="2476500"/>
            <a:ext cx="5381624" cy="1615281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</a:rPr>
              <a:t>УРОК «Прорицания»</a:t>
            </a:r>
          </a:p>
        </p:txBody>
      </p:sp>
    </p:spTree>
    <p:extLst>
      <p:ext uri="{BB962C8B-B14F-4D97-AF65-F5344CB8AC3E}">
        <p14:creationId xmlns:p14="http://schemas.microsoft.com/office/powerpoint/2010/main" val="96726840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6DFC451D-0F58-4050-8209-E113C409D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696702" cy="689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149F44D-3ECF-4F61-9D83-B2B9448FBFA8}"/>
              </a:ext>
            </a:extLst>
          </p:cNvPr>
          <p:cNvSpPr/>
          <p:nvPr/>
        </p:nvSpPr>
        <p:spPr>
          <a:xfrm>
            <a:off x="571500" y="1343024"/>
            <a:ext cx="11049000" cy="46005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9F8A673-5DA7-4E32-9B20-5472E65ED916}"/>
              </a:ext>
            </a:extLst>
          </p:cNvPr>
          <p:cNvSpPr/>
          <p:nvPr/>
        </p:nvSpPr>
        <p:spPr>
          <a:xfrm>
            <a:off x="595310" y="1343024"/>
            <a:ext cx="11025190" cy="4600575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BD9028E-9BEB-4B8C-8323-D287FD7631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225" y="1592261"/>
            <a:ext cx="10877550" cy="4351338"/>
          </a:xfrm>
        </p:spPr>
        <p:txBody>
          <a:bodyPr>
            <a:normAutofit/>
          </a:bodyPr>
          <a:lstStyle/>
          <a:p>
            <a:pPr marL="0" lvl="0" indent="361950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dirty="0"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He is a young boy. His hair is black. His eyes are green. He has got a strange scar on his forehead. </a:t>
            </a:r>
            <a:endParaRPr lang="ru-RU" dirty="0">
              <a:effectLst/>
              <a:latin typeface="Algerian" panose="04020705040A020607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361950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dirty="0">
                <a:effectLst/>
                <a:latin typeface="Algerian" panose="04020705040A020607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he lived in his aunt’s house and had never guessed that he came from a wizard’s family until he received a letter informing that he was accepted to Hogwarts School.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0413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2FF6B3-EE74-45B4-AF9D-40F18864E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8854C95-86E9-4BF3-B1D8-206499CD16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687" y="0"/>
            <a:ext cx="9572626" cy="6879431"/>
          </a:xfrm>
        </p:spPr>
      </p:pic>
    </p:spTree>
    <p:extLst>
      <p:ext uri="{BB962C8B-B14F-4D97-AF65-F5344CB8AC3E}">
        <p14:creationId xmlns:p14="http://schemas.microsoft.com/office/powerpoint/2010/main" val="12546511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5CE8D3-22FB-4FDC-97FE-0EC4AE548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657CCE-ADC7-4A79-8DE4-5F5A8CD9E3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>
            <a:extLst>
              <a:ext uri="{FF2B5EF4-FFF2-40B4-BE49-F238E27FC236}">
                <a16:creationId xmlns:a16="http://schemas.microsoft.com/office/drawing/2014/main" id="{26D6FE0A-27D3-4332-9FAF-F4B512E5DB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44" y="0"/>
            <a:ext cx="109331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84745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B9A89A-FCD9-424F-BD5E-7D2B01AE3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425" y="3613150"/>
            <a:ext cx="4340225" cy="1325563"/>
          </a:xfrm>
        </p:spPr>
        <p:txBody>
          <a:bodyPr/>
          <a:lstStyle/>
          <a:p>
            <a:r>
              <a:rPr lang="en-US" dirty="0">
                <a:latin typeface="Algerian" panose="04020705040A02060702" pitchFamily="82" charset="0"/>
              </a:rPr>
              <a:t>Ron Weasley</a:t>
            </a:r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AFEEE5F-AF8B-4B8F-B481-B6F318D758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450" y="484981"/>
            <a:ext cx="4165600" cy="5590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182303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349A4546-9E5C-44FB-B810-EFA9052579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453" y="90300"/>
            <a:ext cx="8921748" cy="667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B9A89A-FCD9-424F-BD5E-7D2B01AE3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50" y="2990851"/>
            <a:ext cx="2917825" cy="2343149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Algerian" panose="04020705040A02060702" pitchFamily="82" charset="0"/>
              </a:rPr>
              <a:t>Draco Malfoy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70062227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>
            <a:extLst>
              <a:ext uri="{FF2B5EF4-FFF2-40B4-BE49-F238E27FC236}">
                <a16:creationId xmlns:a16="http://schemas.microsoft.com/office/drawing/2014/main" id="{A4E4A250-78A5-41E6-9930-B34389EB5C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975" y="511175"/>
            <a:ext cx="8753475" cy="583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B9A89A-FCD9-424F-BD5E-7D2B01AE3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726" y="1365250"/>
            <a:ext cx="2794000" cy="1325563"/>
          </a:xfrm>
        </p:spPr>
        <p:txBody>
          <a:bodyPr/>
          <a:lstStyle/>
          <a:p>
            <a:r>
              <a:rPr lang="en-US">
                <a:latin typeface="Algerian" panose="04020705040A02060702" pitchFamily="82" charset="0"/>
              </a:rPr>
              <a:t>Fred Weasley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717167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>
            <a:extLst>
              <a:ext uri="{FF2B5EF4-FFF2-40B4-BE49-F238E27FC236}">
                <a16:creationId xmlns:a16="http://schemas.microsoft.com/office/drawing/2014/main" id="{69CD4ACE-F720-4414-AB32-634F9CDD99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575" y="294084"/>
            <a:ext cx="8359775" cy="626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B9A89A-FCD9-424F-BD5E-7D2B01AE3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451" y="3428999"/>
            <a:ext cx="2908299" cy="2016125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Algerian" panose="04020705040A02060702" pitchFamily="82" charset="0"/>
              </a:rPr>
              <a:t>Rubeus Hagrid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75666243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47A263BA-ACA3-42A4-A2BE-7BEB8942D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ECD26EE8-82F4-4134-8163-3F5D561B03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25" y="0"/>
            <a:ext cx="96377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23279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AC81EC-30B4-42A8-A9F0-4F7889055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627536-51AD-431B-9278-228D013D02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53A4992D-D5E8-4E4C-B495-99AB9AB1A5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0348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89E6BD-D8A8-4A34-A374-749D95A5E3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69305C-516F-4CD4-93E3-CB269A860E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>
            <a:extLst>
              <a:ext uri="{FF2B5EF4-FFF2-40B4-BE49-F238E27FC236}">
                <a16:creationId xmlns:a16="http://schemas.microsoft.com/office/drawing/2014/main" id="{8AF6C94D-DABD-4F80-BDA1-18810127B2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73188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B9A89A-FCD9-424F-BD5E-7D2B01AE3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76" y="4841875"/>
            <a:ext cx="4260849" cy="2016125"/>
          </a:xfrm>
        </p:spPr>
        <p:txBody>
          <a:bodyPr>
            <a:normAutofit fontScale="90000"/>
          </a:bodyPr>
          <a:lstStyle/>
          <a:p>
            <a:r>
              <a:rPr lang="en-US" sz="5400" dirty="0">
                <a:latin typeface="Algerian" panose="04020705040A02060702" pitchFamily="82" charset="0"/>
              </a:rPr>
              <a:t>albus </a:t>
            </a:r>
            <a:r>
              <a:rPr lang="en-US" sz="5400" dirty="0" err="1">
                <a:latin typeface="Algerian" panose="04020705040A02060702" pitchFamily="82" charset="0"/>
              </a:rPr>
              <a:t>dumbledore</a:t>
            </a:r>
            <a:endParaRPr lang="ru-RU" sz="5400" dirty="0"/>
          </a:p>
        </p:txBody>
      </p:sp>
      <p:pic>
        <p:nvPicPr>
          <p:cNvPr id="37892" name="Picture 4">
            <a:extLst>
              <a:ext uri="{FF2B5EF4-FFF2-40B4-BE49-F238E27FC236}">
                <a16:creationId xmlns:a16="http://schemas.microsoft.com/office/drawing/2014/main" id="{FF262C2A-9EE8-4591-8A00-E25AF99D7B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444" y="219074"/>
            <a:ext cx="8187855" cy="544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112450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5AD702-1F1D-40EB-9F02-45B803C04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4787" y="329405"/>
            <a:ext cx="5072063" cy="1325563"/>
          </a:xfrm>
        </p:spPr>
        <p:txBody>
          <a:bodyPr>
            <a:normAutofit/>
          </a:bodyPr>
          <a:lstStyle/>
          <a:p>
            <a:r>
              <a:rPr lang="en-US" sz="5400" dirty="0">
                <a:solidFill>
                  <a:schemeClr val="accent2">
                    <a:lumMod val="50000"/>
                  </a:schemeClr>
                </a:solidFill>
                <a:latin typeface="Algerian" panose="04020705040A02060702" pitchFamily="82" charset="0"/>
              </a:rPr>
              <a:t>Examination</a:t>
            </a:r>
            <a:endParaRPr lang="ru-RU" sz="5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C205BC-5ADD-48BE-84CC-8B5E89F22F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>
            <a:extLst>
              <a:ext uri="{FF2B5EF4-FFF2-40B4-BE49-F238E27FC236}">
                <a16:creationId xmlns:a16="http://schemas.microsoft.com/office/drawing/2014/main" id="{E90691F2-615D-4001-8454-72A316F368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1331912"/>
            <a:ext cx="12192000" cy="53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5817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9822F0-1EC4-497C-99BC-2767D55C0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481AEF-F70C-4424-8D1E-E5D4336D24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>
            <a:extLst>
              <a:ext uri="{FF2B5EF4-FFF2-40B4-BE49-F238E27FC236}">
                <a16:creationId xmlns:a16="http://schemas.microsoft.com/office/drawing/2014/main" id="{FF1C9F1A-23F5-4E52-8C3B-79F8E3181A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9311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297A1C-4406-4BEB-BA43-68DC637A4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BBFA4C-89BE-489E-BCDC-4E4D6977E6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>
            <a:extLst>
              <a:ext uri="{FF2B5EF4-FFF2-40B4-BE49-F238E27FC236}">
                <a16:creationId xmlns:a16="http://schemas.microsoft.com/office/drawing/2014/main" id="{5261DE7A-86DA-4A9D-9C77-DE796183C1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7566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3B791502-2826-46B0-9A8B-BF0F2E7CCD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DEA9AA5F-4C90-4DC7-A827-4460D3F41F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33700" y="2293937"/>
            <a:ext cx="7419975" cy="2632075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Our Faculty is …</a:t>
            </a:r>
            <a:endParaRPr lang="ru-RU" sz="40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symbol of our House is … </a:t>
            </a:r>
            <a:endParaRPr lang="ru-RU" sz="40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We are</a:t>
            </a: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…</a:t>
            </a:r>
            <a:endParaRPr lang="ru-RU" sz="54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09DF948-A52B-435B-963C-0C6D4E13A3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2111" y1="17098" x2="52111" y2="79534"/>
                        <a14:foregroundMark x1="52889" y1="73575" x2="52889" y2="83679"/>
                        <a14:foregroundMark x1="53111" y1="78497" x2="52222" y2="81088"/>
                        <a14:foregroundMark x1="16889" y1="22021" x2="23556" y2="22021"/>
                        <a14:foregroundMark x1="24222" y1="18394" x2="16111" y2="19689"/>
                        <a14:foregroundMark x1="16111" y1="19689" x2="15444" y2="20984"/>
                        <a14:foregroundMark x1="24444" y1="19171" x2="25333" y2="19171"/>
                        <a14:foregroundMark x1="41667" y1="25130" x2="42222" y2="26166"/>
                        <a14:foregroundMark x1="40778" y1="24352" x2="42667" y2="29534"/>
                        <a14:foregroundMark x1="48111" y1="31347" x2="44778" y2="41192"/>
                        <a14:foregroundMark x1="49333" y1="30311" x2="45333" y2="30570"/>
                        <a14:foregroundMark x1="56778" y1="15026" x2="59444" y2="32902"/>
                        <a14:foregroundMark x1="73444" y1="22021" x2="72444" y2="30311"/>
                        <a14:foregroundMark x1="85556" y1="26425" x2="83667" y2="388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425" y="180976"/>
            <a:ext cx="6229350" cy="2632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29817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D58F44-93F8-47FD-90E6-9338093B7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F476CAA-AB3F-4892-9031-E1B7F34450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>
            <a:extLst>
              <a:ext uri="{FF2B5EF4-FFF2-40B4-BE49-F238E27FC236}">
                <a16:creationId xmlns:a16="http://schemas.microsoft.com/office/drawing/2014/main" id="{4BEA9E42-ACFB-4513-90A3-5A71FC8DB9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0"/>
            <a:ext cx="118776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86335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500">
        <p15:prstTrans prst="origami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537</TotalTime>
  <Words>809</Words>
  <Application>Microsoft Office PowerPoint</Application>
  <PresentationFormat>Широкоэкранный</PresentationFormat>
  <Paragraphs>94</Paragraphs>
  <Slides>51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9" baseType="lpstr">
      <vt:lpstr>Algerian</vt:lpstr>
      <vt:lpstr>Arial</vt:lpstr>
      <vt:lpstr>Arial Black</vt:lpstr>
      <vt:lpstr>Calibri</vt:lpstr>
      <vt:lpstr>Calibri Light</vt:lpstr>
      <vt:lpstr>Century</vt:lpstr>
      <vt:lpstr>Times New Roman</vt:lpstr>
      <vt:lpstr>Office Theme</vt:lpstr>
      <vt:lpstr>The magic world of Harry Potter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УРОК «ЗЕЛЬЕВАРЕНИЯ»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УРОК «Прорицания»</vt:lpstr>
      <vt:lpstr>Презентация PowerPoint</vt:lpstr>
      <vt:lpstr>Презентация PowerPoint</vt:lpstr>
      <vt:lpstr>Презентация PowerPoint</vt:lpstr>
      <vt:lpstr>Ron Weasley</vt:lpstr>
      <vt:lpstr>Draco Malfoy</vt:lpstr>
      <vt:lpstr>Fred Weasley</vt:lpstr>
      <vt:lpstr>Rubeus Hagrid</vt:lpstr>
      <vt:lpstr>Презентация PowerPoint</vt:lpstr>
      <vt:lpstr>Презентация PowerPoint</vt:lpstr>
      <vt:lpstr>albus dumbledore</vt:lpstr>
      <vt:lpstr>Examination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Atomnyi Boom</dc:creator>
  <cp:lastModifiedBy>Atomnyi Boom</cp:lastModifiedBy>
  <cp:revision>3</cp:revision>
  <dcterms:created xsi:type="dcterms:W3CDTF">2022-04-18T18:23:04Z</dcterms:created>
  <dcterms:modified xsi:type="dcterms:W3CDTF">2022-04-20T22:44:35Z</dcterms:modified>
</cp:coreProperties>
</file>