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0" r:id="rId4"/>
    <p:sldId id="267" r:id="rId5"/>
    <p:sldId id="268" r:id="rId6"/>
    <p:sldId id="258" r:id="rId7"/>
    <p:sldId id="259" r:id="rId8"/>
    <p:sldId id="261" r:id="rId9"/>
    <p:sldId id="262" r:id="rId10"/>
    <p:sldId id="263" r:id="rId11"/>
    <p:sldId id="264" r:id="rId12"/>
    <p:sldId id="265" r:id="rId13"/>
    <p:sldId id="266" r:id="rId14"/>
    <p:sldId id="269" r:id="rId15"/>
    <p:sldId id="270" r:id="rId16"/>
    <p:sldId id="271" r:id="rId17"/>
    <p:sldId id="272" r:id="rId18"/>
    <p:sldId id="273"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1"/>
      </p:bgRef>
    </p:bg>
    <p:spTree>
      <p:nvGrpSpPr>
        <p:cNvPr id="1" name=""/>
        <p:cNvGrpSpPr/>
        <p:nvPr/>
      </p:nvGrpSpPr>
      <p:grpSpPr>
        <a:xfrm>
          <a:off x="0" y="0"/>
          <a:ext cx="0" cy="0"/>
          <a:chOff x="0" y="0"/>
          <a:chExt cx="0" cy="0"/>
        </a:xfrm>
      </p:grpSpPr>
      <p:sp>
        <p:nvSpPr>
          <p:cNvPr id="12" name="Прямоугольник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Скругленный прямоугольник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Подзаголовок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24.10.2022</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lIns="0" tIns="0" rIns="0" bIns="0">
            <a:noAutofit/>
          </a:bodyPr>
          <a:lstStyle>
            <a:lvl1pPr>
              <a:defRPr sz="1400">
                <a:solidFill>
                  <a:srgbClr val="FFFFFF"/>
                </a:solidFill>
              </a:defRPr>
            </a:lvl1pPr>
          </a:lstStyle>
          <a:p>
            <a:fld id="{725C68B6-61C2-468F-89AB-4B9F7531AA68}" type="slidenum">
              <a:rPr lang="ru-RU" smtClean="0"/>
              <a:pPr/>
              <a:t>‹#›</a:t>
            </a:fld>
            <a:endParaRPr lang="ru-RU"/>
          </a:p>
        </p:txBody>
      </p:sp>
      <p:sp>
        <p:nvSpPr>
          <p:cNvPr id="7" name="Прямоугольник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1168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914400" y="274640"/>
            <a:ext cx="55626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8" name="Содержимое 7"/>
          <p:cNvSpPr>
            <a:spLocks noGrp="1"/>
          </p:cNvSpPr>
          <p:nvPr>
            <p:ph sz="quarter" idx="1"/>
          </p:nvPr>
        </p:nvSpPr>
        <p:spPr>
          <a:xfrm>
            <a:off x="914400" y="1447800"/>
            <a:ext cx="777240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11" name="Прямоугольник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Скругленный прямоугольник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722313" y="952500"/>
            <a:ext cx="7772400" cy="1362075"/>
          </a:xfrm>
        </p:spPr>
        <p:txBody>
          <a:bodyPr anchor="b" anchorCtr="0"/>
          <a:lstStyle>
            <a:lvl1pPr algn="l">
              <a:buNone/>
              <a:defRPr sz="4000" b="0" cap="none"/>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24.10.2022</a:t>
            </a:fld>
            <a:endParaRPr lang="ru-RU"/>
          </a:p>
        </p:txBody>
      </p:sp>
      <p:sp>
        <p:nvSpPr>
          <p:cNvPr id="5" name="Нижний колонтитул 4"/>
          <p:cNvSpPr>
            <a:spLocks noGrp="1"/>
          </p:cNvSpPr>
          <p:nvPr>
            <p:ph type="ftr" sz="quarter" idx="11"/>
          </p:nvPr>
        </p:nvSpPr>
        <p:spPr>
          <a:xfrm>
            <a:off x="800100" y="6172200"/>
            <a:ext cx="4000500" cy="457200"/>
          </a:xfrm>
        </p:spPr>
        <p:txBody>
          <a:bodyPr/>
          <a:lstStyle/>
          <a:p>
            <a:endParaRPr lang="ru-RU"/>
          </a:p>
        </p:txBody>
      </p:sp>
      <p:sp>
        <p:nvSpPr>
          <p:cNvPr id="7" name="Прямоугольник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146304" y="6208776"/>
            <a:ext cx="457200" cy="457200"/>
          </a:xfrm>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24.10.2022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9" name="Содержимое 8"/>
          <p:cNvSpPr>
            <a:spLocks noGrp="1"/>
          </p:cNvSpPr>
          <p:nvPr>
            <p:ph sz="quarter" idx="1"/>
          </p:nvPr>
        </p:nvSpPr>
        <p:spPr>
          <a:xfrm>
            <a:off x="91440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93395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3050"/>
            <a:ext cx="7772400" cy="1143000"/>
          </a:xfrm>
        </p:spPr>
        <p:txBody>
          <a:bodyPr anchor="b" anchorCtr="0"/>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5B106E36-FD25-4E2D-B0AA-010F637433A0}" type="datetimeFigureOut">
              <a:rPr lang="ru-RU" smtClean="0"/>
              <a:pPr/>
              <a:t>24.10.2022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half" idx="2"/>
          </p:nvPr>
        </p:nvSpPr>
        <p:spPr>
          <a:xfrm>
            <a:off x="9144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4"/>
          </p:nvPr>
        </p:nvSpPr>
        <p:spPr>
          <a:xfrm>
            <a:off x="49530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24.10.2022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24.10.2022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Скругленный прямоугольник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914400" y="273050"/>
            <a:ext cx="7772400" cy="1143000"/>
          </a:xfrm>
        </p:spPr>
        <p:txBody>
          <a:bodyPr anchor="b" anchorCtr="0"/>
          <a:lstStyle>
            <a:lvl1pPr algn="l">
              <a:buNone/>
              <a:defRPr sz="4000" b="0"/>
            </a:lvl1pPr>
          </a:lstStyle>
          <a:p>
            <a:r>
              <a:rPr kumimoji="0" lang="ru-RU" smtClean="0"/>
              <a:t>Образец заголовка</a:t>
            </a:r>
            <a:endParaRPr kumimoji="0" lang="en-US"/>
          </a:p>
        </p:txBody>
      </p:sp>
      <p:sp>
        <p:nvSpPr>
          <p:cNvPr id="3" name="Текст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24.10.2022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quarter" idx="1"/>
          </p:nvPr>
        </p:nvSpPr>
        <p:spPr>
          <a:xfrm>
            <a:off x="2971800" y="1600200"/>
            <a:ext cx="5715000" cy="44958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24.10.2022</a:t>
            </a:fld>
            <a:endParaRPr lang="ru-RU"/>
          </a:p>
        </p:txBody>
      </p:sp>
      <p:sp>
        <p:nvSpPr>
          <p:cNvPr id="6" name="Нижний колонтитул 5"/>
          <p:cNvSpPr>
            <a:spLocks noGrp="1"/>
          </p:cNvSpPr>
          <p:nvPr>
            <p:ph type="ftr" sz="quarter" idx="11"/>
          </p:nvPr>
        </p:nvSpPr>
        <p:spPr>
          <a:xfrm>
            <a:off x="914400" y="6172200"/>
            <a:ext cx="3886200" cy="457200"/>
          </a:xfrm>
        </p:spPr>
        <p:txBody>
          <a:bodyPr/>
          <a:lstStyle/>
          <a:p>
            <a:endParaRPr lang="ru-RU"/>
          </a:p>
        </p:txBody>
      </p:sp>
      <p:sp>
        <p:nvSpPr>
          <p:cNvPr id="7" name="Номер слайда 6"/>
          <p:cNvSpPr>
            <a:spLocks noGrp="1"/>
          </p:cNvSpPr>
          <p:nvPr>
            <p:ph type="sldNum" sz="quarter" idx="12"/>
          </p:nvPr>
        </p:nvSpPr>
        <p:spPr>
          <a:xfrm>
            <a:off x="146304" y="6208776"/>
            <a:ext cx="457200" cy="457200"/>
          </a:xfrm>
        </p:spPr>
        <p:txBody>
          <a:bodyPr/>
          <a:lstStyle/>
          <a:p>
            <a:fld id="{725C68B6-61C2-468F-89AB-4B9F7531AA68}" type="slidenum">
              <a:rPr lang="ru-RU" smtClean="0"/>
              <a:pPr/>
              <a:t>‹#›</a:t>
            </a:fld>
            <a:endParaRPr lang="ru-RU"/>
          </a:p>
        </p:txBody>
      </p:sp>
      <p:sp>
        <p:nvSpPr>
          <p:cNvPr id="11" name="Прямоугольник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Рисунок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Скругленный прямоугольник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Заголовок 21"/>
          <p:cNvSpPr>
            <a:spLocks noGrp="1"/>
          </p:cNvSpPr>
          <p:nvPr>
            <p:ph type="title"/>
          </p:nvPr>
        </p:nvSpPr>
        <p:spPr>
          <a:xfrm>
            <a:off x="914400" y="274638"/>
            <a:ext cx="7772400" cy="1143000"/>
          </a:xfrm>
          <a:prstGeom prst="rect">
            <a:avLst/>
          </a:prstGeom>
        </p:spPr>
        <p:txBody>
          <a:bodyPr bIns="91440"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B106E36-FD25-4E2D-B0AA-010F637433A0}" type="datetimeFigureOut">
              <a:rPr lang="ru-RU" smtClean="0"/>
              <a:pPr/>
              <a:t>24.10.2022</a:t>
            </a:fld>
            <a:endParaRPr lang="ru-RU"/>
          </a:p>
        </p:txBody>
      </p:sp>
      <p:sp>
        <p:nvSpPr>
          <p:cNvPr id="3" name="Нижний колонтитул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dirty="0" smtClean="0"/>
              <a:t>From Place to Place</a:t>
            </a:r>
            <a:r>
              <a:rPr lang="ru-RU" dirty="0" smtClean="0"/>
              <a:t/>
            </a:r>
            <a:br>
              <a:rPr lang="ru-RU" dirty="0" smtClean="0"/>
            </a:b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79712" y="332656"/>
            <a:ext cx="4850780" cy="3408597"/>
          </a:xfrm>
          <a:prstGeom prst="rect">
            <a:avLst/>
          </a:prstGeom>
        </p:spPr>
      </p:pic>
      <p:sp>
        <p:nvSpPr>
          <p:cNvPr id="3" name="TextBox 2"/>
          <p:cNvSpPr txBox="1"/>
          <p:nvPr/>
        </p:nvSpPr>
        <p:spPr>
          <a:xfrm>
            <a:off x="1619672" y="3512633"/>
            <a:ext cx="1876235" cy="707886"/>
          </a:xfrm>
          <a:prstGeom prst="rect">
            <a:avLst/>
          </a:prstGeom>
          <a:noFill/>
        </p:spPr>
        <p:txBody>
          <a:bodyPr wrap="square" rtlCol="0">
            <a:spAutoFit/>
          </a:bodyPr>
          <a:lstStyle/>
          <a:p>
            <a:r>
              <a:rPr lang="en-US" sz="4000" dirty="0" smtClean="0">
                <a:solidFill>
                  <a:srgbClr val="FF0000"/>
                </a:solidFill>
              </a:rPr>
              <a:t>Tom, 2</a:t>
            </a:r>
            <a:endParaRPr lang="ru-RU" sz="4000" dirty="0">
              <a:solidFill>
                <a:srgbClr val="FF0000"/>
              </a:solidFill>
            </a:endParaRPr>
          </a:p>
        </p:txBody>
      </p:sp>
      <p:sp>
        <p:nvSpPr>
          <p:cNvPr id="4" name="TextBox 3"/>
          <p:cNvSpPr txBox="1"/>
          <p:nvPr/>
        </p:nvSpPr>
        <p:spPr>
          <a:xfrm>
            <a:off x="5494764" y="3512633"/>
            <a:ext cx="1885548" cy="769441"/>
          </a:xfrm>
          <a:prstGeom prst="rect">
            <a:avLst/>
          </a:prstGeom>
          <a:noFill/>
        </p:spPr>
        <p:txBody>
          <a:bodyPr wrap="square" rtlCol="0">
            <a:spAutoFit/>
          </a:bodyPr>
          <a:lstStyle/>
          <a:p>
            <a:r>
              <a:rPr lang="en-US" sz="4400" dirty="0" smtClean="0">
                <a:solidFill>
                  <a:srgbClr val="FF0000"/>
                </a:solidFill>
              </a:rPr>
              <a:t>John,2</a:t>
            </a:r>
            <a:endParaRPr lang="ru-RU" sz="4400" dirty="0">
              <a:solidFill>
                <a:srgbClr val="FF0000"/>
              </a:solidFill>
            </a:endParaRPr>
          </a:p>
        </p:txBody>
      </p:sp>
      <p:sp>
        <p:nvSpPr>
          <p:cNvPr id="5" name="TextBox 4"/>
          <p:cNvSpPr txBox="1"/>
          <p:nvPr/>
        </p:nvSpPr>
        <p:spPr>
          <a:xfrm>
            <a:off x="3788626" y="4438185"/>
            <a:ext cx="1614140" cy="769441"/>
          </a:xfrm>
          <a:prstGeom prst="rect">
            <a:avLst/>
          </a:prstGeom>
          <a:noFill/>
        </p:spPr>
        <p:txBody>
          <a:bodyPr wrap="square" rtlCol="0">
            <a:spAutoFit/>
          </a:bodyPr>
          <a:lstStyle/>
          <a:p>
            <a:r>
              <a:rPr lang="en-US" sz="4400" dirty="0" smtClean="0"/>
              <a:t>old</a:t>
            </a:r>
            <a:endParaRPr lang="ru-RU" sz="4400" dirty="0"/>
          </a:p>
        </p:txBody>
      </p:sp>
    </p:spTree>
    <p:extLst>
      <p:ext uri="{BB962C8B-B14F-4D97-AF65-F5344CB8AC3E}">
        <p14:creationId xmlns:p14="http://schemas.microsoft.com/office/powerpoint/2010/main" xmlns="" val="37698919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22864" y="825190"/>
            <a:ext cx="5748722" cy="769441"/>
          </a:xfrm>
          <a:prstGeom prst="rect">
            <a:avLst/>
          </a:prstGeom>
          <a:noFill/>
        </p:spPr>
        <p:txBody>
          <a:bodyPr wrap="square" rtlCol="0">
            <a:spAutoFit/>
          </a:bodyPr>
          <a:lstStyle/>
          <a:p>
            <a:r>
              <a:rPr lang="en-US" sz="4400" dirty="0" smtClean="0"/>
              <a:t>Tom is </a:t>
            </a:r>
            <a:r>
              <a:rPr lang="en-US" sz="4400" dirty="0" smtClean="0">
                <a:solidFill>
                  <a:srgbClr val="FF0000"/>
                </a:solidFill>
              </a:rPr>
              <a:t>as</a:t>
            </a:r>
            <a:r>
              <a:rPr lang="en-US" sz="4400" dirty="0" smtClean="0"/>
              <a:t> old </a:t>
            </a:r>
            <a:r>
              <a:rPr lang="en-US" sz="4400" dirty="0" smtClean="0">
                <a:solidFill>
                  <a:srgbClr val="FF0000"/>
                </a:solidFill>
              </a:rPr>
              <a:t>as</a:t>
            </a:r>
            <a:r>
              <a:rPr lang="en-US" sz="4400" dirty="0" smtClean="0"/>
              <a:t> John.</a:t>
            </a:r>
            <a:endParaRPr lang="ru-RU" sz="4400"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032309" y="2492896"/>
            <a:ext cx="4909325" cy="3461855"/>
          </a:xfrm>
          <a:prstGeom prst="rect">
            <a:avLst/>
          </a:prstGeom>
        </p:spPr>
      </p:pic>
    </p:spTree>
    <p:extLst>
      <p:ext uri="{BB962C8B-B14F-4D97-AF65-F5344CB8AC3E}">
        <p14:creationId xmlns:p14="http://schemas.microsoft.com/office/powerpoint/2010/main" xmlns="" val="32196127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User\Desktop\гмо 2022\big_ben_2.jpg"/>
          <p:cNvPicPr>
            <a:picLocks noChangeAspect="1" noChangeArrowheads="1"/>
          </p:cNvPicPr>
          <p:nvPr/>
        </p:nvPicPr>
        <p:blipFill>
          <a:blip r:embed="rId2" cstate="print"/>
          <a:srcRect/>
          <a:stretch>
            <a:fillRect/>
          </a:stretch>
        </p:blipFill>
        <p:spPr bwMode="auto">
          <a:xfrm>
            <a:off x="467544" y="2060848"/>
            <a:ext cx="2847330" cy="4270995"/>
          </a:xfrm>
          <a:prstGeom prst="rect">
            <a:avLst/>
          </a:prstGeom>
          <a:noFill/>
        </p:spPr>
      </p:pic>
      <p:sp>
        <p:nvSpPr>
          <p:cNvPr id="5" name="Прямоугольник 4"/>
          <p:cNvSpPr/>
          <p:nvPr/>
        </p:nvSpPr>
        <p:spPr>
          <a:xfrm>
            <a:off x="4067944" y="908720"/>
            <a:ext cx="4572000" cy="4524315"/>
          </a:xfrm>
          <a:prstGeom prst="rect">
            <a:avLst/>
          </a:prstGeom>
        </p:spPr>
        <p:txBody>
          <a:bodyPr>
            <a:spAutoFit/>
          </a:bodyPr>
          <a:lstStyle/>
          <a:p>
            <a:pPr algn="just"/>
            <a:r>
              <a:rPr lang="en-US" sz="2400" dirty="0" smtClean="0">
                <a:latin typeface="Times New Roman" pitchFamily="18" charset="0"/>
                <a:cs typeface="Times New Roman" pitchFamily="18" charset="0"/>
              </a:rPr>
              <a:t>The world-known </a:t>
            </a:r>
            <a:r>
              <a:rPr lang="en-US" sz="2400" dirty="0" smtClean="0">
                <a:latin typeface="Times New Roman" pitchFamily="18" charset="0"/>
                <a:cs typeface="Times New Roman" pitchFamily="18" charset="0"/>
              </a:rPr>
              <a:t>clock is a part of Westminster Abbey.</a:t>
            </a:r>
            <a:r>
              <a:rPr lang="en-US" sz="2400" dirty="0" smtClean="0">
                <a:latin typeface="Times New Roman" pitchFamily="18" charset="0"/>
                <a:cs typeface="Times New Roman" pitchFamily="18" charset="0"/>
              </a:rPr>
              <a:t> Everyday about 500 tourists come to London to see the Big </a:t>
            </a:r>
            <a:r>
              <a:rPr lang="en-US" sz="2400" dirty="0" smtClean="0">
                <a:latin typeface="Times New Roman" pitchFamily="18" charset="0"/>
                <a:cs typeface="Times New Roman" pitchFamily="18" charset="0"/>
              </a:rPr>
              <a:t>Ben for free. </a:t>
            </a:r>
            <a:r>
              <a:rPr lang="en-US" sz="2400" dirty="0" smtClean="0">
                <a:latin typeface="Times New Roman" pitchFamily="18" charset="0"/>
                <a:cs typeface="Times New Roman" pitchFamily="18" charset="0"/>
              </a:rPr>
              <a:t>Built in 1858, it was named after an architect whose name was Ben (Benjamin). The interesting fact is that you are not allowed to get inside the Big Ben if you aren’t an Englishman. No tourists allowed</a:t>
            </a:r>
            <a:r>
              <a:rPr lang="en-US" sz="2400" dirty="0" smtClean="0">
                <a:latin typeface="Times New Roman" pitchFamily="18" charset="0"/>
                <a:cs typeface="Times New Roman" pitchFamily="18" charset="0"/>
              </a:rPr>
              <a:t>. Every 15 minutes you can listen to famous clock-strike.</a:t>
            </a:r>
            <a:endParaRPr lang="ru-RU" sz="2400" dirty="0">
              <a:latin typeface="Times New Roman" pitchFamily="18" charset="0"/>
              <a:cs typeface="Times New Roman" pitchFamily="18" charset="0"/>
            </a:endParaRPr>
          </a:p>
        </p:txBody>
      </p:sp>
      <p:sp>
        <p:nvSpPr>
          <p:cNvPr id="6" name="TextBox 5"/>
          <p:cNvSpPr txBox="1"/>
          <p:nvPr/>
        </p:nvSpPr>
        <p:spPr>
          <a:xfrm>
            <a:off x="539552" y="692696"/>
            <a:ext cx="3024336" cy="830997"/>
          </a:xfrm>
          <a:prstGeom prst="rect">
            <a:avLst/>
          </a:prstGeom>
          <a:noFill/>
        </p:spPr>
        <p:txBody>
          <a:bodyPr wrap="square" rtlCol="0">
            <a:spAutoFit/>
          </a:bodyPr>
          <a:lstStyle/>
          <a:p>
            <a:r>
              <a:rPr lang="en-US" sz="4800" b="1" u="sng" dirty="0" smtClean="0">
                <a:latin typeface="Times New Roman" pitchFamily="18" charset="0"/>
                <a:cs typeface="Times New Roman" pitchFamily="18" charset="0"/>
              </a:rPr>
              <a:t>Big Ben</a:t>
            </a:r>
            <a:endParaRPr lang="ru-RU" sz="4800" b="1" u="sng"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11960" y="1484784"/>
            <a:ext cx="4572000" cy="4154984"/>
          </a:xfrm>
          <a:prstGeom prst="rect">
            <a:avLst/>
          </a:prstGeom>
        </p:spPr>
        <p:txBody>
          <a:bodyPr>
            <a:spAutoFit/>
          </a:bodyPr>
          <a:lstStyle/>
          <a:p>
            <a:pPr algn="just"/>
            <a:r>
              <a:rPr lang="en-US" sz="2400" dirty="0" smtClean="0">
                <a:latin typeface="Times New Roman" pitchFamily="18" charset="0"/>
                <a:cs typeface="Times New Roman" pitchFamily="18" charset="0"/>
              </a:rPr>
              <a:t>O</a:t>
            </a:r>
            <a:r>
              <a:rPr lang="en-US" sz="2400" dirty="0" smtClean="0">
                <a:latin typeface="Times New Roman" pitchFamily="18" charset="0"/>
                <a:cs typeface="Times New Roman" pitchFamily="18" charset="0"/>
              </a:rPr>
              <a:t>ne </a:t>
            </a:r>
            <a:r>
              <a:rPr lang="en-US" sz="2400" dirty="0" smtClean="0">
                <a:latin typeface="Times New Roman" pitchFamily="18" charset="0"/>
                <a:cs typeface="Times New Roman" pitchFamily="18" charset="0"/>
              </a:rPr>
              <a:t>of the biggest observation wheels in the </a:t>
            </a:r>
            <a:r>
              <a:rPr lang="en-US" sz="2400" dirty="0" smtClean="0">
                <a:latin typeface="Times New Roman" pitchFamily="18" charset="0"/>
                <a:cs typeface="Times New Roman" pitchFamily="18" charset="0"/>
              </a:rPr>
              <a:t>world is situated on the river Thames . Built in 2000 It’s </a:t>
            </a:r>
            <a:r>
              <a:rPr lang="en-US" sz="2400" dirty="0" smtClean="0">
                <a:latin typeface="Times New Roman" pitchFamily="18" charset="0"/>
                <a:cs typeface="Times New Roman" pitchFamily="18" charset="0"/>
              </a:rPr>
              <a:t>height </a:t>
            </a:r>
            <a:r>
              <a:rPr lang="en-US" sz="2400" dirty="0" smtClean="0">
                <a:latin typeface="Times New Roman" pitchFamily="18" charset="0"/>
                <a:cs typeface="Times New Roman" pitchFamily="18" charset="0"/>
              </a:rPr>
              <a:t>of </a:t>
            </a:r>
            <a:r>
              <a:rPr lang="en-US" sz="2400" dirty="0" smtClean="0">
                <a:latin typeface="Times New Roman" pitchFamily="18" charset="0"/>
                <a:cs typeface="Times New Roman" pitchFamily="18" charset="0"/>
              </a:rPr>
              <a:t>135 meters. It has 32 cabins which symbolize 32 districts of London. It takes 30 minutes to make </a:t>
            </a:r>
            <a:r>
              <a:rPr lang="en-US" sz="2400" dirty="0" smtClean="0">
                <a:latin typeface="Times New Roman" pitchFamily="18" charset="0"/>
                <a:cs typeface="Times New Roman" pitchFamily="18" charset="0"/>
              </a:rPr>
              <a:t>a full </a:t>
            </a:r>
            <a:r>
              <a:rPr lang="en-US" sz="2400" dirty="0" smtClean="0">
                <a:latin typeface="Times New Roman" pitchFamily="18" charset="0"/>
                <a:cs typeface="Times New Roman" pitchFamily="18" charset="0"/>
              </a:rPr>
              <a:t>circle. But it is the view you will never forget. </a:t>
            </a:r>
            <a:r>
              <a:rPr lang="en-US" sz="2400" dirty="0" smtClean="0">
                <a:latin typeface="Times New Roman" pitchFamily="18" charset="0"/>
                <a:cs typeface="Times New Roman" pitchFamily="18" charset="0"/>
              </a:rPr>
              <a:t>Enjoy the wonderful view every day from 10 a. m. to 9 p.m. The </a:t>
            </a:r>
            <a:r>
              <a:rPr lang="en-US" sz="2400" dirty="0" smtClean="0">
                <a:latin typeface="Times New Roman" pitchFamily="18" charset="0"/>
                <a:cs typeface="Times New Roman" pitchFamily="18" charset="0"/>
              </a:rPr>
              <a:t>cost is about </a:t>
            </a:r>
            <a:r>
              <a:rPr lang="en-US" sz="2400" dirty="0" smtClean="0">
                <a:latin typeface="Times New Roman" pitchFamily="18" charset="0"/>
                <a:cs typeface="Times New Roman" pitchFamily="18" charset="0"/>
              </a:rPr>
              <a:t>£</a:t>
            </a:r>
            <a:r>
              <a:rPr lang="ru-RU" sz="2400" dirty="0" smtClean="0">
                <a:latin typeface="Times New Roman" pitchFamily="18" charset="0"/>
                <a:cs typeface="Times New Roman" pitchFamily="18" charset="0"/>
              </a:rPr>
              <a:t>36</a:t>
            </a:r>
            <a:r>
              <a:rPr lang="en-US"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5122" name="Picture 2" descr="London Eye | History, Height, &amp; Facts | Britannica"/>
          <p:cNvPicPr>
            <a:picLocks noChangeAspect="1" noChangeArrowheads="1"/>
          </p:cNvPicPr>
          <p:nvPr/>
        </p:nvPicPr>
        <p:blipFill>
          <a:blip r:embed="rId2" cstate="print"/>
          <a:srcRect/>
          <a:stretch>
            <a:fillRect/>
          </a:stretch>
        </p:blipFill>
        <p:spPr bwMode="auto">
          <a:xfrm>
            <a:off x="395536" y="1628800"/>
            <a:ext cx="3456384" cy="4889668"/>
          </a:xfrm>
          <a:prstGeom prst="rect">
            <a:avLst/>
          </a:prstGeom>
          <a:noFill/>
        </p:spPr>
      </p:pic>
      <p:sp>
        <p:nvSpPr>
          <p:cNvPr id="4" name="TextBox 3"/>
          <p:cNvSpPr txBox="1"/>
          <p:nvPr/>
        </p:nvSpPr>
        <p:spPr>
          <a:xfrm>
            <a:off x="755576" y="548680"/>
            <a:ext cx="3312368" cy="769441"/>
          </a:xfrm>
          <a:prstGeom prst="rect">
            <a:avLst/>
          </a:prstGeom>
          <a:noFill/>
        </p:spPr>
        <p:txBody>
          <a:bodyPr wrap="square" rtlCol="0">
            <a:spAutoFit/>
          </a:bodyPr>
          <a:lstStyle/>
          <a:p>
            <a:r>
              <a:rPr lang="en-US" sz="4400" b="1" u="sng" dirty="0" smtClean="0">
                <a:latin typeface="Times New Roman" pitchFamily="18" charset="0"/>
                <a:cs typeface="Times New Roman" pitchFamily="18" charset="0"/>
              </a:rPr>
              <a:t>London Eye</a:t>
            </a:r>
            <a:endParaRPr lang="ru-RU" sz="4400" b="1" u="sng"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91680" y="3429000"/>
            <a:ext cx="5832648" cy="3046988"/>
          </a:xfrm>
          <a:prstGeom prst="rect">
            <a:avLst/>
          </a:prstGeom>
        </p:spPr>
        <p:txBody>
          <a:bodyPr wrap="square">
            <a:spAutoFit/>
          </a:bodyPr>
          <a:lstStyle/>
          <a:p>
            <a:pPr algn="just"/>
            <a:r>
              <a:rPr lang="en-US" sz="2400" dirty="0" smtClean="0">
                <a:latin typeface="Times New Roman" pitchFamily="18" charset="0"/>
                <a:cs typeface="Times New Roman" pitchFamily="18" charset="0"/>
              </a:rPr>
              <a:t>The longest and most famous river in the UK which the British often call the «Father Thames». In 1894 Tower Bridge was opened, and in 2012 a modern cableway was built over it. Popular tourist activities are river excursions and water-bus or boat trips. Every year one can watch here the boat race between Oxford and Cambridge universities.</a:t>
            </a:r>
            <a:endParaRPr lang="ru-RU" sz="2400" dirty="0">
              <a:latin typeface="Times New Roman" pitchFamily="18" charset="0"/>
              <a:cs typeface="Times New Roman" pitchFamily="18" charset="0"/>
            </a:endParaRPr>
          </a:p>
        </p:txBody>
      </p:sp>
      <p:pic>
        <p:nvPicPr>
          <p:cNvPr id="3" name="Содержимое 4" descr="Тауэрский мост — одна из визитных карточек Лондона."/>
          <p:cNvPicPr>
            <a:picLocks/>
          </p:cNvPicPr>
          <p:nvPr/>
        </p:nvPicPr>
        <p:blipFill>
          <a:blip r:embed="rId2" cstate="print"/>
          <a:srcRect/>
          <a:stretch>
            <a:fillRect/>
          </a:stretch>
        </p:blipFill>
        <p:spPr bwMode="auto">
          <a:xfrm>
            <a:off x="539552" y="692696"/>
            <a:ext cx="3960563" cy="2388633"/>
          </a:xfrm>
          <a:prstGeom prst="rect">
            <a:avLst/>
          </a:prstGeom>
          <a:noFill/>
          <a:ln w="9525">
            <a:noFill/>
            <a:miter lim="800000"/>
            <a:headEnd/>
            <a:tailEnd/>
          </a:ln>
        </p:spPr>
      </p:pic>
      <p:sp>
        <p:nvSpPr>
          <p:cNvPr id="4" name="TextBox 3"/>
          <p:cNvSpPr txBox="1"/>
          <p:nvPr/>
        </p:nvSpPr>
        <p:spPr>
          <a:xfrm>
            <a:off x="4860032" y="908720"/>
            <a:ext cx="3456384" cy="769441"/>
          </a:xfrm>
          <a:prstGeom prst="rect">
            <a:avLst/>
          </a:prstGeom>
          <a:noFill/>
        </p:spPr>
        <p:txBody>
          <a:bodyPr wrap="square" rtlCol="0">
            <a:spAutoFit/>
          </a:bodyPr>
          <a:lstStyle/>
          <a:p>
            <a:r>
              <a:rPr lang="en-US" sz="4400" b="1" u="sng" dirty="0" smtClean="0">
                <a:latin typeface="Times New Roman" pitchFamily="18" charset="0"/>
                <a:cs typeface="Times New Roman" pitchFamily="18" charset="0"/>
              </a:rPr>
              <a:t>Tower Bridge</a:t>
            </a:r>
            <a:endParaRPr lang="ru-RU" sz="4400" b="1" u="sng"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National Gallery London 2013 March crop.jpg"/>
          <p:cNvPicPr>
            <a:picLocks noChangeAspect="1" noChangeArrowheads="1"/>
          </p:cNvPicPr>
          <p:nvPr/>
        </p:nvPicPr>
        <p:blipFill>
          <a:blip r:embed="rId2" cstate="print"/>
          <a:srcRect/>
          <a:stretch>
            <a:fillRect/>
          </a:stretch>
        </p:blipFill>
        <p:spPr bwMode="auto">
          <a:xfrm>
            <a:off x="251521" y="260648"/>
            <a:ext cx="4392487" cy="3579851"/>
          </a:xfrm>
          <a:prstGeom prst="rect">
            <a:avLst/>
          </a:prstGeom>
          <a:noFill/>
        </p:spPr>
      </p:pic>
      <p:sp>
        <p:nvSpPr>
          <p:cNvPr id="4" name="Прямоугольник 3"/>
          <p:cNvSpPr/>
          <p:nvPr/>
        </p:nvSpPr>
        <p:spPr>
          <a:xfrm>
            <a:off x="1115616" y="4005064"/>
            <a:ext cx="6408712" cy="2677656"/>
          </a:xfrm>
          <a:prstGeom prst="rect">
            <a:avLst/>
          </a:prstGeom>
        </p:spPr>
        <p:txBody>
          <a:bodyPr wrap="square">
            <a:spAutoFit/>
          </a:bodyPr>
          <a:lstStyle/>
          <a:p>
            <a:pPr lvl="0" algn="just"/>
            <a:r>
              <a:rPr lang="ru-RU" sz="2400" dirty="0" smtClean="0">
                <a:solidFill>
                  <a:srgbClr val="202124"/>
                </a:solidFill>
                <a:latin typeface="Times New Roman" pitchFamily="18" charset="0"/>
                <a:cs typeface="Times New Roman" pitchFamily="18" charset="0"/>
              </a:rPr>
              <a:t>London </a:t>
            </a:r>
            <a:r>
              <a:rPr lang="ru-RU" sz="2400" dirty="0" err="1" smtClean="0">
                <a:solidFill>
                  <a:srgbClr val="202124"/>
                </a:solidFill>
                <a:latin typeface="Times New Roman" pitchFamily="18" charset="0"/>
                <a:cs typeface="Times New Roman" pitchFamily="18" charset="0"/>
              </a:rPr>
              <a:t>National</a:t>
            </a:r>
            <a:r>
              <a:rPr lang="ru-RU" sz="2400" dirty="0" smtClean="0">
                <a:solidFill>
                  <a:srgbClr val="202124"/>
                </a:solidFill>
                <a:latin typeface="Times New Roman" pitchFamily="18" charset="0"/>
                <a:cs typeface="Times New Roman" pitchFamily="18" charset="0"/>
              </a:rPr>
              <a:t> </a:t>
            </a:r>
            <a:r>
              <a:rPr lang="ru-RU" sz="2400" dirty="0" err="1" smtClean="0">
                <a:solidFill>
                  <a:srgbClr val="202124"/>
                </a:solidFill>
                <a:latin typeface="Times New Roman" pitchFamily="18" charset="0"/>
                <a:cs typeface="Times New Roman" pitchFamily="18" charset="0"/>
              </a:rPr>
              <a:t>Gallery</a:t>
            </a:r>
            <a:r>
              <a:rPr lang="ru-RU" sz="2400" dirty="0" smtClean="0">
                <a:solidFill>
                  <a:srgbClr val="202124"/>
                </a:solidFill>
                <a:latin typeface="Times New Roman" pitchFamily="18" charset="0"/>
                <a:cs typeface="Times New Roman" pitchFamily="18" charset="0"/>
              </a:rPr>
              <a:t> </a:t>
            </a:r>
            <a:r>
              <a:rPr lang="en-US" sz="2400" dirty="0" smtClean="0">
                <a:solidFill>
                  <a:srgbClr val="202124"/>
                </a:solidFill>
                <a:latin typeface="Times New Roman" pitchFamily="18" charset="0"/>
                <a:cs typeface="Times New Roman" pitchFamily="18" charset="0"/>
              </a:rPr>
              <a:t>is</a:t>
            </a:r>
            <a:r>
              <a:rPr lang="ru-RU" sz="2400" dirty="0" smtClean="0">
                <a:solidFill>
                  <a:srgbClr val="202124"/>
                </a:solidFill>
                <a:latin typeface="Times New Roman" pitchFamily="18" charset="0"/>
                <a:cs typeface="Times New Roman" pitchFamily="18" charset="0"/>
              </a:rPr>
              <a:t> </a:t>
            </a:r>
            <a:r>
              <a:rPr lang="ru-RU" sz="2400" dirty="0" err="1" smtClean="0">
                <a:solidFill>
                  <a:srgbClr val="202124"/>
                </a:solidFill>
                <a:latin typeface="Times New Roman" pitchFamily="18" charset="0"/>
                <a:cs typeface="Times New Roman" pitchFamily="18" charset="0"/>
              </a:rPr>
              <a:t>a</a:t>
            </a:r>
            <a:r>
              <a:rPr lang="ru-RU" sz="2400" dirty="0" smtClean="0">
                <a:solidFill>
                  <a:srgbClr val="202124"/>
                </a:solidFill>
                <a:latin typeface="Times New Roman" pitchFamily="18" charset="0"/>
                <a:cs typeface="Times New Roman" pitchFamily="18" charset="0"/>
              </a:rPr>
              <a:t> </a:t>
            </a:r>
            <a:r>
              <a:rPr lang="ru-RU" sz="2400" dirty="0" err="1" smtClean="0">
                <a:solidFill>
                  <a:srgbClr val="202124"/>
                </a:solidFill>
                <a:latin typeface="Times New Roman" pitchFamily="18" charset="0"/>
                <a:cs typeface="Times New Roman" pitchFamily="18" charset="0"/>
              </a:rPr>
              <a:t>museum</a:t>
            </a:r>
            <a:r>
              <a:rPr lang="ru-RU" sz="2400" dirty="0" smtClean="0">
                <a:solidFill>
                  <a:srgbClr val="202124"/>
                </a:solidFill>
                <a:latin typeface="Times New Roman" pitchFamily="18" charset="0"/>
                <a:cs typeface="Times New Roman" pitchFamily="18" charset="0"/>
              </a:rPr>
              <a:t> </a:t>
            </a:r>
            <a:r>
              <a:rPr lang="ru-RU" sz="2400" dirty="0" err="1" smtClean="0">
                <a:solidFill>
                  <a:srgbClr val="202124"/>
                </a:solidFill>
                <a:latin typeface="Times New Roman" pitchFamily="18" charset="0"/>
                <a:cs typeface="Times New Roman" pitchFamily="18" charset="0"/>
              </a:rPr>
              <a:t>in</a:t>
            </a:r>
            <a:r>
              <a:rPr lang="ru-RU" sz="2400" dirty="0" smtClean="0">
                <a:solidFill>
                  <a:srgbClr val="202124"/>
                </a:solidFill>
                <a:latin typeface="Times New Roman" pitchFamily="18" charset="0"/>
                <a:cs typeface="Times New Roman" pitchFamily="18" charset="0"/>
              </a:rPr>
              <a:t> London </a:t>
            </a:r>
            <a:r>
              <a:rPr lang="en-US" sz="2400" dirty="0" smtClean="0">
                <a:solidFill>
                  <a:srgbClr val="202124"/>
                </a:solidFill>
                <a:latin typeface="Times New Roman" pitchFamily="18" charset="0"/>
                <a:cs typeface="Times New Roman" pitchFamily="18" charset="0"/>
              </a:rPr>
              <a:t>in</a:t>
            </a:r>
            <a:r>
              <a:rPr lang="ru-RU" sz="2400" dirty="0" smtClean="0">
                <a:solidFill>
                  <a:srgbClr val="202124"/>
                </a:solidFill>
                <a:latin typeface="Times New Roman" pitchFamily="18" charset="0"/>
                <a:cs typeface="Times New Roman" pitchFamily="18" charset="0"/>
              </a:rPr>
              <a:t> </a:t>
            </a:r>
            <a:r>
              <a:rPr lang="ru-RU" sz="2400" dirty="0" err="1" smtClean="0">
                <a:solidFill>
                  <a:srgbClr val="202124"/>
                </a:solidFill>
                <a:latin typeface="Times New Roman" pitchFamily="18" charset="0"/>
                <a:cs typeface="Times New Roman" pitchFamily="18" charset="0"/>
              </a:rPr>
              <a:t>Trafalgar</a:t>
            </a:r>
            <a:r>
              <a:rPr lang="ru-RU" sz="2400" dirty="0" smtClean="0">
                <a:solidFill>
                  <a:srgbClr val="202124"/>
                </a:solidFill>
                <a:latin typeface="Times New Roman" pitchFamily="18" charset="0"/>
                <a:cs typeface="Times New Roman" pitchFamily="18" charset="0"/>
              </a:rPr>
              <a:t> </a:t>
            </a:r>
            <a:r>
              <a:rPr lang="ru-RU" sz="2400" dirty="0" err="1" smtClean="0">
                <a:solidFill>
                  <a:srgbClr val="202124"/>
                </a:solidFill>
                <a:latin typeface="Times New Roman" pitchFamily="18" charset="0"/>
                <a:cs typeface="Times New Roman" pitchFamily="18" charset="0"/>
              </a:rPr>
              <a:t>Square</a:t>
            </a:r>
            <a:r>
              <a:rPr lang="en-US" sz="2400" dirty="0" smtClean="0">
                <a:solidFill>
                  <a:srgbClr val="202124"/>
                </a:solidFill>
                <a:latin typeface="Times New Roman" pitchFamily="18" charset="0"/>
                <a:cs typeface="Times New Roman" pitchFamily="18" charset="0"/>
              </a:rPr>
              <a:t>. It has </a:t>
            </a:r>
            <a:r>
              <a:rPr lang="ru-RU" sz="2400" dirty="0" err="1" smtClean="0">
                <a:solidFill>
                  <a:srgbClr val="202124"/>
                </a:solidFill>
                <a:latin typeface="Times New Roman" pitchFamily="18" charset="0"/>
                <a:cs typeface="Times New Roman" pitchFamily="18" charset="0"/>
              </a:rPr>
              <a:t>more</a:t>
            </a:r>
            <a:r>
              <a:rPr lang="ru-RU" sz="2400" dirty="0" smtClean="0">
                <a:solidFill>
                  <a:srgbClr val="202124"/>
                </a:solidFill>
                <a:latin typeface="Times New Roman" pitchFamily="18" charset="0"/>
                <a:cs typeface="Times New Roman" pitchFamily="18" charset="0"/>
              </a:rPr>
              <a:t> </a:t>
            </a:r>
            <a:r>
              <a:rPr lang="ru-RU" sz="2400" dirty="0" err="1" smtClean="0">
                <a:solidFill>
                  <a:srgbClr val="202124"/>
                </a:solidFill>
                <a:latin typeface="Times New Roman" pitchFamily="18" charset="0"/>
                <a:cs typeface="Times New Roman" pitchFamily="18" charset="0"/>
              </a:rPr>
              <a:t>than</a:t>
            </a:r>
            <a:r>
              <a:rPr lang="ru-RU" sz="2400" dirty="0" smtClean="0">
                <a:solidFill>
                  <a:srgbClr val="202124"/>
                </a:solidFill>
                <a:latin typeface="Times New Roman" pitchFamily="18" charset="0"/>
                <a:cs typeface="Times New Roman" pitchFamily="18" charset="0"/>
              </a:rPr>
              <a:t> 2000 </a:t>
            </a:r>
            <a:r>
              <a:rPr lang="ru-RU" sz="2400" dirty="0" err="1" smtClean="0">
                <a:solidFill>
                  <a:srgbClr val="202124"/>
                </a:solidFill>
                <a:latin typeface="Times New Roman" pitchFamily="18" charset="0"/>
                <a:cs typeface="Times New Roman" pitchFamily="18" charset="0"/>
              </a:rPr>
              <a:t>European</a:t>
            </a:r>
            <a:r>
              <a:rPr lang="ru-RU" sz="2400" dirty="0" smtClean="0">
                <a:solidFill>
                  <a:srgbClr val="202124"/>
                </a:solidFill>
                <a:latin typeface="Times New Roman" pitchFamily="18" charset="0"/>
                <a:cs typeface="Times New Roman" pitchFamily="18" charset="0"/>
              </a:rPr>
              <a:t> </a:t>
            </a:r>
            <a:r>
              <a:rPr lang="ru-RU" sz="2400" dirty="0" err="1" smtClean="0">
                <a:solidFill>
                  <a:srgbClr val="202124"/>
                </a:solidFill>
                <a:latin typeface="Times New Roman" pitchFamily="18" charset="0"/>
                <a:cs typeface="Times New Roman" pitchFamily="18" charset="0"/>
              </a:rPr>
              <a:t>painting</a:t>
            </a:r>
            <a:r>
              <a:rPr lang="en-US" sz="2400" dirty="0" smtClean="0">
                <a:solidFill>
                  <a:srgbClr val="202124"/>
                </a:solidFill>
                <a:latin typeface="Times New Roman" pitchFamily="18" charset="0"/>
                <a:cs typeface="Times New Roman" pitchFamily="18" charset="0"/>
              </a:rPr>
              <a:t>s</a:t>
            </a:r>
            <a:r>
              <a:rPr lang="ru-RU" sz="2400" dirty="0" smtClean="0">
                <a:solidFill>
                  <a:srgbClr val="202124"/>
                </a:solidFill>
                <a:latin typeface="Times New Roman" pitchFamily="18" charset="0"/>
                <a:cs typeface="Times New Roman" pitchFamily="18" charset="0"/>
              </a:rPr>
              <a:t> </a:t>
            </a:r>
            <a:r>
              <a:rPr lang="ru-RU" sz="2400" dirty="0" err="1" smtClean="0">
                <a:solidFill>
                  <a:srgbClr val="202124"/>
                </a:solidFill>
                <a:latin typeface="Times New Roman" pitchFamily="18" charset="0"/>
                <a:cs typeface="Times New Roman" pitchFamily="18" charset="0"/>
              </a:rPr>
              <a:t>of</a:t>
            </a:r>
            <a:r>
              <a:rPr lang="ru-RU" sz="2400" dirty="0" smtClean="0">
                <a:solidFill>
                  <a:srgbClr val="202124"/>
                </a:solidFill>
                <a:latin typeface="Times New Roman" pitchFamily="18" charset="0"/>
                <a:cs typeface="Times New Roman" pitchFamily="18" charset="0"/>
              </a:rPr>
              <a:t> </a:t>
            </a:r>
            <a:r>
              <a:rPr lang="ru-RU" sz="2400" dirty="0" err="1" smtClean="0">
                <a:solidFill>
                  <a:srgbClr val="202124"/>
                </a:solidFill>
                <a:latin typeface="Times New Roman" pitchFamily="18" charset="0"/>
                <a:cs typeface="Times New Roman" pitchFamily="18" charset="0"/>
              </a:rPr>
              <a:t>the</a:t>
            </a:r>
            <a:r>
              <a:rPr lang="ru-RU" sz="2400" dirty="0" smtClean="0">
                <a:solidFill>
                  <a:srgbClr val="202124"/>
                </a:solidFill>
                <a:latin typeface="Times New Roman" pitchFamily="18" charset="0"/>
                <a:cs typeface="Times New Roman" pitchFamily="18" charset="0"/>
              </a:rPr>
              <a:t> 13th - </a:t>
            </a:r>
            <a:r>
              <a:rPr lang="ru-RU" sz="2400" dirty="0" err="1" smtClean="0">
                <a:solidFill>
                  <a:srgbClr val="202124"/>
                </a:solidFill>
                <a:latin typeface="Times New Roman" pitchFamily="18" charset="0"/>
                <a:cs typeface="Times New Roman" pitchFamily="18" charset="0"/>
              </a:rPr>
              <a:t>early</a:t>
            </a:r>
            <a:r>
              <a:rPr lang="ru-RU" sz="2400" dirty="0" smtClean="0">
                <a:solidFill>
                  <a:srgbClr val="202124"/>
                </a:solidFill>
                <a:latin typeface="Times New Roman" pitchFamily="18" charset="0"/>
                <a:cs typeface="Times New Roman" pitchFamily="18" charset="0"/>
              </a:rPr>
              <a:t> 20th </a:t>
            </a:r>
            <a:r>
              <a:rPr lang="ru-RU" sz="2400" dirty="0" err="1" smtClean="0">
                <a:solidFill>
                  <a:srgbClr val="202124"/>
                </a:solidFill>
                <a:latin typeface="Times New Roman" pitchFamily="18" charset="0"/>
                <a:cs typeface="Times New Roman" pitchFamily="18" charset="0"/>
              </a:rPr>
              <a:t>centuries</a:t>
            </a:r>
            <a:r>
              <a:rPr lang="ru-RU"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a:t>
            </a:r>
            <a:endParaRPr lang="ru-RU"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The </a:t>
            </a:r>
            <a:r>
              <a:rPr lang="en-US" sz="2400" dirty="0" smtClean="0">
                <a:latin typeface="Times New Roman" pitchFamily="18" charset="0"/>
                <a:cs typeface="Times New Roman" pitchFamily="18" charset="0"/>
              </a:rPr>
              <a:t>gallery was opened on April 9, </a:t>
            </a:r>
            <a:r>
              <a:rPr lang="en-US" sz="2400" dirty="0" smtClean="0">
                <a:latin typeface="Times New Roman" pitchFamily="18" charset="0"/>
                <a:cs typeface="Times New Roman" pitchFamily="18" charset="0"/>
              </a:rPr>
              <a:t>1839 by John Julius </a:t>
            </a:r>
            <a:r>
              <a:rPr lang="en-US" sz="2400" dirty="0" err="1" smtClean="0">
                <a:latin typeface="Times New Roman" pitchFamily="18" charset="0"/>
                <a:cs typeface="Times New Roman" pitchFamily="18" charset="0"/>
              </a:rPr>
              <a:t>Angershtein</a:t>
            </a:r>
            <a:r>
              <a:rPr lang="en-US" sz="2400" dirty="0" smtClean="0">
                <a:latin typeface="Times New Roman" pitchFamily="18" charset="0"/>
                <a:cs typeface="Times New Roman" pitchFamily="18" charset="0"/>
              </a:rPr>
              <a:t>. Everyone can visit it everyday from 10 a.m. to 6 p.m. </a:t>
            </a:r>
            <a:endParaRPr lang="ru-RU" sz="2400" dirty="0">
              <a:latin typeface="Times New Roman" pitchFamily="18" charset="0"/>
              <a:cs typeface="Times New Roman" pitchFamily="18" charset="0"/>
            </a:endParaRPr>
          </a:p>
        </p:txBody>
      </p:sp>
      <p:sp>
        <p:nvSpPr>
          <p:cNvPr id="5" name="TextBox 4"/>
          <p:cNvSpPr txBox="1"/>
          <p:nvPr/>
        </p:nvSpPr>
        <p:spPr>
          <a:xfrm>
            <a:off x="5220072" y="692696"/>
            <a:ext cx="3384376" cy="1446550"/>
          </a:xfrm>
          <a:prstGeom prst="rect">
            <a:avLst/>
          </a:prstGeom>
          <a:noFill/>
        </p:spPr>
        <p:txBody>
          <a:bodyPr wrap="square" rtlCol="0">
            <a:spAutoFit/>
          </a:bodyPr>
          <a:lstStyle/>
          <a:p>
            <a:r>
              <a:rPr lang="en-US" sz="4400" b="1" u="sng" dirty="0" smtClean="0">
                <a:latin typeface="Times New Roman" pitchFamily="18" charset="0"/>
                <a:cs typeface="Times New Roman" pitchFamily="18" charset="0"/>
              </a:rPr>
              <a:t>National Gallery</a:t>
            </a:r>
            <a:endParaRPr lang="ru-RU" sz="4400" b="1" u="sng"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692696"/>
            <a:ext cx="7632848" cy="5016758"/>
          </a:xfrm>
          <a:prstGeom prst="rect">
            <a:avLst/>
          </a:prstGeom>
          <a:noFill/>
        </p:spPr>
        <p:txBody>
          <a:bodyPr wrap="square" rtlCol="0">
            <a:spAutoFit/>
          </a:bodyPr>
          <a:lstStyle/>
          <a:p>
            <a:pPr algn="ctr"/>
            <a:r>
              <a:rPr lang="en-US" sz="3200" b="1" u="sng" dirty="0" smtClean="0">
                <a:latin typeface="Times New Roman" pitchFamily="18" charset="0"/>
                <a:cs typeface="Times New Roman" pitchFamily="18" charset="0"/>
              </a:rPr>
              <a:t>Complete the missing information to do the project.</a:t>
            </a:r>
          </a:p>
          <a:p>
            <a:pPr algn="ctr"/>
            <a:endParaRPr lang="en-US" sz="3200" b="1" u="sng" dirty="0" smtClean="0">
              <a:latin typeface="Times New Roman" pitchFamily="18" charset="0"/>
              <a:cs typeface="Times New Roman" pitchFamily="18" charset="0"/>
            </a:endParaRPr>
          </a:p>
          <a:p>
            <a:pPr algn="ctr"/>
            <a:endParaRPr lang="en-US" sz="3200" b="1" u="sng" dirty="0" smtClean="0">
              <a:latin typeface="Times New Roman" pitchFamily="18" charset="0"/>
              <a:cs typeface="Times New Roman" pitchFamily="18" charset="0"/>
            </a:endParaRPr>
          </a:p>
          <a:p>
            <a:pPr algn="ctr"/>
            <a:r>
              <a:rPr lang="en-US" sz="3200" dirty="0" smtClean="0">
                <a:latin typeface="Times New Roman" pitchFamily="18" charset="0"/>
                <a:cs typeface="Times New Roman" pitchFamily="18" charset="0"/>
              </a:rPr>
              <a:t>______ is a famous place of interest in London. It is situated______. It was founded </a:t>
            </a:r>
            <a:r>
              <a:rPr lang="en-US" sz="3200" dirty="0" err="1" smtClean="0">
                <a:latin typeface="Times New Roman" pitchFamily="18" charset="0"/>
                <a:cs typeface="Times New Roman" pitchFamily="18" charset="0"/>
              </a:rPr>
              <a:t>by___in</a:t>
            </a:r>
            <a:r>
              <a:rPr lang="en-US" sz="3200" dirty="0" smtClean="0">
                <a:latin typeface="Times New Roman" pitchFamily="18" charset="0"/>
                <a:cs typeface="Times New Roman" pitchFamily="18" charset="0"/>
              </a:rPr>
              <a:t>___. Everyone can visit it </a:t>
            </a:r>
            <a:r>
              <a:rPr lang="en-US" sz="3200" dirty="0" err="1" smtClean="0">
                <a:latin typeface="Times New Roman" pitchFamily="18" charset="0"/>
                <a:cs typeface="Times New Roman" pitchFamily="18" charset="0"/>
              </a:rPr>
              <a:t>from____to</a:t>
            </a:r>
            <a:r>
              <a:rPr lang="en-US" sz="3200" dirty="0" smtClean="0">
                <a:latin typeface="Times New Roman" pitchFamily="18" charset="0"/>
                <a:cs typeface="Times New Roman" pitchFamily="18" charset="0"/>
              </a:rPr>
              <a:t>____. Tourist can </a:t>
            </a:r>
            <a:r>
              <a:rPr lang="en-US" sz="3200" dirty="0" err="1" smtClean="0">
                <a:latin typeface="Times New Roman" pitchFamily="18" charset="0"/>
                <a:cs typeface="Times New Roman" pitchFamily="18" charset="0"/>
              </a:rPr>
              <a:t>see_______there</a:t>
            </a:r>
            <a:r>
              <a:rPr lang="en-US" sz="3200" dirty="0" smtClean="0">
                <a:latin typeface="Times New Roman" pitchFamily="18" charset="0"/>
                <a:cs typeface="Times New Roman" pitchFamily="18" charset="0"/>
              </a:rPr>
              <a:t>. The ticket costs_____. An interesting fact about this sight is that______.</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одержимое 3"/>
          <p:cNvGraphicFramePr>
            <a:graphicFrameLocks/>
          </p:cNvGraphicFramePr>
          <p:nvPr/>
        </p:nvGraphicFramePr>
        <p:xfrm>
          <a:off x="611560" y="1844824"/>
          <a:ext cx="8101656" cy="2376264"/>
        </p:xfrm>
        <a:graphic>
          <a:graphicData uri="http://schemas.openxmlformats.org/drawingml/2006/table">
            <a:tbl>
              <a:tblPr firstRow="1" bandRow="1">
                <a:tableStyleId>{5C22544A-7EE6-4342-B048-85BDC9FD1C3A}</a:tableStyleId>
              </a:tblPr>
              <a:tblGrid>
                <a:gridCol w="2700552"/>
                <a:gridCol w="2700552"/>
                <a:gridCol w="2700552"/>
              </a:tblGrid>
              <a:tr h="639763">
                <a:tc>
                  <a:txBody>
                    <a:bodyPr/>
                    <a:lstStyle/>
                    <a:p>
                      <a:pPr algn="ctr"/>
                      <a:r>
                        <a:rPr lang="en-US" sz="2000" dirty="0" smtClean="0"/>
                        <a:t>I KNOW</a:t>
                      </a:r>
                      <a:endParaRPr lang="ru-RU" sz="2000" dirty="0"/>
                    </a:p>
                  </a:txBody>
                  <a:tcPr/>
                </a:tc>
                <a:tc>
                  <a:txBody>
                    <a:bodyPr/>
                    <a:lstStyle/>
                    <a:p>
                      <a:pPr algn="ctr"/>
                      <a:r>
                        <a:rPr lang="en-US" sz="2000" dirty="0" smtClean="0"/>
                        <a:t>I WANT TO KNOW</a:t>
                      </a:r>
                      <a:endParaRPr lang="ru-RU" sz="2000" dirty="0"/>
                    </a:p>
                  </a:txBody>
                  <a:tcPr/>
                </a:tc>
                <a:tc>
                  <a:txBody>
                    <a:bodyPr/>
                    <a:lstStyle/>
                    <a:p>
                      <a:pPr algn="ctr"/>
                      <a:r>
                        <a:rPr lang="en-US" sz="2000" dirty="0" smtClean="0"/>
                        <a:t>I HAVE KNOWN</a:t>
                      </a:r>
                      <a:endParaRPr lang="ru-RU" sz="2000" dirty="0"/>
                    </a:p>
                  </a:txBody>
                  <a:tcPr/>
                </a:tc>
              </a:tr>
              <a:tr h="1736501">
                <a:tc>
                  <a:txBody>
                    <a:bodyPr/>
                    <a:lstStyle/>
                    <a:p>
                      <a:r>
                        <a:rPr lang="en-US" dirty="0" smtClean="0"/>
                        <a:t>1.</a:t>
                      </a:r>
                      <a:r>
                        <a:rPr lang="en-US" baseline="0" dirty="0" smtClean="0"/>
                        <a:t> </a:t>
                      </a:r>
                      <a:r>
                        <a:rPr lang="en-US" dirty="0" smtClean="0"/>
                        <a:t>TRANSPORT</a:t>
                      </a:r>
                    </a:p>
                    <a:p>
                      <a:endParaRPr lang="en-US" dirty="0" smtClean="0"/>
                    </a:p>
                    <a:p>
                      <a:r>
                        <a:rPr lang="en-US" dirty="0" smtClean="0"/>
                        <a:t>2. CAPITALS</a:t>
                      </a:r>
                    </a:p>
                    <a:p>
                      <a:endParaRPr lang="ru-RU" dirty="0"/>
                    </a:p>
                  </a:txBody>
                  <a:tcPr/>
                </a:tc>
                <a:tc>
                  <a:txBody>
                    <a:bodyPr/>
                    <a:lstStyle/>
                    <a:p>
                      <a:r>
                        <a:rPr lang="en-US" dirty="0" smtClean="0"/>
                        <a:t>1. HOW</a:t>
                      </a:r>
                      <a:r>
                        <a:rPr lang="en-US" baseline="0" dirty="0" smtClean="0"/>
                        <a:t> TO DESCRIBE PLACES OF INTEREST</a:t>
                      </a:r>
                      <a:endParaRPr lang="ru-RU" baseline="0" dirty="0" smtClean="0"/>
                    </a:p>
                    <a:p>
                      <a:endParaRPr lang="en-US" baseline="0" dirty="0" smtClean="0"/>
                    </a:p>
                    <a:p>
                      <a:r>
                        <a:rPr lang="en-US" baseline="0" dirty="0" smtClean="0"/>
                        <a:t>2. HOW TO COMPARE </a:t>
                      </a:r>
                      <a:endParaRPr lang="ru-RU" dirty="0"/>
                    </a:p>
                  </a:txBody>
                  <a:tcPr/>
                </a:tc>
                <a:tc>
                  <a:txBody>
                    <a:bodyPr/>
                    <a:lstStyle/>
                    <a:p>
                      <a:r>
                        <a:rPr lang="en-US" dirty="0" smtClean="0"/>
                        <a:t>1. HOW</a:t>
                      </a:r>
                      <a:r>
                        <a:rPr lang="en-US" baseline="0" dirty="0" smtClean="0"/>
                        <a:t> TO DESCRIBE PLACES OF INTEREST</a:t>
                      </a:r>
                      <a:endParaRPr lang="ru-RU" baseline="0" dirty="0" smtClean="0"/>
                    </a:p>
                    <a:p>
                      <a:endParaRPr lang="en-US" baseline="0" dirty="0" smtClean="0"/>
                    </a:p>
                    <a:p>
                      <a:r>
                        <a:rPr lang="en-US" baseline="0" dirty="0" smtClean="0"/>
                        <a:t>2. HOW TO COMPARE </a:t>
                      </a:r>
                      <a:endParaRPr lang="ru-RU" dirty="0" smtClean="0"/>
                    </a:p>
                    <a:p>
                      <a:endParaRPr lang="ru-RU" dirty="0"/>
                    </a:p>
                  </a:txBody>
                  <a:tcPr/>
                </a:tc>
              </a:tr>
            </a:tbl>
          </a:graphicData>
        </a:graphic>
      </p:graphicFrame>
      <p:sp>
        <p:nvSpPr>
          <p:cNvPr id="3" name="TextBox 2"/>
          <p:cNvSpPr txBox="1"/>
          <p:nvPr/>
        </p:nvSpPr>
        <p:spPr>
          <a:xfrm>
            <a:off x="2123728" y="4869160"/>
            <a:ext cx="4680520" cy="1323439"/>
          </a:xfrm>
          <a:prstGeom prst="rect">
            <a:avLst/>
          </a:prstGeom>
          <a:noFill/>
        </p:spPr>
        <p:txBody>
          <a:bodyPr wrap="square" rtlCol="0">
            <a:spAutoFit/>
          </a:bodyPr>
          <a:lstStyle/>
          <a:p>
            <a:pPr algn="ctr"/>
            <a:r>
              <a:rPr lang="en-US" sz="4000" i="1" dirty="0" smtClean="0">
                <a:solidFill>
                  <a:srgbClr val="C00000"/>
                </a:solidFill>
                <a:latin typeface="Times New Roman" pitchFamily="18" charset="0"/>
                <a:cs typeface="Times New Roman" pitchFamily="18" charset="0"/>
              </a:rPr>
              <a:t>Well done! Thanks for your work!</a:t>
            </a:r>
            <a:endParaRPr lang="ru-RU" sz="4000" i="1" dirty="0">
              <a:solidFill>
                <a:srgbClr val="C00000"/>
              </a:solidFill>
              <a:latin typeface="Times New Roman" pitchFamily="18" charset="0"/>
              <a:cs typeface="Times New Roman" pitchFamily="18" charset="0"/>
            </a:endParaRPr>
          </a:p>
        </p:txBody>
      </p:sp>
      <p:sp>
        <p:nvSpPr>
          <p:cNvPr id="4" name="TextBox 3"/>
          <p:cNvSpPr txBox="1"/>
          <p:nvPr/>
        </p:nvSpPr>
        <p:spPr>
          <a:xfrm>
            <a:off x="971600" y="764704"/>
            <a:ext cx="7272808" cy="1107996"/>
          </a:xfrm>
          <a:prstGeom prst="rect">
            <a:avLst/>
          </a:prstGeom>
          <a:noFill/>
        </p:spPr>
        <p:txBody>
          <a:bodyPr wrap="square" rtlCol="0">
            <a:spAutoFit/>
          </a:bodyPr>
          <a:lstStyle/>
          <a:p>
            <a:pPr algn="ctr"/>
            <a:r>
              <a:rPr lang="en-US" sz="4800" b="1" dirty="0" smtClean="0">
                <a:latin typeface="Times New Roman" pitchFamily="18" charset="0"/>
                <a:cs typeface="Times New Roman" pitchFamily="18" charset="0"/>
              </a:rPr>
              <a:t>Let’s fill in the table</a:t>
            </a:r>
            <a:endParaRPr lang="ru-RU" sz="4800" b="1" dirty="0" smtClean="0">
              <a:latin typeface="Times New Roman" pitchFamily="18" charset="0"/>
              <a:cs typeface="Times New Roman" pitchFamily="18" charset="0"/>
            </a:endParaRPr>
          </a:p>
          <a:p>
            <a:pPr algn="ct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268760"/>
            <a:ext cx="6192688" cy="1938992"/>
          </a:xfrm>
          <a:prstGeom prst="rect">
            <a:avLst/>
          </a:prstGeom>
          <a:noFill/>
        </p:spPr>
        <p:txBody>
          <a:bodyPr wrap="square" rtlCol="0">
            <a:spAutoFit/>
          </a:bodyPr>
          <a:lstStyle/>
          <a:p>
            <a:r>
              <a:rPr lang="en-US" sz="6000" u="sng" dirty="0" smtClean="0">
                <a:latin typeface="Times New Roman" pitchFamily="18" charset="0"/>
                <a:cs typeface="Times New Roman" pitchFamily="18" charset="0"/>
              </a:rPr>
              <a:t>Your home task is</a:t>
            </a:r>
            <a:r>
              <a:rPr lang="ru-RU" sz="6000" u="sng" dirty="0" smtClean="0">
                <a:latin typeface="Times New Roman" pitchFamily="18" charset="0"/>
                <a:cs typeface="Times New Roman" pitchFamily="18" charset="0"/>
              </a:rPr>
              <a:t>:</a:t>
            </a:r>
            <a:r>
              <a:rPr lang="en-US" sz="6000" u="sng" dirty="0" smtClean="0">
                <a:latin typeface="Times New Roman" pitchFamily="18" charset="0"/>
                <a:cs typeface="Times New Roman" pitchFamily="18" charset="0"/>
              </a:rPr>
              <a:t> p. 37, ex. 8.</a:t>
            </a:r>
            <a:endParaRPr lang="ru-RU" sz="6000" u="sng"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Тауэрский мост — одна из визитных карточек Лондона."/>
          <p:cNvPicPr>
            <a:picLocks noGrp="1"/>
          </p:cNvPicPr>
          <p:nvPr>
            <p:ph sz="quarter" idx="1"/>
          </p:nvPr>
        </p:nvPicPr>
        <p:blipFill>
          <a:blip r:embed="rId2" cstate="print"/>
          <a:srcRect/>
          <a:stretch>
            <a:fillRect/>
          </a:stretch>
        </p:blipFill>
        <p:spPr bwMode="auto">
          <a:xfrm>
            <a:off x="4572000" y="404664"/>
            <a:ext cx="3960563" cy="2388633"/>
          </a:xfrm>
          <a:prstGeom prst="rect">
            <a:avLst/>
          </a:prstGeom>
          <a:noFill/>
          <a:ln w="9525">
            <a:noFill/>
            <a:miter lim="800000"/>
            <a:headEnd/>
            <a:tailEnd/>
          </a:ln>
        </p:spPr>
      </p:pic>
      <p:pic>
        <p:nvPicPr>
          <p:cNvPr id="6" name="Рисунок 5" descr="Символы Британии. Двухэтажный автобус. |АНГЛОМАНИЯ"/>
          <p:cNvPicPr/>
          <p:nvPr/>
        </p:nvPicPr>
        <p:blipFill>
          <a:blip r:embed="rId3" cstate="print"/>
          <a:srcRect/>
          <a:stretch>
            <a:fillRect/>
          </a:stretch>
        </p:blipFill>
        <p:spPr bwMode="auto">
          <a:xfrm>
            <a:off x="4788024" y="4077072"/>
            <a:ext cx="3664449" cy="2446020"/>
          </a:xfrm>
          <a:prstGeom prst="rect">
            <a:avLst/>
          </a:prstGeom>
          <a:noFill/>
          <a:ln w="9525">
            <a:noFill/>
            <a:miter lim="800000"/>
            <a:headEnd/>
            <a:tailEnd/>
          </a:ln>
        </p:spPr>
      </p:pic>
      <p:pic>
        <p:nvPicPr>
          <p:cNvPr id="1026" name="Picture 2" descr="C:\Users\User\Desktop\гмо 2022\big_ben_2.jpg"/>
          <p:cNvPicPr>
            <a:picLocks noChangeAspect="1" noChangeArrowheads="1"/>
          </p:cNvPicPr>
          <p:nvPr/>
        </p:nvPicPr>
        <p:blipFill>
          <a:blip r:embed="rId4" cstate="print"/>
          <a:srcRect/>
          <a:stretch>
            <a:fillRect/>
          </a:stretch>
        </p:blipFill>
        <p:spPr bwMode="auto">
          <a:xfrm>
            <a:off x="1043608" y="1052736"/>
            <a:ext cx="2847330" cy="427099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5400" b="1" dirty="0" smtClean="0">
                <a:latin typeface="Times New Roman" pitchFamily="18" charset="0"/>
                <a:cs typeface="Times New Roman" pitchFamily="18" charset="0"/>
              </a:rPr>
              <a:t>Answer these questions</a:t>
            </a:r>
            <a:r>
              <a:rPr lang="ru-RU" sz="5400" b="1" dirty="0" smtClean="0">
                <a:latin typeface="Times New Roman" pitchFamily="18" charset="0"/>
                <a:cs typeface="Times New Roman" pitchFamily="18" charset="0"/>
              </a:rPr>
              <a:t>:</a:t>
            </a:r>
            <a:endParaRPr lang="ru-RU" sz="5400"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lnSpcReduction="10000"/>
          </a:bodyPr>
          <a:lstStyle/>
          <a:p>
            <a:r>
              <a:rPr lang="en-US" sz="3600" dirty="0" smtClean="0">
                <a:latin typeface="Times New Roman" pitchFamily="18" charset="0"/>
                <a:cs typeface="Times New Roman" pitchFamily="18" charset="0"/>
              </a:rPr>
              <a:t>Do you like to travel?</a:t>
            </a:r>
            <a:endParaRPr lang="ru-RU"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Do you like to read?</a:t>
            </a:r>
            <a:endParaRPr lang="ru-RU"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Did you travel by plane? </a:t>
            </a:r>
            <a:endParaRPr lang="ru-RU"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Did you stay in a hotel?</a:t>
            </a:r>
            <a:endParaRPr lang="ru-RU"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Do you like the place where you live?</a:t>
            </a:r>
            <a:endParaRPr lang="ru-RU"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You like to go to the museum, don’t you?</a:t>
            </a:r>
            <a:endParaRPr lang="ru-RU"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You travel with parents, don’t you?</a:t>
            </a:r>
            <a:endParaRPr lang="ru-RU" sz="3600" dirty="0" smtClean="0">
              <a:latin typeface="Times New Roman" pitchFamily="18" charset="0"/>
              <a:cs typeface="Times New Roman" pitchFamily="18" charset="0"/>
            </a:endParaRP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568952" cy="1143000"/>
          </a:xfrm>
        </p:spPr>
        <p:txBody>
          <a:bodyPr>
            <a:noAutofit/>
          </a:bodyPr>
          <a:lstStyle/>
          <a:p>
            <a:pPr algn="ctr"/>
            <a:r>
              <a:rPr lang="en-US" sz="5400" b="1" dirty="0" smtClean="0">
                <a:latin typeface="Times New Roman" pitchFamily="18" charset="0"/>
                <a:cs typeface="Times New Roman" pitchFamily="18" charset="0"/>
              </a:rPr>
              <a:t>Complete the missing letters</a:t>
            </a:r>
            <a:endParaRPr lang="ru-RU" sz="5400"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fontScale="92500" lnSpcReduction="10000"/>
          </a:bodyPr>
          <a:lstStyle/>
          <a:p>
            <a:pPr>
              <a:buNone/>
            </a:pPr>
            <a:r>
              <a:rPr lang="en-US" sz="3200" dirty="0" smtClean="0"/>
              <a:t>1. My </a:t>
            </a:r>
            <a:r>
              <a:rPr lang="en-US" sz="3200" dirty="0" err="1" smtClean="0"/>
              <a:t>fat_er</a:t>
            </a:r>
            <a:r>
              <a:rPr lang="en-US" sz="3200" dirty="0" smtClean="0"/>
              <a:t> lived in a very </a:t>
            </a:r>
            <a:r>
              <a:rPr lang="en-US" sz="3200" dirty="0" err="1" smtClean="0"/>
              <a:t>c_mfortable</a:t>
            </a:r>
            <a:r>
              <a:rPr lang="en-US" sz="3200" dirty="0" smtClean="0"/>
              <a:t> </a:t>
            </a:r>
            <a:r>
              <a:rPr lang="en-US" sz="3200" dirty="0" err="1" smtClean="0"/>
              <a:t>hot_l</a:t>
            </a:r>
            <a:r>
              <a:rPr lang="en-US" sz="3200" dirty="0" smtClean="0"/>
              <a:t> </a:t>
            </a:r>
            <a:r>
              <a:rPr lang="en-US" sz="3200" dirty="0" err="1" smtClean="0"/>
              <a:t>abro_d</a:t>
            </a:r>
            <a:r>
              <a:rPr lang="en-US" sz="3200" dirty="0" smtClean="0"/>
              <a:t>.</a:t>
            </a:r>
          </a:p>
          <a:p>
            <a:pPr>
              <a:buNone/>
            </a:pPr>
            <a:r>
              <a:rPr lang="en-US" sz="3200" dirty="0" smtClean="0"/>
              <a:t>2. Delhi is one of the </a:t>
            </a:r>
            <a:r>
              <a:rPr lang="en-US" sz="3200" dirty="0" err="1" smtClean="0"/>
              <a:t>bus_est</a:t>
            </a:r>
            <a:r>
              <a:rPr lang="en-US" sz="3200" dirty="0" smtClean="0"/>
              <a:t> and </a:t>
            </a:r>
            <a:r>
              <a:rPr lang="en-US" sz="3200" dirty="0" err="1" smtClean="0"/>
              <a:t>cr_wded</a:t>
            </a:r>
            <a:r>
              <a:rPr lang="en-US" sz="3200" dirty="0" smtClean="0"/>
              <a:t> </a:t>
            </a:r>
            <a:r>
              <a:rPr lang="en-US" sz="3200" dirty="0" err="1" smtClean="0"/>
              <a:t>cit_es</a:t>
            </a:r>
            <a:r>
              <a:rPr lang="en-US" sz="3200" dirty="0" smtClean="0"/>
              <a:t> in the world.</a:t>
            </a:r>
          </a:p>
          <a:p>
            <a:pPr>
              <a:buNone/>
            </a:pPr>
            <a:r>
              <a:rPr lang="en-US" sz="3200" dirty="0" smtClean="0"/>
              <a:t>3. My </a:t>
            </a:r>
            <a:r>
              <a:rPr lang="en-US" sz="3200" dirty="0" err="1" smtClean="0"/>
              <a:t>c_usin</a:t>
            </a:r>
            <a:r>
              <a:rPr lang="en-US" sz="3200" dirty="0" smtClean="0"/>
              <a:t> likes to travel to </a:t>
            </a:r>
            <a:r>
              <a:rPr lang="en-US" sz="3200" dirty="0" err="1" smtClean="0"/>
              <a:t>forei_n</a:t>
            </a:r>
            <a:r>
              <a:rPr lang="en-US" sz="3200" dirty="0" smtClean="0"/>
              <a:t> </a:t>
            </a:r>
            <a:r>
              <a:rPr lang="en-US" sz="3200" dirty="0" err="1" smtClean="0"/>
              <a:t>c_untries</a:t>
            </a:r>
            <a:r>
              <a:rPr lang="en-US" sz="3200" dirty="0" smtClean="0"/>
              <a:t>.</a:t>
            </a:r>
            <a:endParaRPr lang="en-US" sz="3200" dirty="0" smtClean="0"/>
          </a:p>
          <a:p>
            <a:pPr>
              <a:buNone/>
            </a:pPr>
            <a:r>
              <a:rPr lang="en-US" sz="3200" dirty="0" smtClean="0"/>
              <a:t>4. The </a:t>
            </a:r>
            <a:r>
              <a:rPr lang="en-US" sz="3200" dirty="0" err="1" smtClean="0"/>
              <a:t>we_ther</a:t>
            </a:r>
            <a:r>
              <a:rPr lang="en-US" sz="3200" dirty="0" smtClean="0"/>
              <a:t> was </a:t>
            </a:r>
            <a:r>
              <a:rPr lang="en-US" sz="3200" dirty="0" err="1" smtClean="0"/>
              <a:t>w_nderful</a:t>
            </a:r>
            <a:r>
              <a:rPr lang="en-US" sz="3200" dirty="0" smtClean="0"/>
              <a:t>, </a:t>
            </a:r>
            <a:r>
              <a:rPr lang="en-US" sz="3200" dirty="0" err="1" smtClean="0"/>
              <a:t>w_rm</a:t>
            </a:r>
            <a:r>
              <a:rPr lang="en-US" sz="3200" dirty="0" smtClean="0"/>
              <a:t> and </a:t>
            </a:r>
            <a:r>
              <a:rPr lang="en-US" sz="3200" dirty="0" err="1" smtClean="0"/>
              <a:t>ni_e</a:t>
            </a:r>
            <a:r>
              <a:rPr lang="en-US" sz="3200" dirty="0" smtClean="0"/>
              <a:t>.</a:t>
            </a:r>
          </a:p>
          <a:p>
            <a:pPr>
              <a:buNone/>
            </a:pPr>
            <a:r>
              <a:rPr lang="en-US" sz="3200" dirty="0" smtClean="0"/>
              <a:t>5. In </a:t>
            </a:r>
            <a:r>
              <a:rPr lang="en-US" sz="3200" dirty="0" err="1" smtClean="0"/>
              <a:t>S_otland</a:t>
            </a:r>
            <a:r>
              <a:rPr lang="en-US" sz="3200" dirty="0" smtClean="0"/>
              <a:t> I saw a lot of </a:t>
            </a:r>
            <a:r>
              <a:rPr lang="en-US" sz="3200" dirty="0" err="1" smtClean="0"/>
              <a:t>int_resting</a:t>
            </a:r>
            <a:r>
              <a:rPr lang="en-US" sz="3200" dirty="0" smtClean="0"/>
              <a:t> </a:t>
            </a:r>
            <a:r>
              <a:rPr lang="en-US" sz="3200" dirty="0" err="1" smtClean="0"/>
              <a:t>pla_es</a:t>
            </a:r>
            <a:r>
              <a:rPr lang="en-US" sz="3200" dirty="0" smtClean="0"/>
              <a:t>.</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5400" b="1" dirty="0" smtClean="0">
                <a:latin typeface="Times New Roman" pitchFamily="18" charset="0"/>
                <a:cs typeface="Times New Roman" pitchFamily="18" charset="0"/>
              </a:rPr>
              <a:t>Check your answers</a:t>
            </a:r>
            <a:endParaRPr lang="ru-RU" sz="5400" b="1" dirty="0">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lnSpcReduction="10000"/>
          </a:bodyPr>
          <a:lstStyle/>
          <a:p>
            <a:pPr>
              <a:buNone/>
            </a:pPr>
            <a:r>
              <a:rPr lang="en-US" sz="3200" dirty="0" smtClean="0">
                <a:latin typeface="Times New Roman" pitchFamily="18" charset="0"/>
                <a:cs typeface="Times New Roman" pitchFamily="18" charset="0"/>
              </a:rPr>
              <a:t>1. My fat</a:t>
            </a:r>
            <a:r>
              <a:rPr lang="en-US" sz="3200" b="1" u="sng" dirty="0" smtClean="0">
                <a:latin typeface="Times New Roman" pitchFamily="18" charset="0"/>
                <a:cs typeface="Times New Roman" pitchFamily="18" charset="0"/>
              </a:rPr>
              <a:t>h</a:t>
            </a:r>
            <a:r>
              <a:rPr lang="en-US" sz="3200" dirty="0" smtClean="0">
                <a:latin typeface="Times New Roman" pitchFamily="18" charset="0"/>
                <a:cs typeface="Times New Roman" pitchFamily="18" charset="0"/>
              </a:rPr>
              <a:t>er </a:t>
            </a:r>
            <a:r>
              <a:rPr lang="en-US" sz="3200" dirty="0" smtClean="0">
                <a:latin typeface="Times New Roman" pitchFamily="18" charset="0"/>
                <a:cs typeface="Times New Roman" pitchFamily="18" charset="0"/>
              </a:rPr>
              <a:t>lived in a very </a:t>
            </a:r>
            <a:r>
              <a:rPr lang="en-US" sz="3200" dirty="0" smtClean="0">
                <a:latin typeface="Times New Roman" pitchFamily="18" charset="0"/>
                <a:cs typeface="Times New Roman" pitchFamily="18" charset="0"/>
              </a:rPr>
              <a:t>c</a:t>
            </a:r>
            <a:r>
              <a:rPr lang="en-US" sz="3200" b="1" u="sng" dirty="0" smtClean="0">
                <a:latin typeface="Times New Roman" pitchFamily="18" charset="0"/>
                <a:cs typeface="Times New Roman" pitchFamily="18" charset="0"/>
              </a:rPr>
              <a:t>o</a:t>
            </a:r>
            <a:r>
              <a:rPr lang="en-US" sz="3200" dirty="0" smtClean="0">
                <a:latin typeface="Times New Roman" pitchFamily="18" charset="0"/>
                <a:cs typeface="Times New Roman" pitchFamily="18" charset="0"/>
              </a:rPr>
              <a:t>mfortable hot</a:t>
            </a:r>
            <a:r>
              <a:rPr lang="en-US" sz="3200" b="1" u="sng" dirty="0" smtClean="0">
                <a:latin typeface="Times New Roman" pitchFamily="18" charset="0"/>
                <a:cs typeface="Times New Roman" pitchFamily="18" charset="0"/>
              </a:rPr>
              <a:t>e</a:t>
            </a:r>
            <a:r>
              <a:rPr lang="en-US" sz="3200" dirty="0" smtClean="0">
                <a:latin typeface="Times New Roman" pitchFamily="18" charset="0"/>
                <a:cs typeface="Times New Roman" pitchFamily="18" charset="0"/>
              </a:rPr>
              <a:t>l abro</a:t>
            </a:r>
            <a:r>
              <a:rPr lang="en-US" sz="3200" b="1" u="sng" dirty="0" smtClean="0">
                <a:latin typeface="Times New Roman" pitchFamily="18" charset="0"/>
                <a:cs typeface="Times New Roman" pitchFamily="18" charset="0"/>
              </a:rPr>
              <a:t>a</a:t>
            </a:r>
            <a:r>
              <a:rPr lang="en-US" sz="3200" dirty="0" smtClean="0">
                <a:latin typeface="Times New Roman" pitchFamily="18" charset="0"/>
                <a:cs typeface="Times New Roman" pitchFamily="18" charset="0"/>
              </a:rPr>
              <a:t>d</a:t>
            </a:r>
            <a:r>
              <a:rPr lang="en-US" sz="3200" dirty="0" smtClean="0">
                <a:latin typeface="Times New Roman" pitchFamily="18" charset="0"/>
                <a:cs typeface="Times New Roman" pitchFamily="18" charset="0"/>
              </a:rPr>
              <a:t>.</a:t>
            </a:r>
          </a:p>
          <a:p>
            <a:pPr>
              <a:buNone/>
            </a:pPr>
            <a:r>
              <a:rPr lang="en-US" sz="3200" dirty="0" smtClean="0">
                <a:latin typeface="Times New Roman" pitchFamily="18" charset="0"/>
                <a:cs typeface="Times New Roman" pitchFamily="18" charset="0"/>
              </a:rPr>
              <a:t>2. Delhi </a:t>
            </a:r>
            <a:r>
              <a:rPr lang="en-US" sz="3200" dirty="0" smtClean="0">
                <a:latin typeface="Times New Roman" pitchFamily="18" charset="0"/>
                <a:cs typeface="Times New Roman" pitchFamily="18" charset="0"/>
              </a:rPr>
              <a:t>is one of the </a:t>
            </a:r>
            <a:r>
              <a:rPr lang="en-US" sz="3200" dirty="0" smtClean="0">
                <a:latin typeface="Times New Roman" pitchFamily="18" charset="0"/>
                <a:cs typeface="Times New Roman" pitchFamily="18" charset="0"/>
              </a:rPr>
              <a:t>bus</a:t>
            </a:r>
            <a:r>
              <a:rPr lang="en-US" sz="3200" b="1" u="sng" dirty="0" smtClean="0">
                <a:latin typeface="Times New Roman" pitchFamily="18" charset="0"/>
                <a:cs typeface="Times New Roman" pitchFamily="18" charset="0"/>
              </a:rPr>
              <a:t>i</a:t>
            </a:r>
            <a:r>
              <a:rPr lang="en-US" sz="3200" dirty="0" smtClean="0">
                <a:latin typeface="Times New Roman" pitchFamily="18" charset="0"/>
                <a:cs typeface="Times New Roman" pitchFamily="18" charset="0"/>
              </a:rPr>
              <a:t>est </a:t>
            </a:r>
            <a:r>
              <a:rPr lang="en-US" sz="3200" dirty="0" smtClean="0">
                <a:latin typeface="Times New Roman" pitchFamily="18" charset="0"/>
                <a:cs typeface="Times New Roman" pitchFamily="18" charset="0"/>
              </a:rPr>
              <a:t>and </a:t>
            </a:r>
            <a:r>
              <a:rPr lang="en-US" sz="3200" dirty="0" smtClean="0">
                <a:latin typeface="Times New Roman" pitchFamily="18" charset="0"/>
                <a:cs typeface="Times New Roman" pitchFamily="18" charset="0"/>
              </a:rPr>
              <a:t>cr</a:t>
            </a:r>
            <a:r>
              <a:rPr lang="en-US" sz="3200" b="1" u="sng" dirty="0" smtClean="0">
                <a:latin typeface="Times New Roman" pitchFamily="18" charset="0"/>
                <a:cs typeface="Times New Roman" pitchFamily="18" charset="0"/>
              </a:rPr>
              <a:t>o</a:t>
            </a:r>
            <a:r>
              <a:rPr lang="en-US" sz="3200" dirty="0" smtClean="0">
                <a:latin typeface="Times New Roman" pitchFamily="18" charset="0"/>
                <a:cs typeface="Times New Roman" pitchFamily="18" charset="0"/>
              </a:rPr>
              <a:t>wded cit</a:t>
            </a:r>
            <a:r>
              <a:rPr lang="en-US" sz="3200" b="1" u="sng" dirty="0" smtClean="0">
                <a:latin typeface="Times New Roman" pitchFamily="18" charset="0"/>
                <a:cs typeface="Times New Roman" pitchFamily="18" charset="0"/>
              </a:rPr>
              <a:t>i</a:t>
            </a:r>
            <a:r>
              <a:rPr lang="en-US" sz="3200" dirty="0" smtClean="0">
                <a:latin typeface="Times New Roman" pitchFamily="18" charset="0"/>
                <a:cs typeface="Times New Roman" pitchFamily="18" charset="0"/>
              </a:rPr>
              <a:t>es </a:t>
            </a:r>
            <a:r>
              <a:rPr lang="en-US" sz="3200" dirty="0" smtClean="0">
                <a:latin typeface="Times New Roman" pitchFamily="18" charset="0"/>
                <a:cs typeface="Times New Roman" pitchFamily="18" charset="0"/>
              </a:rPr>
              <a:t>in the world.</a:t>
            </a:r>
          </a:p>
          <a:p>
            <a:pPr>
              <a:buNone/>
            </a:pPr>
            <a:r>
              <a:rPr lang="en-US" sz="3200" dirty="0" smtClean="0">
                <a:latin typeface="Times New Roman" pitchFamily="18" charset="0"/>
                <a:cs typeface="Times New Roman" pitchFamily="18" charset="0"/>
              </a:rPr>
              <a:t>3. My c</a:t>
            </a:r>
            <a:r>
              <a:rPr lang="en-US" sz="3200" b="1" u="sng" dirty="0" smtClean="0">
                <a:latin typeface="Times New Roman" pitchFamily="18" charset="0"/>
                <a:cs typeface="Times New Roman" pitchFamily="18" charset="0"/>
              </a:rPr>
              <a:t>o</a:t>
            </a:r>
            <a:r>
              <a:rPr lang="en-US" sz="3200" dirty="0" smtClean="0">
                <a:latin typeface="Times New Roman" pitchFamily="18" charset="0"/>
                <a:cs typeface="Times New Roman" pitchFamily="18" charset="0"/>
              </a:rPr>
              <a:t>usin </a:t>
            </a:r>
            <a:r>
              <a:rPr lang="en-US" sz="3200" dirty="0" smtClean="0">
                <a:latin typeface="Times New Roman" pitchFamily="18" charset="0"/>
                <a:cs typeface="Times New Roman" pitchFamily="18" charset="0"/>
              </a:rPr>
              <a:t>likes to travel to </a:t>
            </a:r>
            <a:r>
              <a:rPr lang="en-US" sz="3200" dirty="0" smtClean="0">
                <a:latin typeface="Times New Roman" pitchFamily="18" charset="0"/>
                <a:cs typeface="Times New Roman" pitchFamily="18" charset="0"/>
              </a:rPr>
              <a:t>forei</a:t>
            </a:r>
            <a:r>
              <a:rPr lang="en-US" sz="3200" b="1" u="sng" dirty="0" smtClean="0">
                <a:latin typeface="Times New Roman" pitchFamily="18" charset="0"/>
                <a:cs typeface="Times New Roman" pitchFamily="18" charset="0"/>
              </a:rPr>
              <a:t>g</a:t>
            </a:r>
            <a:r>
              <a:rPr lang="en-US" sz="3200" dirty="0" smtClean="0">
                <a:latin typeface="Times New Roman" pitchFamily="18" charset="0"/>
                <a:cs typeface="Times New Roman" pitchFamily="18" charset="0"/>
              </a:rPr>
              <a:t>n c</a:t>
            </a:r>
            <a:r>
              <a:rPr lang="en-US" sz="3200" b="1" u="sng" dirty="0" smtClean="0">
                <a:latin typeface="Times New Roman" pitchFamily="18" charset="0"/>
                <a:cs typeface="Times New Roman" pitchFamily="18" charset="0"/>
              </a:rPr>
              <a:t>o</a:t>
            </a:r>
            <a:r>
              <a:rPr lang="en-US" sz="3200" dirty="0" smtClean="0">
                <a:latin typeface="Times New Roman" pitchFamily="18" charset="0"/>
                <a:cs typeface="Times New Roman" pitchFamily="18" charset="0"/>
              </a:rPr>
              <a:t>untries</a:t>
            </a:r>
            <a:r>
              <a:rPr lang="en-US" sz="3200" dirty="0" smtClean="0">
                <a:latin typeface="Times New Roman" pitchFamily="18" charset="0"/>
                <a:cs typeface="Times New Roman" pitchFamily="18" charset="0"/>
              </a:rPr>
              <a:t>.</a:t>
            </a:r>
          </a:p>
          <a:p>
            <a:pPr>
              <a:buNone/>
            </a:pPr>
            <a:r>
              <a:rPr lang="en-US" sz="3200" dirty="0" smtClean="0">
                <a:latin typeface="Times New Roman" pitchFamily="18" charset="0"/>
                <a:cs typeface="Times New Roman" pitchFamily="18" charset="0"/>
              </a:rPr>
              <a:t>4. The we</a:t>
            </a:r>
            <a:r>
              <a:rPr lang="en-US" sz="3200" b="1" u="sng" dirty="0" smtClean="0">
                <a:latin typeface="Times New Roman" pitchFamily="18" charset="0"/>
                <a:cs typeface="Times New Roman" pitchFamily="18" charset="0"/>
              </a:rPr>
              <a:t>a</a:t>
            </a:r>
            <a:r>
              <a:rPr lang="en-US" sz="3200" dirty="0" smtClean="0">
                <a:latin typeface="Times New Roman" pitchFamily="18" charset="0"/>
                <a:cs typeface="Times New Roman" pitchFamily="18" charset="0"/>
              </a:rPr>
              <a:t>ther </a:t>
            </a:r>
            <a:r>
              <a:rPr lang="en-US" sz="3200" dirty="0" smtClean="0">
                <a:latin typeface="Times New Roman" pitchFamily="18" charset="0"/>
                <a:cs typeface="Times New Roman" pitchFamily="18" charset="0"/>
              </a:rPr>
              <a:t>was </a:t>
            </a:r>
            <a:r>
              <a:rPr lang="en-US" sz="3200" dirty="0" smtClean="0">
                <a:latin typeface="Times New Roman" pitchFamily="18" charset="0"/>
                <a:cs typeface="Times New Roman" pitchFamily="18" charset="0"/>
              </a:rPr>
              <a:t>w</a:t>
            </a:r>
            <a:r>
              <a:rPr lang="en-US" sz="3200" b="1" u="sng" dirty="0" smtClean="0">
                <a:latin typeface="Times New Roman" pitchFamily="18" charset="0"/>
                <a:cs typeface="Times New Roman" pitchFamily="18" charset="0"/>
              </a:rPr>
              <a:t>o</a:t>
            </a:r>
            <a:r>
              <a:rPr lang="en-US" sz="3200" dirty="0" smtClean="0">
                <a:latin typeface="Times New Roman" pitchFamily="18" charset="0"/>
                <a:cs typeface="Times New Roman" pitchFamily="18" charset="0"/>
              </a:rPr>
              <a:t>nderful</a:t>
            </a:r>
            <a:r>
              <a:rPr lang="en-US" sz="32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w</a:t>
            </a:r>
            <a:r>
              <a:rPr lang="en-US" sz="3200" b="1" u="sng" dirty="0" smtClean="0">
                <a:latin typeface="Times New Roman" pitchFamily="18" charset="0"/>
                <a:cs typeface="Times New Roman" pitchFamily="18" charset="0"/>
              </a:rPr>
              <a:t>a</a:t>
            </a:r>
            <a:r>
              <a:rPr lang="en-US" sz="3200" dirty="0" smtClean="0">
                <a:latin typeface="Times New Roman" pitchFamily="18" charset="0"/>
                <a:cs typeface="Times New Roman" pitchFamily="18" charset="0"/>
              </a:rPr>
              <a:t>rm </a:t>
            </a:r>
            <a:r>
              <a:rPr lang="en-US" sz="3200" dirty="0" smtClean="0">
                <a:latin typeface="Times New Roman" pitchFamily="18" charset="0"/>
                <a:cs typeface="Times New Roman" pitchFamily="18" charset="0"/>
              </a:rPr>
              <a:t>and </a:t>
            </a:r>
            <a:r>
              <a:rPr lang="en-US" sz="3200" dirty="0" smtClean="0">
                <a:latin typeface="Times New Roman" pitchFamily="18" charset="0"/>
                <a:cs typeface="Times New Roman" pitchFamily="18" charset="0"/>
              </a:rPr>
              <a:t>ni</a:t>
            </a:r>
            <a:r>
              <a:rPr lang="en-US" sz="3200" b="1" u="sng" dirty="0" smtClean="0">
                <a:latin typeface="Times New Roman" pitchFamily="18" charset="0"/>
                <a:cs typeface="Times New Roman" pitchFamily="18" charset="0"/>
              </a:rPr>
              <a:t>c</a:t>
            </a:r>
            <a:r>
              <a:rPr lang="en-US" sz="3200" dirty="0" smtClean="0">
                <a:latin typeface="Times New Roman" pitchFamily="18" charset="0"/>
                <a:cs typeface="Times New Roman" pitchFamily="18" charset="0"/>
              </a:rPr>
              <a:t>e</a:t>
            </a:r>
            <a:r>
              <a:rPr lang="en-US" sz="3200" dirty="0" smtClean="0">
                <a:latin typeface="Times New Roman" pitchFamily="18" charset="0"/>
                <a:cs typeface="Times New Roman" pitchFamily="18" charset="0"/>
              </a:rPr>
              <a:t>.</a:t>
            </a:r>
          </a:p>
          <a:p>
            <a:pPr>
              <a:buNone/>
            </a:pPr>
            <a:r>
              <a:rPr lang="en-US" sz="3200" dirty="0" smtClean="0">
                <a:latin typeface="Times New Roman" pitchFamily="18" charset="0"/>
                <a:cs typeface="Times New Roman" pitchFamily="18" charset="0"/>
              </a:rPr>
              <a:t>5. In S</a:t>
            </a:r>
            <a:r>
              <a:rPr lang="en-US" sz="3200" b="1" u="sng" dirty="0" smtClean="0">
                <a:latin typeface="Times New Roman" pitchFamily="18" charset="0"/>
                <a:cs typeface="Times New Roman" pitchFamily="18" charset="0"/>
              </a:rPr>
              <a:t>c</a:t>
            </a:r>
            <a:r>
              <a:rPr lang="en-US" sz="3200" dirty="0" smtClean="0">
                <a:latin typeface="Times New Roman" pitchFamily="18" charset="0"/>
                <a:cs typeface="Times New Roman" pitchFamily="18" charset="0"/>
              </a:rPr>
              <a:t>otland </a:t>
            </a:r>
            <a:r>
              <a:rPr lang="en-US" sz="3200" dirty="0" smtClean="0">
                <a:latin typeface="Times New Roman" pitchFamily="18" charset="0"/>
                <a:cs typeface="Times New Roman" pitchFamily="18" charset="0"/>
              </a:rPr>
              <a:t>I saw a lot of </a:t>
            </a:r>
            <a:r>
              <a:rPr lang="en-US" sz="3200" dirty="0" smtClean="0">
                <a:latin typeface="Times New Roman" pitchFamily="18" charset="0"/>
                <a:cs typeface="Times New Roman" pitchFamily="18" charset="0"/>
              </a:rPr>
              <a:t>int</a:t>
            </a:r>
            <a:r>
              <a:rPr lang="en-US" sz="3200" b="1" u="sng" dirty="0" smtClean="0">
                <a:latin typeface="Times New Roman" pitchFamily="18" charset="0"/>
                <a:cs typeface="Times New Roman" pitchFamily="18" charset="0"/>
              </a:rPr>
              <a:t>e</a:t>
            </a:r>
            <a:r>
              <a:rPr lang="en-US" sz="3200" dirty="0" smtClean="0">
                <a:latin typeface="Times New Roman" pitchFamily="18" charset="0"/>
                <a:cs typeface="Times New Roman" pitchFamily="18" charset="0"/>
              </a:rPr>
              <a:t>resting pla</a:t>
            </a:r>
            <a:r>
              <a:rPr lang="en-US" sz="3200" b="1" u="sng" dirty="0" smtClean="0">
                <a:latin typeface="Times New Roman" pitchFamily="18" charset="0"/>
                <a:cs typeface="Times New Roman" pitchFamily="18" charset="0"/>
              </a:rPr>
              <a:t>c</a:t>
            </a:r>
            <a:r>
              <a:rPr lang="en-US" sz="3200" dirty="0" smtClean="0">
                <a:latin typeface="Times New Roman" pitchFamily="18" charset="0"/>
                <a:cs typeface="Times New Roman" pitchFamily="18" charset="0"/>
              </a:rPr>
              <a:t>es</a:t>
            </a:r>
            <a:r>
              <a:rPr lang="en-US" sz="3200" dirty="0" smtClean="0">
                <a:latin typeface="Times New Roman" pitchFamily="18" charset="0"/>
                <a:cs typeface="Times New Roman" pitchFamily="18" charset="0"/>
              </a:rPr>
              <a:t>.</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sz="quarter" idx="1"/>
          </p:nvPr>
        </p:nvGraphicFramePr>
        <p:xfrm>
          <a:off x="467544" y="2852936"/>
          <a:ext cx="8101656" cy="2592288"/>
        </p:xfrm>
        <a:graphic>
          <a:graphicData uri="http://schemas.openxmlformats.org/drawingml/2006/table">
            <a:tbl>
              <a:tblPr firstRow="1" bandRow="1">
                <a:tableStyleId>{5C22544A-7EE6-4342-B048-85BDC9FD1C3A}</a:tableStyleId>
              </a:tblPr>
              <a:tblGrid>
                <a:gridCol w="2700552"/>
                <a:gridCol w="2700552"/>
                <a:gridCol w="2700552"/>
              </a:tblGrid>
              <a:tr h="697924">
                <a:tc>
                  <a:txBody>
                    <a:bodyPr/>
                    <a:lstStyle/>
                    <a:p>
                      <a:pPr algn="ctr"/>
                      <a:r>
                        <a:rPr lang="en-US" sz="2000" dirty="0" smtClean="0"/>
                        <a:t>I KNOW</a:t>
                      </a:r>
                      <a:endParaRPr lang="ru-RU" sz="2000" dirty="0"/>
                    </a:p>
                  </a:txBody>
                  <a:tcPr/>
                </a:tc>
                <a:tc>
                  <a:txBody>
                    <a:bodyPr/>
                    <a:lstStyle/>
                    <a:p>
                      <a:pPr algn="ctr"/>
                      <a:r>
                        <a:rPr lang="en-US" sz="2000" dirty="0" smtClean="0"/>
                        <a:t>I WANT TO KNOW</a:t>
                      </a:r>
                      <a:endParaRPr lang="ru-RU" sz="2000" dirty="0"/>
                    </a:p>
                  </a:txBody>
                  <a:tcPr/>
                </a:tc>
                <a:tc>
                  <a:txBody>
                    <a:bodyPr/>
                    <a:lstStyle/>
                    <a:p>
                      <a:pPr algn="ctr"/>
                      <a:r>
                        <a:rPr lang="en-US" sz="2000" dirty="0" smtClean="0"/>
                        <a:t>I HAVE KNOWN</a:t>
                      </a:r>
                      <a:endParaRPr lang="ru-RU" sz="2000" dirty="0"/>
                    </a:p>
                  </a:txBody>
                  <a:tcPr/>
                </a:tc>
              </a:tr>
              <a:tr h="1894364">
                <a:tc>
                  <a:txBody>
                    <a:bodyPr/>
                    <a:lstStyle/>
                    <a:p>
                      <a:r>
                        <a:rPr lang="en-US" sz="1800" dirty="0" smtClean="0"/>
                        <a:t>1.</a:t>
                      </a:r>
                      <a:r>
                        <a:rPr lang="en-US" sz="1800" baseline="0" dirty="0" smtClean="0"/>
                        <a:t> </a:t>
                      </a:r>
                      <a:r>
                        <a:rPr lang="en-US" sz="1800" dirty="0" smtClean="0"/>
                        <a:t>TRANSPORT</a:t>
                      </a:r>
                    </a:p>
                    <a:p>
                      <a:endParaRPr lang="en-US" sz="1800" dirty="0" smtClean="0"/>
                    </a:p>
                    <a:p>
                      <a:r>
                        <a:rPr lang="en-US" sz="1800" dirty="0" smtClean="0"/>
                        <a:t>2. CAPITALS</a:t>
                      </a:r>
                    </a:p>
                    <a:p>
                      <a:endParaRPr lang="ru-RU" sz="1800" dirty="0"/>
                    </a:p>
                  </a:txBody>
                  <a:tcPr/>
                </a:tc>
                <a:tc>
                  <a:txBody>
                    <a:bodyPr/>
                    <a:lstStyle/>
                    <a:p>
                      <a:r>
                        <a:rPr lang="en-US" sz="1800" dirty="0" smtClean="0"/>
                        <a:t>1. HOW</a:t>
                      </a:r>
                      <a:r>
                        <a:rPr lang="en-US" sz="1800" baseline="0" dirty="0" smtClean="0"/>
                        <a:t> TO DESCRIBE PLACES OF INTEREST</a:t>
                      </a:r>
                      <a:endParaRPr lang="ru-RU" sz="1800" baseline="0" dirty="0" smtClean="0"/>
                    </a:p>
                    <a:p>
                      <a:endParaRPr lang="en-US" sz="1800" baseline="0" dirty="0" smtClean="0"/>
                    </a:p>
                    <a:p>
                      <a:r>
                        <a:rPr lang="en-US" sz="1800" baseline="0" dirty="0" smtClean="0"/>
                        <a:t>2. HOW TO COMPARE </a:t>
                      </a:r>
                      <a:endParaRPr lang="ru-RU" sz="1800" dirty="0"/>
                    </a:p>
                  </a:txBody>
                  <a:tcPr/>
                </a:tc>
                <a:tc>
                  <a:txBody>
                    <a:bodyPr/>
                    <a:lstStyle/>
                    <a:p>
                      <a:endParaRPr lang="ru-RU" dirty="0"/>
                    </a:p>
                  </a:txBody>
                  <a:tcPr/>
                </a:tc>
              </a:tr>
            </a:tbl>
          </a:graphicData>
        </a:graphic>
      </p:graphicFrame>
      <p:sp>
        <p:nvSpPr>
          <p:cNvPr id="5" name="TextBox 4"/>
          <p:cNvSpPr txBox="1"/>
          <p:nvPr/>
        </p:nvSpPr>
        <p:spPr>
          <a:xfrm>
            <a:off x="899592" y="1412776"/>
            <a:ext cx="6912768" cy="830997"/>
          </a:xfrm>
          <a:prstGeom prst="rect">
            <a:avLst/>
          </a:prstGeom>
          <a:noFill/>
        </p:spPr>
        <p:txBody>
          <a:bodyPr wrap="square" rtlCol="0">
            <a:spAutoFit/>
          </a:bodyPr>
          <a:lstStyle/>
          <a:p>
            <a:pPr algn="ctr"/>
            <a:r>
              <a:rPr lang="en-US" sz="4800" b="1" dirty="0" smtClean="0">
                <a:latin typeface="Times New Roman" pitchFamily="18" charset="0"/>
                <a:cs typeface="Times New Roman" pitchFamily="18" charset="0"/>
              </a:rPr>
              <a:t>Let’s fill in the table</a:t>
            </a:r>
            <a:endParaRPr lang="ru-RU" sz="4800" b="1"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251520" y="1556792"/>
            <a:ext cx="8640960" cy="5040560"/>
          </a:xfrm>
        </p:spPr>
        <p:txBody>
          <a:bodyPr>
            <a:noAutofit/>
          </a:bodyPr>
          <a:lstStyle/>
          <a:p>
            <a:pPr>
              <a:buNone/>
            </a:pPr>
            <a:r>
              <a:rPr lang="en-US" sz="2800" dirty="0" smtClean="0">
                <a:latin typeface="Times New Roman" pitchFamily="18" charset="0"/>
                <a:cs typeface="Times New Roman" pitchFamily="18" charset="0"/>
              </a:rPr>
              <a:t>1. How do you like to travel</a:t>
            </a:r>
            <a:r>
              <a:rPr lang="ru-RU"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I like to travel by…..</a:t>
            </a:r>
          </a:p>
          <a:p>
            <a:pPr>
              <a:buNone/>
            </a:pPr>
            <a:r>
              <a:rPr lang="en-US" sz="2800" dirty="0" smtClean="0">
                <a:latin typeface="Times New Roman" pitchFamily="18" charset="0"/>
                <a:cs typeface="Times New Roman" pitchFamily="18" charset="0"/>
              </a:rPr>
              <a:t>2. What country</a:t>
            </a:r>
            <a:r>
              <a:rPr lang="ru-RU"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and capital would you like to travel</a:t>
            </a:r>
            <a:r>
              <a:rPr lang="ru-RU"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I would like to travel to…..The capital of this country is….</a:t>
            </a:r>
          </a:p>
          <a:p>
            <a:pPr>
              <a:buNone/>
            </a:pPr>
            <a:r>
              <a:rPr lang="en-US" sz="2800" dirty="0" smtClean="0">
                <a:latin typeface="Times New Roman" pitchFamily="18" charset="0"/>
                <a:cs typeface="Times New Roman" pitchFamily="18" charset="0"/>
              </a:rPr>
              <a:t>3. Where would you like to stay</a:t>
            </a:r>
            <a:r>
              <a:rPr lang="ru-RU"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I would like to stay at/in…….</a:t>
            </a:r>
          </a:p>
          <a:p>
            <a:pPr>
              <a:buNone/>
            </a:pPr>
            <a:r>
              <a:rPr lang="en-US" sz="2800" dirty="0" smtClean="0">
                <a:latin typeface="Times New Roman" pitchFamily="18" charset="0"/>
                <a:cs typeface="Times New Roman" pitchFamily="18" charset="0"/>
              </a:rPr>
              <a:t>4. Who would you like to travel with</a:t>
            </a:r>
            <a:r>
              <a:rPr lang="ru-RU" sz="2800" dirty="0" smtClean="0">
                <a:latin typeface="Times New Roman" pitchFamily="18" charset="0"/>
                <a:cs typeface="Times New Roman" pitchFamily="18" charset="0"/>
              </a:rPr>
              <a:t>?</a:t>
            </a:r>
          </a:p>
          <a:p>
            <a:r>
              <a:rPr lang="en-US" sz="2800" dirty="0" smtClean="0">
                <a:latin typeface="Times New Roman" pitchFamily="18" charset="0"/>
                <a:cs typeface="Times New Roman" pitchFamily="18" charset="0"/>
              </a:rPr>
              <a:t>I would like to travel with……</a:t>
            </a:r>
            <a:endParaRPr lang="ru-RU" sz="2800" dirty="0">
              <a:latin typeface="Times New Roman" pitchFamily="18" charset="0"/>
              <a:cs typeface="Times New Roman" pitchFamily="18" charset="0"/>
            </a:endParaRPr>
          </a:p>
        </p:txBody>
      </p:sp>
      <p:sp>
        <p:nvSpPr>
          <p:cNvPr id="4" name="Заголовок 1"/>
          <p:cNvSpPr>
            <a:spLocks noGrp="1"/>
          </p:cNvSpPr>
          <p:nvPr>
            <p:ph type="title"/>
          </p:nvPr>
        </p:nvSpPr>
        <p:spPr>
          <a:xfrm>
            <a:off x="914400" y="274638"/>
            <a:ext cx="7772400" cy="1143000"/>
          </a:xfrm>
        </p:spPr>
        <p:txBody>
          <a:bodyPr>
            <a:normAutofit/>
          </a:bodyPr>
          <a:lstStyle/>
          <a:p>
            <a:pPr algn="ctr"/>
            <a:r>
              <a:rPr lang="en-US" sz="5400" b="1" dirty="0" smtClean="0">
                <a:latin typeface="Times New Roman" pitchFamily="18" charset="0"/>
                <a:cs typeface="Times New Roman" pitchFamily="18" charset="0"/>
              </a:rPr>
              <a:t>Make up a dialogue</a:t>
            </a:r>
            <a:endParaRPr lang="ru-RU" sz="5400" b="1"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5" y="1784195"/>
            <a:ext cx="2409472" cy="769441"/>
          </a:xfrm>
          <a:prstGeom prst="rect">
            <a:avLst/>
          </a:prstGeom>
          <a:noFill/>
        </p:spPr>
        <p:txBody>
          <a:bodyPr wrap="square" rtlCol="0">
            <a:spAutoFit/>
          </a:bodyPr>
          <a:lstStyle/>
          <a:p>
            <a:r>
              <a:rPr lang="en-US" sz="4400" dirty="0" smtClean="0">
                <a:solidFill>
                  <a:srgbClr val="FF0000"/>
                </a:solidFill>
              </a:rPr>
              <a:t>a</a:t>
            </a:r>
            <a:r>
              <a:rPr lang="en-US" sz="4400" dirty="0" smtClean="0">
                <a:solidFill>
                  <a:srgbClr val="FF0000"/>
                </a:solidFill>
              </a:rPr>
              <a:t>s ... as</a:t>
            </a:r>
            <a:endParaRPr lang="ru-RU" sz="4400" dirty="0">
              <a:solidFill>
                <a:srgbClr val="FF0000"/>
              </a:solidFill>
            </a:endParaRPr>
          </a:p>
        </p:txBody>
      </p:sp>
      <p:sp>
        <p:nvSpPr>
          <p:cNvPr id="3" name="TextBox 2"/>
          <p:cNvSpPr txBox="1"/>
          <p:nvPr/>
        </p:nvSpPr>
        <p:spPr>
          <a:xfrm>
            <a:off x="5508104" y="4583151"/>
            <a:ext cx="3240359" cy="769441"/>
          </a:xfrm>
          <a:prstGeom prst="rect">
            <a:avLst/>
          </a:prstGeom>
          <a:noFill/>
        </p:spPr>
        <p:txBody>
          <a:bodyPr wrap="square" rtlCol="0">
            <a:spAutoFit/>
          </a:bodyPr>
          <a:lstStyle/>
          <a:p>
            <a:r>
              <a:rPr lang="en-US" sz="4400" dirty="0" smtClean="0">
                <a:solidFill>
                  <a:srgbClr val="FF0000"/>
                </a:solidFill>
              </a:rPr>
              <a:t>not so </a:t>
            </a:r>
            <a:r>
              <a:rPr lang="en-US" sz="4400" dirty="0" smtClean="0">
                <a:solidFill>
                  <a:srgbClr val="FF0000"/>
                </a:solidFill>
              </a:rPr>
              <a:t>.</a:t>
            </a:r>
            <a:r>
              <a:rPr lang="en-US" sz="4400" dirty="0" smtClean="0">
                <a:solidFill>
                  <a:srgbClr val="FF0000"/>
                </a:solidFill>
              </a:rPr>
              <a:t>.. as</a:t>
            </a:r>
            <a:endParaRPr lang="ru-RU" sz="4400" dirty="0">
              <a:solidFill>
                <a:srgbClr val="FF0000"/>
              </a:solidFill>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329836" y="1282274"/>
            <a:ext cx="1543050" cy="2230360"/>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098073" y="78059"/>
            <a:ext cx="2617052" cy="3434575"/>
          </a:xfrm>
          <a:prstGeom prst="rect">
            <a:avLst/>
          </a:prstGeom>
        </p:spPr>
      </p:pic>
      <p:sp>
        <p:nvSpPr>
          <p:cNvPr id="6" name="TextBox 5"/>
          <p:cNvSpPr txBox="1"/>
          <p:nvPr/>
        </p:nvSpPr>
        <p:spPr>
          <a:xfrm>
            <a:off x="1697774" y="3590693"/>
            <a:ext cx="2509025" cy="1938992"/>
          </a:xfrm>
          <a:prstGeom prst="rect">
            <a:avLst/>
          </a:prstGeom>
          <a:noFill/>
        </p:spPr>
        <p:txBody>
          <a:bodyPr wrap="square" rtlCol="0">
            <a:spAutoFit/>
          </a:bodyPr>
          <a:lstStyle/>
          <a:p>
            <a:r>
              <a:rPr lang="en-US" sz="12000" dirty="0" smtClean="0"/>
              <a:t>big</a:t>
            </a:r>
            <a:endParaRPr lang="ru-RU" sz="12000" dirty="0"/>
          </a:p>
        </p:txBody>
      </p:sp>
    </p:spTree>
    <p:extLst>
      <p:ext uri="{BB962C8B-B14F-4D97-AF65-F5344CB8AC3E}">
        <p14:creationId xmlns:p14="http://schemas.microsoft.com/office/powerpoint/2010/main" xmlns="" val="16328030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68714"/>
            <a:ext cx="7560840" cy="1015663"/>
          </a:xfrm>
          <a:prstGeom prst="rect">
            <a:avLst/>
          </a:prstGeom>
          <a:noFill/>
        </p:spPr>
        <p:txBody>
          <a:bodyPr wrap="square" rtlCol="0">
            <a:spAutoFit/>
          </a:bodyPr>
          <a:lstStyle/>
          <a:p>
            <a:r>
              <a:rPr lang="en-US" sz="4400" dirty="0" smtClean="0"/>
              <a:t>Mice are</a:t>
            </a:r>
            <a:r>
              <a:rPr lang="en-US" sz="4400" dirty="0" smtClean="0">
                <a:solidFill>
                  <a:srgbClr val="FF0000"/>
                </a:solidFill>
              </a:rPr>
              <a:t> not so</a:t>
            </a:r>
            <a:r>
              <a:rPr lang="en-US" sz="4400" dirty="0" smtClean="0"/>
              <a:t> big </a:t>
            </a:r>
            <a:r>
              <a:rPr lang="en-US" sz="4400" dirty="0" smtClean="0">
                <a:solidFill>
                  <a:srgbClr val="FF0000"/>
                </a:solidFill>
              </a:rPr>
              <a:t>as</a:t>
            </a:r>
            <a:r>
              <a:rPr lang="en-US" sz="4400" dirty="0" smtClean="0"/>
              <a:t> rats</a:t>
            </a:r>
            <a:r>
              <a:rPr lang="ru-RU" sz="6000" dirty="0" smtClean="0"/>
              <a:t>.</a:t>
            </a:r>
            <a:endParaRPr lang="ru-RU" sz="6000"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flipH="1">
            <a:off x="4747714" y="1828800"/>
            <a:ext cx="3175046" cy="4549698"/>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621806" y="3517634"/>
            <a:ext cx="1857375" cy="2671410"/>
          </a:xfrm>
          <a:prstGeom prst="rect">
            <a:avLst/>
          </a:prstGeom>
        </p:spPr>
      </p:pic>
    </p:spTree>
    <p:extLst>
      <p:ext uri="{BB962C8B-B14F-4D97-AF65-F5344CB8AC3E}">
        <p14:creationId xmlns:p14="http://schemas.microsoft.com/office/powerpoint/2010/main" xmlns="" val="40317569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праведливость">
  <a:themeElements>
    <a:clrScheme name="Справедливость">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Справедливость">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праведливость">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1834</TotalTime>
  <Words>637</Words>
  <Application>Microsoft Office PowerPoint</Application>
  <PresentationFormat>Экран (4:3)</PresentationFormat>
  <Paragraphs>76</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Справедливость</vt:lpstr>
      <vt:lpstr>From Place to Place </vt:lpstr>
      <vt:lpstr>Слайд 2</vt:lpstr>
      <vt:lpstr>Answer these questions:</vt:lpstr>
      <vt:lpstr>Complete the missing letters</vt:lpstr>
      <vt:lpstr>Check your answers</vt:lpstr>
      <vt:lpstr>Слайд 6</vt:lpstr>
      <vt:lpstr>Make up a dialogue</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From Place to Place </dc:title>
  <dc:creator>User</dc:creator>
  <cp:lastModifiedBy>User</cp:lastModifiedBy>
  <cp:revision>42</cp:revision>
  <dcterms:created xsi:type="dcterms:W3CDTF">2022-10-24T13:07:05Z</dcterms:created>
  <dcterms:modified xsi:type="dcterms:W3CDTF">2022-10-25T19:51:27Z</dcterms:modified>
</cp:coreProperties>
</file>