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1" r:id="rId4"/>
    <p:sldId id="262" r:id="rId5"/>
    <p:sldId id="263" r:id="rId6"/>
    <p:sldId id="264" r:id="rId7"/>
    <p:sldId id="265" r:id="rId8"/>
    <p:sldId id="266" r:id="rId9"/>
    <p:sldId id="267" r:id="rId10"/>
    <p:sldId id="268" r:id="rId11"/>
    <p:sldId id="269" r:id="rId12"/>
    <p:sldId id="270" r:id="rId13"/>
    <p:sldId id="271"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_____Microsoft_Excel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_____Microsoft_Excel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_____Microsoft_Excel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_____Microsoft_Excel6.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_____Microsoft_Excel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dirty="0"/>
              <a:t>1</a:t>
            </a:r>
            <a:r>
              <a:rPr lang="ru-RU" sz="1400" dirty="0"/>
              <a:t>. </a:t>
            </a:r>
            <a:r>
              <a:rPr lang="ru-RU" sz="2000" dirty="0"/>
              <a:t>Определился ли ты со своей </a:t>
            </a:r>
          </a:p>
          <a:p>
            <a:pPr>
              <a:defRPr/>
            </a:pPr>
            <a:r>
              <a:rPr lang="ru-RU" sz="2000" dirty="0"/>
              <a:t>будущей профессией?</a:t>
            </a:r>
          </a:p>
        </c:rich>
      </c:tx>
      <c:layout>
        <c:manualLayout>
          <c:xMode val="edge"/>
          <c:yMode val="edge"/>
          <c:x val="0"/>
          <c:y val="1.3935258092738407E-3"/>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8344519015659955"/>
          <c:y val="0"/>
          <c:w val="0.81655480984340045"/>
          <c:h val="1"/>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2E59-42A3-B004-477ABB7365A0}"/>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2E59-42A3-B004-477ABB7365A0}"/>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2E59-42A3-B004-477ABB7365A0}"/>
              </c:ext>
            </c:extLst>
          </c:dPt>
          <c:dLbls>
            <c:dLbl>
              <c:idx val="0"/>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175733B5-8606-448B-BB70-87C78E5AC945}" type="VALUE">
                      <a:rPr lang="en-US" sz="1600"/>
                      <a:pPr>
                        <a:defRPr/>
                      </a:pPr>
                      <a:t>[ЗНАЧЕНИЕ]</a:t>
                    </a:fld>
                    <a:r>
                      <a:rPr lang="en-US" sz="1600" baseline="0" dirty="0"/>
                      <a:t>; </a:t>
                    </a:r>
                    <a:fld id="{A0577738-2BF9-402D-ABE5-D9106A68BBD5}" type="PERCENTAGE">
                      <a:rPr lang="en-US" sz="1600" baseline="0"/>
                      <a:pPr>
                        <a:defRPr/>
                      </a:pPr>
                      <a:t>[ПРОЦЕНТ]</a:t>
                    </a:fld>
                    <a:endParaRPr lang="en-US" sz="1600" baseline="0" dirty="0"/>
                  </a:p>
                </c:rich>
              </c:tx>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extLst>
                <c:ext xmlns:c15="http://schemas.microsoft.com/office/drawing/2012/chart" uri="{CE6537A1-D6FC-4f65-9D91-7224C49458BB}">
                  <c15:layout>
                    <c:manualLayout>
                      <c:w val="7.8007246376811598E-2"/>
                      <c:h val="0.10275092396867352"/>
                    </c:manualLayout>
                  </c15:layout>
                  <c15:dlblFieldTable/>
                  <c15:showDataLabelsRange val="0"/>
                </c:ext>
              </c:extLst>
            </c:dLbl>
            <c:dLbl>
              <c:idx val="1"/>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B26DF17A-1214-433D-9724-2A51F001D96A}" type="VALUE">
                      <a:rPr lang="en-US" sz="1600"/>
                      <a:pPr>
                        <a:defRPr/>
                      </a:pPr>
                      <a:t>[ЗНАЧЕНИЕ]</a:t>
                    </a:fld>
                    <a:r>
                      <a:rPr lang="en-US" sz="1600" baseline="0" dirty="0"/>
                      <a:t>; </a:t>
                    </a:r>
                    <a:fld id="{9576A814-B78D-45E2-990E-7B1EAEB081EB}" type="PERCENTAGE">
                      <a:rPr lang="en-US" sz="1600" baseline="0"/>
                      <a:pPr>
                        <a:defRPr/>
                      </a:pPr>
                      <a:t>[ПРОЦЕНТ]</a:t>
                    </a:fld>
                    <a:endParaRPr lang="en-US" sz="1600" baseline="0" dirty="0"/>
                  </a:p>
                </c:rich>
              </c:tx>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extLst>
                <c:ext xmlns:c15="http://schemas.microsoft.com/office/drawing/2012/chart" uri="{CE6537A1-D6FC-4f65-9D91-7224C49458BB}">
                  <c15:layout>
                    <c:manualLayout>
                      <c:w val="8.0422705314009635E-2"/>
                      <c:h val="9.9832281472963011E-2"/>
                    </c:manualLayout>
                  </c15:layout>
                  <c15:dlblFieldTable/>
                  <c15:showDataLabelsRange val="0"/>
                </c:ext>
              </c:extLst>
            </c:dLbl>
            <c:dLbl>
              <c:idx val="2"/>
              <c:layout/>
              <c:tx>
                <c:rich>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fld id="{2DC3CA77-F849-49F1-B846-01100A198EAD}" type="VALUE">
                      <a:rPr lang="en-US" sz="1600"/>
                      <a:pPr>
                        <a:defRPr/>
                      </a:pPr>
                      <a:t>[ЗНАЧЕНИЕ]</a:t>
                    </a:fld>
                    <a:r>
                      <a:rPr lang="en-US" sz="1600" baseline="0" dirty="0"/>
                      <a:t>; </a:t>
                    </a:r>
                    <a:fld id="{D40B02B5-30FC-44A9-9B6A-7EDE01327F86}" type="PERCENTAGE">
                      <a:rPr lang="en-US" sz="1600" baseline="0"/>
                      <a:pPr>
                        <a:defRPr/>
                      </a:pPr>
                      <a:t>[ПРОЦЕНТ]</a:t>
                    </a:fld>
                    <a:endParaRPr lang="en-US" sz="1600" baseline="0" dirty="0"/>
                  </a:p>
                </c:rich>
              </c:tx>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extLst>
                <c:ext xmlns:c15="http://schemas.microsoft.com/office/drawing/2012/chart" uri="{CE6537A1-D6FC-4f65-9D91-7224C49458BB}">
                  <c15:layout>
                    <c:manualLayout>
                      <c:w val="8.8876811594202909E-2"/>
                      <c:h val="0.10858820896009456"/>
                    </c:manualLayout>
                  </c15:layout>
                  <c15:dlblFieldTable/>
                  <c15:showDataLabelsRange val="0"/>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'[Новая таблица.xlsx]Лист1'!$A$2:$A$4</c:f>
              <c:strCache>
                <c:ptCount val="3"/>
                <c:pt idx="0">
                  <c:v>да</c:v>
                </c:pt>
                <c:pt idx="1">
                  <c:v>нет</c:v>
                </c:pt>
                <c:pt idx="2">
                  <c:v>затрудняюсь ответить</c:v>
                </c:pt>
              </c:strCache>
            </c:strRef>
          </c:cat>
          <c:val>
            <c:numRef>
              <c:f>'[Новая таблица.xlsx]Лист1'!$B$2:$B$4</c:f>
              <c:numCache>
                <c:formatCode>General</c:formatCode>
                <c:ptCount val="3"/>
                <c:pt idx="0">
                  <c:v>96</c:v>
                </c:pt>
                <c:pt idx="1">
                  <c:v>19</c:v>
                </c:pt>
                <c:pt idx="2">
                  <c:v>25</c:v>
                </c:pt>
              </c:numCache>
            </c:numRef>
          </c:val>
          <c:extLst xmlns:c16r2="http://schemas.microsoft.com/office/drawing/2015/06/chart">
            <c:ext xmlns:c16="http://schemas.microsoft.com/office/drawing/2014/chart" uri="{C3380CC4-5D6E-409C-BE32-E72D297353CC}">
              <c16:uniqueId val="{00000006-2E59-42A3-B004-477ABB7365A0}"/>
            </c:ext>
          </c:extLst>
        </c:ser>
        <c:dLbls>
          <c:dLblPos val="ctr"/>
          <c:showLegendKey val="0"/>
          <c:showVal val="1"/>
          <c:showCatName val="0"/>
          <c:showSerName val="0"/>
          <c:showPercent val="0"/>
          <c:showBubbleSize val="0"/>
          <c:showLeaderLines val="1"/>
        </c:dLbls>
      </c:pie3DChart>
      <c:spPr>
        <a:noFill/>
        <a:ln>
          <a:noFill/>
        </a:ln>
        <a:effectLst/>
      </c:spPr>
    </c:plotArea>
    <c:legend>
      <c:legendPos val="r"/>
      <c:legendEntry>
        <c:idx val="0"/>
        <c:txPr>
          <a:bodyPr rot="0" spcFirstLastPara="1" vertOverflow="ellipsis" vert="horz" wrap="square" anchor="ctr" anchorCtr="1"/>
          <a:lstStyle/>
          <a:p>
            <a:pPr>
              <a:defRPr sz="130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350" b="0" i="0" u="none" strike="noStrike" kern="1200" baseline="0">
                <a:solidFill>
                  <a:schemeClr val="dk1">
                    <a:lumMod val="75000"/>
                    <a:lumOff val="25000"/>
                  </a:schemeClr>
                </a:solidFill>
                <a:latin typeface="+mn-lt"/>
                <a:ea typeface="+mn-ea"/>
                <a:cs typeface="+mn-cs"/>
              </a:defRPr>
            </a:pPr>
            <a:endParaRPr lang="ru-RU"/>
          </a:p>
        </c:txPr>
      </c:legendEntry>
      <c:legendEntry>
        <c:idx val="2"/>
        <c:txPr>
          <a:bodyPr rot="0" spcFirstLastPara="1" vertOverflow="ellipsis" vert="horz" wrap="square" anchor="ctr" anchorCtr="1"/>
          <a:lstStyle/>
          <a:p>
            <a:pPr>
              <a:defRPr sz="136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86244731636806271"/>
          <c:y val="0.40378798429356672"/>
          <c:w val="0.12170042603370231"/>
          <c:h val="0.37248427954803787"/>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r>
              <a:rPr lang="ru-RU" sz="1200" dirty="0"/>
              <a:t>2</a:t>
            </a:r>
            <a:r>
              <a:rPr lang="ru-RU" sz="1400" dirty="0"/>
              <a:t>. </a:t>
            </a:r>
            <a:r>
              <a:rPr lang="ru-RU" sz="2000" i="1" baseline="0" dirty="0"/>
              <a:t>Какое профессиональное</a:t>
            </a:r>
          </a:p>
          <a:p>
            <a:pPr>
              <a:defRPr sz="1200"/>
            </a:pPr>
            <a:r>
              <a:rPr lang="ru-RU" sz="2000" i="1" baseline="0" dirty="0"/>
              <a:t> направление тебе наиболее</a:t>
            </a:r>
          </a:p>
          <a:p>
            <a:pPr>
              <a:defRPr sz="1200"/>
            </a:pPr>
            <a:r>
              <a:rPr lang="ru-RU" sz="2000" i="1" baseline="0" dirty="0"/>
              <a:t> близко? </a:t>
            </a:r>
          </a:p>
        </c:rich>
      </c:tx>
      <c:layout>
        <c:manualLayout>
          <c:xMode val="edge"/>
          <c:yMode val="edge"/>
          <c:x val="0"/>
          <c:y val="4.435206468756623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993870858795483"/>
          <c:y val="0"/>
          <c:w val="0.83800613839761662"/>
          <c:h val="1"/>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7240-4F2A-8705-E73936E94800}"/>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7240-4F2A-8705-E73936E94800}"/>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7240-4F2A-8705-E73936E94800}"/>
              </c:ext>
            </c:extLst>
          </c:dPt>
          <c:dPt>
            <c:idx val="3"/>
            <c:bubble3D val="0"/>
            <c:spPr>
              <a:solidFill>
                <a:schemeClr val="accent4"/>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7-7240-4F2A-8705-E73936E94800}"/>
              </c:ext>
            </c:extLst>
          </c:dPt>
          <c:dPt>
            <c:idx val="4"/>
            <c:bubble3D val="0"/>
            <c:spPr>
              <a:solidFill>
                <a:schemeClr val="accent5"/>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9-7240-4F2A-8705-E73936E94800}"/>
              </c:ext>
            </c:extLst>
          </c:dPt>
          <c:dPt>
            <c:idx val="5"/>
            <c:bubble3D val="0"/>
            <c:spPr>
              <a:solidFill>
                <a:schemeClr val="accent6"/>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B-7240-4F2A-8705-E73936E94800}"/>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D-7240-4F2A-8705-E73936E94800}"/>
              </c:ext>
            </c:extLst>
          </c:dPt>
          <c:dPt>
            <c:idx val="7"/>
            <c:bubble3D val="0"/>
            <c:spPr>
              <a:solidFill>
                <a:schemeClr val="accent2">
                  <a:lumMod val="60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F-7240-4F2A-8705-E73936E94800}"/>
              </c:ext>
            </c:extLst>
          </c:dPt>
          <c:dLbls>
            <c:dLbl>
              <c:idx val="4"/>
              <c:layout>
                <c:manualLayout>
                  <c:x val="0.10285756377031126"/>
                  <c:y val="-0.11889469728958683"/>
                </c:manualLayout>
              </c:layout>
              <c:dLblPos val="bestFit"/>
              <c:showLegendKey val="1"/>
              <c:showVal val="0"/>
              <c:showCatName val="0"/>
              <c:showSerName val="0"/>
              <c:showPercent val="1"/>
              <c:showBubbleSize val="0"/>
              <c:extLst>
                <c:ext xmlns:c15="http://schemas.microsoft.com/office/drawing/2012/chart" uri="{CE6537A1-D6FC-4f65-9D91-7224C49458BB}">
                  <c15:layout/>
                </c:ext>
              </c:extLst>
            </c:dLbl>
            <c:dLbl>
              <c:idx val="5"/>
              <c:layout>
                <c:manualLayout>
                  <c:x val="7.2398949854189654E-2"/>
                  <c:y val="0.1567867609070763"/>
                </c:manualLayout>
              </c:layout>
              <c:dLblPos val="bestFit"/>
              <c:showLegendKey val="1"/>
              <c:showVal val="0"/>
              <c:showCatName val="0"/>
              <c:showSerName val="0"/>
              <c:showPercent val="1"/>
              <c:showBubbleSize val="0"/>
              <c:extLst>
                <c:ext xmlns:c15="http://schemas.microsoft.com/office/drawing/2012/chart" uri="{CE6537A1-D6FC-4f65-9D91-7224C49458BB}">
                  <c15:layout/>
                </c:ext>
              </c:extLst>
            </c:dLbl>
            <c:dLbl>
              <c:idx val="6"/>
              <c:layout>
                <c:manualLayout>
                  <c:x val="3.9152179447433766E-2"/>
                  <c:y val="0.14361373614057152"/>
                </c:manualLayout>
              </c:layout>
              <c:dLblPos val="bestFit"/>
              <c:showLegendKey val="1"/>
              <c:showVal val="0"/>
              <c:showCatName val="0"/>
              <c:showSerName val="0"/>
              <c:showPercent val="1"/>
              <c:showBubbleSize val="0"/>
              <c:extLst>
                <c:ext xmlns:c15="http://schemas.microsoft.com/office/drawing/2012/chart" uri="{CE6537A1-D6FC-4f65-9D91-7224C49458BB}">
                  <c15:layout/>
                </c:ext>
              </c:extLst>
            </c:dLbl>
            <c:dLbl>
              <c:idx val="7"/>
              <c:layout>
                <c:manualLayout>
                  <c:x val="-6.9862907333497997E-5"/>
                  <c:y val="4.524516417031646E-2"/>
                </c:manualLayout>
              </c:layout>
              <c:dLblPos val="bestFit"/>
              <c:showLegendKey val="1"/>
              <c:showVal val="0"/>
              <c:showCatName val="0"/>
              <c:showSerName val="0"/>
              <c:showPercent val="1"/>
              <c:showBubbleSize val="0"/>
              <c:extLst>
                <c:ext xmlns:c15="http://schemas.microsoft.com/office/drawing/2012/chart" uri="{CE6537A1-D6FC-4f65-9D91-7224C49458BB}">
                  <c15:layout/>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450" b="1" i="0" u="none" strike="noStrike" kern="1200" baseline="0">
                    <a:solidFill>
                      <a:schemeClr val="lt1"/>
                    </a:solidFill>
                    <a:latin typeface="+mn-lt"/>
                    <a:ea typeface="+mn-ea"/>
                    <a:cs typeface="+mn-cs"/>
                  </a:defRPr>
                </a:pPr>
                <a:endParaRPr lang="ru-RU"/>
              </a:p>
            </c:txPr>
            <c:dLblPos val="ctr"/>
            <c:showLegendKey val="1"/>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'[Новая таблица (1).xlsx]Лист1'!$A$9:$A$16</c:f>
              <c:strCache>
                <c:ptCount val="8"/>
                <c:pt idx="0">
                  <c:v>Медицина и здоровье</c:v>
                </c:pt>
                <c:pt idx="1">
                  <c:v>IT и коммуникация</c:v>
                </c:pt>
                <c:pt idx="2">
                  <c:v>Образование</c:v>
                </c:pt>
                <c:pt idx="3">
                  <c:v>Транспорт</c:v>
                </c:pt>
                <c:pt idx="4">
                  <c:v>Предпринимательство</c:v>
                </c:pt>
                <c:pt idx="5">
                  <c:v>Туризм</c:v>
                </c:pt>
                <c:pt idx="6">
                  <c:v>Сельское хозяйство</c:v>
                </c:pt>
                <c:pt idx="7">
                  <c:v>Безопасность</c:v>
                </c:pt>
              </c:strCache>
            </c:strRef>
          </c:cat>
          <c:val>
            <c:numRef>
              <c:f>'[Новая таблица (1).xlsx]Лист1'!$B$9:$B$16</c:f>
              <c:numCache>
                <c:formatCode>General</c:formatCode>
                <c:ptCount val="8"/>
                <c:pt idx="0">
                  <c:v>31</c:v>
                </c:pt>
                <c:pt idx="1">
                  <c:v>29</c:v>
                </c:pt>
                <c:pt idx="2">
                  <c:v>24</c:v>
                </c:pt>
                <c:pt idx="3">
                  <c:v>24</c:v>
                </c:pt>
                <c:pt idx="4">
                  <c:v>35</c:v>
                </c:pt>
                <c:pt idx="5">
                  <c:v>20</c:v>
                </c:pt>
                <c:pt idx="6">
                  <c:v>7</c:v>
                </c:pt>
                <c:pt idx="7">
                  <c:v>5</c:v>
                </c:pt>
              </c:numCache>
            </c:numRef>
          </c:val>
          <c:extLst xmlns:c16r2="http://schemas.microsoft.com/office/drawing/2015/06/chart">
            <c:ext xmlns:c16="http://schemas.microsoft.com/office/drawing/2014/chart" uri="{C3380CC4-5D6E-409C-BE32-E72D297353CC}">
              <c16:uniqueId val="{00000010-7240-4F2A-8705-E73936E94800}"/>
            </c:ext>
          </c:extLst>
        </c:ser>
        <c:dLbls>
          <c:dLblPos val="ctr"/>
          <c:showLegendKey val="0"/>
          <c:showVal val="1"/>
          <c:showCatName val="0"/>
          <c:showSerName val="0"/>
          <c:showPercent val="0"/>
          <c:showBubbleSize val="0"/>
          <c:showLeaderLines val="1"/>
        </c:dLbls>
      </c:pie3DChart>
      <c:spPr>
        <a:noFill/>
        <a:ln>
          <a:noFill/>
        </a:ln>
        <a:effectLst/>
      </c:spPr>
    </c:plotArea>
    <c:legend>
      <c:legendPos val="r"/>
      <c:layout>
        <c:manualLayout>
          <c:xMode val="edge"/>
          <c:yMode val="edge"/>
          <c:x val="0.79603106545300117"/>
          <c:y val="0.24435862168873834"/>
          <c:w val="0.19311930097604935"/>
          <c:h val="0.72477756184904141"/>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35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2400" b="0" i="1" dirty="0"/>
              <a:t>3</a:t>
            </a:r>
            <a:r>
              <a:rPr lang="ru-RU" sz="2400" b="1" i="1" dirty="0"/>
              <a:t>. Планируешь ли ты получать</a:t>
            </a:r>
          </a:p>
          <a:p>
            <a:pPr>
              <a:defRPr/>
            </a:pPr>
            <a:r>
              <a:rPr lang="ru-RU" sz="2400" b="1" i="1" dirty="0"/>
              <a:t> высшее образование?</a:t>
            </a:r>
          </a:p>
        </c:rich>
      </c:tx>
      <c:layout>
        <c:manualLayout>
          <c:xMode val="edge"/>
          <c:yMode val="edge"/>
          <c:x val="4.0359258842994324E-3"/>
          <c:y val="0.12602241909545864"/>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3755067814677486"/>
          <c:y val="3.8692213771050803E-2"/>
          <c:w val="0.7624492941644937"/>
          <c:h val="0.8830421047668443"/>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304A-4A35-86D1-AEB3F7D0C632}"/>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304A-4A35-86D1-AEB3F7D0C632}"/>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304A-4A35-86D1-AEB3F7D0C632}"/>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Лист1!$D$2:$D$4</c:f>
              <c:numCache>
                <c:formatCode>General</c:formatCode>
                <c:ptCount val="3"/>
                <c:pt idx="0">
                  <c:v>76</c:v>
                </c:pt>
                <c:pt idx="1">
                  <c:v>24</c:v>
                </c:pt>
                <c:pt idx="2">
                  <c:v>40</c:v>
                </c:pt>
              </c:numCache>
            </c:numRef>
          </c:val>
          <c:extLst xmlns:c16r2="http://schemas.microsoft.com/office/drawing/2015/06/chart">
            <c:ext xmlns:c16="http://schemas.microsoft.com/office/drawing/2014/chart" uri="{C3380CC4-5D6E-409C-BE32-E72D297353CC}">
              <c16:uniqueId val="{00000006-304A-4A35-86D1-AEB3F7D0C632}"/>
            </c:ext>
          </c:extLst>
        </c:ser>
        <c:dLbls>
          <c:dLblPos val="ctr"/>
          <c:showLegendKey val="0"/>
          <c:showVal val="0"/>
          <c:showCatName val="0"/>
          <c:showSerName val="0"/>
          <c:showPercent val="1"/>
          <c:showBubbleSize val="0"/>
          <c:showLeaderLines val="1"/>
        </c:dLbls>
      </c:pie3DChart>
      <c:spPr>
        <a:noFill/>
        <a:ln>
          <a:noFill/>
        </a:ln>
        <a:effectLst/>
      </c:spPr>
    </c:plotArea>
    <c:legend>
      <c:legendPos val="r"/>
      <c:legendEntry>
        <c:idx val="0"/>
        <c:txPr>
          <a:bodyPr rot="0" spcFirstLastPara="1" vertOverflow="ellipsis" vert="horz" wrap="square" anchor="ctr" anchorCtr="1"/>
          <a:lstStyle/>
          <a:p>
            <a:pPr>
              <a:defRPr sz="136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440" b="0" i="0" u="none" strike="noStrike" kern="1200" baseline="0">
                <a:solidFill>
                  <a:schemeClr val="dk1">
                    <a:lumMod val="75000"/>
                    <a:lumOff val="25000"/>
                  </a:schemeClr>
                </a:solidFill>
                <a:latin typeface="+mn-lt"/>
                <a:ea typeface="+mn-ea"/>
                <a:cs typeface="+mn-cs"/>
              </a:defRPr>
            </a:pPr>
            <a:endParaRPr lang="ru-RU"/>
          </a:p>
        </c:txPr>
      </c:legendEntry>
      <c:legendEntry>
        <c:idx val="2"/>
        <c:txPr>
          <a:bodyPr rot="0" spcFirstLastPara="1" vertOverflow="ellipsis" vert="horz" wrap="square" anchor="ctr" anchorCtr="1"/>
          <a:lstStyle/>
          <a:p>
            <a:pPr>
              <a:defRPr sz="153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80248136350313293"/>
          <c:y val="0.17201433925481385"/>
          <c:w val="0.15278108661319401"/>
          <c:h val="0.7490790034523573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dirty="0"/>
              <a:t>4</a:t>
            </a:r>
            <a:r>
              <a:rPr lang="ru-RU" sz="2080" i="1" baseline="0" dirty="0"/>
              <a:t>. Как ты думаешь, обязательно </a:t>
            </a:r>
          </a:p>
          <a:p>
            <a:pPr>
              <a:defRPr/>
            </a:pPr>
            <a:r>
              <a:rPr lang="ru-RU" sz="2080" i="1" baseline="0" dirty="0"/>
              <a:t>ли</a:t>
            </a:r>
          </a:p>
          <a:p>
            <a:pPr>
              <a:defRPr/>
            </a:pPr>
            <a:r>
              <a:rPr lang="ru-RU" sz="2080" i="1" baseline="0" dirty="0"/>
              <a:t> в наше время иметь высшее</a:t>
            </a:r>
          </a:p>
          <a:p>
            <a:pPr>
              <a:defRPr/>
            </a:pPr>
            <a:r>
              <a:rPr lang="ru-RU" sz="2080" i="1" baseline="0" dirty="0"/>
              <a:t> образование?</a:t>
            </a:r>
          </a:p>
        </c:rich>
      </c:tx>
      <c:layout>
        <c:manualLayout>
          <c:xMode val="edge"/>
          <c:yMode val="edge"/>
          <c:x val="1.1055831951354339E-2"/>
          <c:y val="0"/>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6830464180913816"/>
          <c:y val="0"/>
          <c:w val="0.59227015101373193"/>
          <c:h val="0.86574244519731636"/>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6D93-49ED-AD9D-8AE0E01EFB8C}"/>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6D93-49ED-AD9D-8AE0E01EFB8C}"/>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6D93-49ED-AD9D-8AE0E01EFB8C}"/>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5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Лист1!$E$2:$E$4</c:f>
              <c:numCache>
                <c:formatCode>General</c:formatCode>
                <c:ptCount val="3"/>
                <c:pt idx="0">
                  <c:v>60</c:v>
                </c:pt>
                <c:pt idx="1">
                  <c:v>57</c:v>
                </c:pt>
                <c:pt idx="2">
                  <c:v>23</c:v>
                </c:pt>
              </c:numCache>
            </c:numRef>
          </c:val>
          <c:extLst xmlns:c16r2="http://schemas.microsoft.com/office/drawing/2015/06/chart">
            <c:ext xmlns:c16="http://schemas.microsoft.com/office/drawing/2014/chart" uri="{C3380CC4-5D6E-409C-BE32-E72D297353CC}">
              <c16:uniqueId val="{00000006-6D93-49ED-AD9D-8AE0E01EFB8C}"/>
            </c:ext>
          </c:extLst>
        </c:ser>
        <c:dLbls>
          <c:dLblPos val="ctr"/>
          <c:showLegendKey val="0"/>
          <c:showVal val="0"/>
          <c:showCatName val="0"/>
          <c:showSerName val="0"/>
          <c:showPercent val="1"/>
          <c:showBubbleSize val="0"/>
          <c:showLeaderLines val="1"/>
        </c:dLbls>
      </c:pie3DChart>
      <c:spPr>
        <a:noFill/>
        <a:ln>
          <a:noFill/>
        </a:ln>
        <a:effectLst/>
      </c:spPr>
    </c:plotArea>
    <c:legend>
      <c:legendPos val="r"/>
      <c:legendEntry>
        <c:idx val="0"/>
        <c:txPr>
          <a:bodyPr rot="0" spcFirstLastPara="1" vertOverflow="ellipsis" vert="horz" wrap="square" anchor="ctr" anchorCtr="1"/>
          <a:lstStyle/>
          <a:p>
            <a:pPr>
              <a:defRPr sz="148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580" b="0" i="0" u="none" strike="noStrike" kern="1200" baseline="0">
                <a:solidFill>
                  <a:schemeClr val="dk1">
                    <a:lumMod val="75000"/>
                    <a:lumOff val="25000"/>
                  </a:schemeClr>
                </a:solidFill>
                <a:latin typeface="+mn-lt"/>
                <a:ea typeface="+mn-ea"/>
                <a:cs typeface="+mn-cs"/>
              </a:defRPr>
            </a:pPr>
            <a:endParaRPr lang="ru-RU"/>
          </a:p>
        </c:txPr>
      </c:legendEntry>
      <c:legendEntry>
        <c:idx val="2"/>
        <c:txPr>
          <a:bodyPr rot="0" spcFirstLastPara="1" vertOverflow="ellipsis" vert="horz" wrap="square" anchor="ctr" anchorCtr="1"/>
          <a:lstStyle/>
          <a:p>
            <a:pPr>
              <a:defRPr sz="155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7792214424283922"/>
          <c:y val="0.18517315823316874"/>
          <c:w val="0.12966697097645402"/>
          <c:h val="0.65694873622779937"/>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1400" dirty="0"/>
              <a:t>5.  </a:t>
            </a:r>
            <a:r>
              <a:rPr lang="ru-RU" sz="2400" i="1" dirty="0"/>
              <a:t>Планируешь ли ты остаться</a:t>
            </a:r>
          </a:p>
          <a:p>
            <a:pPr>
              <a:defRPr/>
            </a:pPr>
            <a:r>
              <a:rPr lang="ru-RU" sz="2400" i="1" dirty="0"/>
              <a:t> жить и работать в селе? </a:t>
            </a:r>
          </a:p>
        </c:rich>
      </c:tx>
      <c:layout>
        <c:manualLayout>
          <c:xMode val="edge"/>
          <c:yMode val="edge"/>
          <c:x val="3.1007751937984496E-2"/>
          <c:y val="8.0536912751677847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6277159648522197"/>
          <c:y val="2.6267782461394634E-2"/>
          <c:w val="0.71669700254859459"/>
          <c:h val="0.90124899513666834"/>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AFD3-43BC-AE3A-4818EE85553F}"/>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AFD3-43BC-AE3A-4818EE85553F}"/>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AFD3-43BC-AE3A-4818EE85553F}"/>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8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Лист1!$F$2:$F$4</c:f>
              <c:numCache>
                <c:formatCode>General</c:formatCode>
                <c:ptCount val="3"/>
                <c:pt idx="0">
                  <c:v>12</c:v>
                </c:pt>
                <c:pt idx="1">
                  <c:v>99</c:v>
                </c:pt>
                <c:pt idx="2">
                  <c:v>29</c:v>
                </c:pt>
              </c:numCache>
            </c:numRef>
          </c:val>
          <c:extLst xmlns:c16r2="http://schemas.microsoft.com/office/drawing/2015/06/chart">
            <c:ext xmlns:c16="http://schemas.microsoft.com/office/drawing/2014/chart" uri="{C3380CC4-5D6E-409C-BE32-E72D297353CC}">
              <c16:uniqueId val="{00000006-AFD3-43BC-AE3A-4818EE85553F}"/>
            </c:ext>
          </c:extLst>
        </c:ser>
        <c:dLbls>
          <c:dLblPos val="ctr"/>
          <c:showLegendKey val="0"/>
          <c:showVal val="0"/>
          <c:showCatName val="0"/>
          <c:showSerName val="0"/>
          <c:showPercent val="1"/>
          <c:showBubbleSize val="0"/>
          <c:showLeaderLines val="1"/>
        </c:dLbls>
      </c:pie3DChart>
      <c:spPr>
        <a:noFill/>
        <a:ln w="25400">
          <a:noFill/>
        </a:ln>
        <a:effectLst/>
      </c:spPr>
    </c:plotArea>
    <c:legend>
      <c:legendPos val="r"/>
      <c:legendEntry>
        <c:idx val="0"/>
        <c:txPr>
          <a:bodyPr rot="0" spcFirstLastPara="1" vertOverflow="ellipsis" vert="horz" wrap="square" anchor="ctr" anchorCtr="1"/>
          <a:lstStyle/>
          <a:p>
            <a:pPr>
              <a:defRPr sz="155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580" b="0" i="0" u="none" strike="noStrike" kern="1200" baseline="0">
                <a:solidFill>
                  <a:schemeClr val="dk1">
                    <a:lumMod val="75000"/>
                    <a:lumOff val="25000"/>
                  </a:schemeClr>
                </a:solidFill>
                <a:latin typeface="+mn-lt"/>
                <a:ea typeface="+mn-ea"/>
                <a:cs typeface="+mn-cs"/>
              </a:defRPr>
            </a:pPr>
            <a:endParaRPr lang="ru-RU"/>
          </a:p>
        </c:txPr>
      </c:legendEntry>
      <c:legendEntry>
        <c:idx val="2"/>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81569548007267467"/>
          <c:y val="0.1674899476092348"/>
          <c:w val="0.13156288417113518"/>
          <c:h val="0.7193695608573859"/>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1400" dirty="0"/>
              <a:t>6</a:t>
            </a:r>
            <a:r>
              <a:rPr lang="ru-RU" sz="2400" i="1" dirty="0"/>
              <a:t>. Связываешь ли ты </a:t>
            </a:r>
            <a:endParaRPr lang="ru-RU" sz="2400" i="1" dirty="0" smtClean="0"/>
          </a:p>
          <a:p>
            <a:pPr>
              <a:defRPr/>
            </a:pPr>
            <a:r>
              <a:rPr lang="ru-RU" sz="2400" i="1" dirty="0" smtClean="0"/>
              <a:t>свое </a:t>
            </a:r>
            <a:r>
              <a:rPr lang="ru-RU" sz="2400" i="1" dirty="0"/>
              <a:t>будущее</a:t>
            </a:r>
          </a:p>
          <a:p>
            <a:pPr>
              <a:defRPr/>
            </a:pPr>
            <a:r>
              <a:rPr lang="ru-RU" sz="2400" i="1" dirty="0"/>
              <a:t> с Россией?</a:t>
            </a:r>
          </a:p>
        </c:rich>
      </c:tx>
      <c:layout>
        <c:manualLayout>
          <c:xMode val="edge"/>
          <c:yMode val="edge"/>
          <c:x val="3.4244360759252875E-4"/>
          <c:y val="8.8667209947836736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6689233139335843"/>
          <c:y val="6.4739627213514561E-2"/>
          <c:w val="0.69180327868852454"/>
          <c:h val="0.93526027996500438"/>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A80B-492C-B0E8-D9E31FDA6035}"/>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A80B-492C-B0E8-D9E31FDA6035}"/>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A80B-492C-B0E8-D9E31FDA6035}"/>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9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Лист1!$G$2:$G$4</c:f>
              <c:numCache>
                <c:formatCode>General</c:formatCode>
                <c:ptCount val="3"/>
                <c:pt idx="0">
                  <c:v>96</c:v>
                </c:pt>
                <c:pt idx="1">
                  <c:v>13</c:v>
                </c:pt>
                <c:pt idx="2">
                  <c:v>31</c:v>
                </c:pt>
              </c:numCache>
            </c:numRef>
          </c:val>
          <c:extLst xmlns:c16r2="http://schemas.microsoft.com/office/drawing/2015/06/chart">
            <c:ext xmlns:c16="http://schemas.microsoft.com/office/drawing/2014/chart" uri="{C3380CC4-5D6E-409C-BE32-E72D297353CC}">
              <c16:uniqueId val="{00000006-A80B-492C-B0E8-D9E31FDA6035}"/>
            </c:ext>
          </c:extLst>
        </c:ser>
        <c:dLbls>
          <c:dLblPos val="ctr"/>
          <c:showLegendKey val="0"/>
          <c:showVal val="0"/>
          <c:showCatName val="0"/>
          <c:showSerName val="0"/>
          <c:showPercent val="1"/>
          <c:showBubbleSize val="0"/>
          <c:showLeaderLines val="1"/>
        </c:dLbls>
      </c:pie3DChart>
      <c:spPr>
        <a:noFill/>
        <a:ln>
          <a:noFill/>
        </a:ln>
        <a:effectLst/>
      </c:spPr>
    </c:plotArea>
    <c:legend>
      <c:legendPos val="r"/>
      <c:legendEntry>
        <c:idx val="0"/>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egendEntry>
        <c:idx val="2"/>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76802055993000884"/>
          <c:y val="0.22399271212670674"/>
          <c:w val="0.13710905702004642"/>
          <c:h val="0.6175181059251200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1400" dirty="0"/>
              <a:t>7</a:t>
            </a:r>
            <a:r>
              <a:rPr lang="ru-RU" sz="2400" i="1" dirty="0"/>
              <a:t>. Готов ли ты к тому, </a:t>
            </a:r>
            <a:endParaRPr lang="ru-RU" sz="2400" i="1" dirty="0" smtClean="0"/>
          </a:p>
          <a:p>
            <a:pPr>
              <a:defRPr/>
            </a:pPr>
            <a:r>
              <a:rPr lang="ru-RU" sz="2400" i="1" dirty="0" smtClean="0"/>
              <a:t>что </a:t>
            </a:r>
            <a:r>
              <a:rPr lang="ru-RU" sz="2400" i="1" dirty="0"/>
              <a:t>в будущем</a:t>
            </a:r>
          </a:p>
          <a:p>
            <a:pPr>
              <a:defRPr/>
            </a:pPr>
            <a:r>
              <a:rPr lang="ru-RU" sz="2400" i="1" dirty="0"/>
              <a:t> появятся новые профессии, </a:t>
            </a:r>
            <a:endParaRPr lang="ru-RU" sz="2400" i="1" dirty="0" smtClean="0"/>
          </a:p>
          <a:p>
            <a:pPr>
              <a:defRPr/>
            </a:pPr>
            <a:r>
              <a:rPr lang="ru-RU" sz="2400" i="1" dirty="0" smtClean="0"/>
              <a:t>требующие </a:t>
            </a:r>
            <a:endParaRPr lang="ru-RU" sz="2400" i="1" dirty="0"/>
          </a:p>
          <a:p>
            <a:pPr>
              <a:defRPr/>
            </a:pPr>
            <a:r>
              <a:rPr lang="ru-RU" sz="2400" i="1" dirty="0"/>
              <a:t>высокой самоорганизации,</a:t>
            </a:r>
          </a:p>
          <a:p>
            <a:pPr>
              <a:defRPr/>
            </a:pPr>
            <a:r>
              <a:rPr lang="ru-RU" sz="2400" i="1" dirty="0"/>
              <a:t> </a:t>
            </a:r>
            <a:r>
              <a:rPr lang="ru-RU" sz="2400" i="1" dirty="0" err="1"/>
              <a:t>конкурентноспособности</a:t>
            </a:r>
            <a:r>
              <a:rPr lang="ru-RU" sz="2400" i="1" dirty="0"/>
              <a:t>, </a:t>
            </a:r>
            <a:endParaRPr lang="ru-RU" sz="2400" i="1" dirty="0" smtClean="0"/>
          </a:p>
          <a:p>
            <a:pPr>
              <a:defRPr/>
            </a:pPr>
            <a:r>
              <a:rPr lang="ru-RU" sz="2400" i="1" dirty="0" smtClean="0"/>
              <a:t>мобильности</a:t>
            </a:r>
            <a:r>
              <a:rPr lang="ru-RU" sz="2400" i="1" dirty="0"/>
              <a:t>?     </a:t>
            </a:r>
          </a:p>
        </c:rich>
      </c:tx>
      <c:layout>
        <c:manualLayout>
          <c:xMode val="edge"/>
          <c:yMode val="edge"/>
          <c:x val="2.6762349099132218E-2"/>
          <c:y val="7.8711475676773612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32692908793344294"/>
          <c:y val="0"/>
          <c:w val="0.62846668360003388"/>
          <c:h val="1"/>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C56A-4C11-AC30-5E6A2AB8216A}"/>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C56A-4C11-AC30-5E6A2AB8216A}"/>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C56A-4C11-AC30-5E6A2AB8216A}"/>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lt1"/>
                    </a:solidFill>
                    <a:latin typeface="+mn-lt"/>
                    <a:ea typeface="+mn-ea"/>
                    <a:cs typeface="+mn-cs"/>
                  </a:defRPr>
                </a:pPr>
                <a:endParaRPr lang="ru-RU"/>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Лист1!$J$2:$J$4</c:f>
              <c:numCache>
                <c:formatCode>General</c:formatCode>
                <c:ptCount val="3"/>
                <c:pt idx="0">
                  <c:v>115</c:v>
                </c:pt>
                <c:pt idx="1">
                  <c:v>5</c:v>
                </c:pt>
                <c:pt idx="2">
                  <c:v>20</c:v>
                </c:pt>
              </c:numCache>
            </c:numRef>
          </c:val>
          <c:extLst xmlns:c16r2="http://schemas.microsoft.com/office/drawing/2015/06/chart">
            <c:ext xmlns:c16="http://schemas.microsoft.com/office/drawing/2014/chart" uri="{C3380CC4-5D6E-409C-BE32-E72D297353CC}">
              <c16:uniqueId val="{00000006-C56A-4C11-AC30-5E6A2AB8216A}"/>
            </c:ext>
          </c:extLst>
        </c:ser>
        <c:dLbls>
          <c:dLblPos val="ctr"/>
          <c:showLegendKey val="0"/>
          <c:showVal val="0"/>
          <c:showCatName val="0"/>
          <c:showSerName val="0"/>
          <c:showPercent val="1"/>
          <c:showBubbleSize val="0"/>
          <c:showLeaderLines val="1"/>
        </c:dLbls>
      </c:pie3DChart>
      <c:spPr>
        <a:noFill/>
        <a:ln>
          <a:noFill/>
        </a:ln>
        <a:effectLst/>
      </c:spPr>
    </c:plotArea>
    <c:legend>
      <c:legendPos val="r"/>
      <c:legendEntry>
        <c:idx val="0"/>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egendEntry>
        <c:idx val="1"/>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Entry>
      <c:layout>
        <c:manualLayout>
          <c:xMode val="edge"/>
          <c:yMode val="edge"/>
          <c:x val="0.84517365168063674"/>
          <c:y val="0.15202830081022481"/>
          <c:w val="0.14608280416560834"/>
          <c:h val="0.65011114914983448"/>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2400" i="1" dirty="0"/>
              <a:t>8. Как ты думаешь</a:t>
            </a:r>
            <a:r>
              <a:rPr lang="ru-RU" sz="2400" i="1" dirty="0" smtClean="0"/>
              <a:t>,</a:t>
            </a:r>
          </a:p>
          <a:p>
            <a:pPr>
              <a:defRPr/>
            </a:pPr>
            <a:r>
              <a:rPr lang="ru-RU" sz="2400" i="1" dirty="0" smtClean="0"/>
              <a:t> </a:t>
            </a:r>
            <a:r>
              <a:rPr lang="ru-RU" sz="2400" i="1" dirty="0"/>
              <a:t>будет ли твоя </a:t>
            </a:r>
          </a:p>
          <a:p>
            <a:pPr>
              <a:defRPr/>
            </a:pPr>
            <a:r>
              <a:rPr lang="ru-RU" sz="2400" i="1" dirty="0"/>
              <a:t>профессия востребована </a:t>
            </a:r>
            <a:endParaRPr lang="ru-RU" sz="2400" i="1" dirty="0" smtClean="0"/>
          </a:p>
          <a:p>
            <a:pPr>
              <a:defRPr/>
            </a:pPr>
            <a:r>
              <a:rPr lang="ru-RU" sz="2400" i="1" dirty="0" smtClean="0"/>
              <a:t>в </a:t>
            </a:r>
            <a:r>
              <a:rPr lang="ru-RU" sz="2400" i="1" dirty="0"/>
              <a:t>будущем? </a:t>
            </a:r>
          </a:p>
        </c:rich>
      </c:tx>
      <c:layout>
        <c:manualLayout>
          <c:xMode val="edge"/>
          <c:yMode val="edge"/>
          <c:x val="0"/>
          <c:y val="3.406255816785278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6758947632435459"/>
          <c:y val="0"/>
          <c:w val="0.76412468276176226"/>
          <c:h val="1"/>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F521-4CAB-B7F4-D8B43E971F32}"/>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F521-4CAB-B7F4-D8B43E971F32}"/>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F521-4CAB-B7F4-D8B43E971F32}"/>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Лист1!$H$2:$H$4</c:f>
              <c:numCache>
                <c:formatCode>General</c:formatCode>
                <c:ptCount val="3"/>
                <c:pt idx="0">
                  <c:v>88</c:v>
                </c:pt>
                <c:pt idx="1">
                  <c:v>4</c:v>
                </c:pt>
                <c:pt idx="2">
                  <c:v>48</c:v>
                </c:pt>
              </c:numCache>
            </c:numRef>
          </c:val>
          <c:extLst xmlns:c16r2="http://schemas.microsoft.com/office/drawing/2015/06/chart">
            <c:ext xmlns:c16="http://schemas.microsoft.com/office/drawing/2014/chart" uri="{C3380CC4-5D6E-409C-BE32-E72D297353CC}">
              <c16:uniqueId val="{00000006-F521-4CAB-B7F4-D8B43E971F32}"/>
            </c:ext>
          </c:extLst>
        </c:ser>
        <c:dLbls>
          <c:dLblPos val="ctr"/>
          <c:showLegendKey val="0"/>
          <c:showVal val="0"/>
          <c:showCatName val="0"/>
          <c:showSerName val="0"/>
          <c:showPercent val="1"/>
          <c:showBubbleSize val="0"/>
          <c:showLeaderLines val="1"/>
        </c:dLbls>
      </c:pie3DChart>
      <c:spPr>
        <a:noFill/>
        <a:ln>
          <a:noFill/>
        </a:ln>
        <a:effectLst/>
      </c:spPr>
    </c:plotArea>
    <c:legend>
      <c:legendPos val="r"/>
      <c:layout>
        <c:manualLayout>
          <c:xMode val="edge"/>
          <c:yMode val="edge"/>
          <c:x val="0.83293601716601162"/>
          <c:y val="0.19029099623416637"/>
          <c:w val="0.1527527127087647"/>
          <c:h val="0.6813345763931989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u-RU" sz="2400" i="1" dirty="0"/>
              <a:t>9.</a:t>
            </a:r>
            <a:r>
              <a:rPr lang="ru-RU" sz="2400" i="1" baseline="0" dirty="0"/>
              <a:t> Как ты считаешь, </a:t>
            </a:r>
            <a:endParaRPr lang="ru-RU" sz="2400" i="1" baseline="0" dirty="0" smtClean="0"/>
          </a:p>
          <a:p>
            <a:pPr>
              <a:defRPr/>
            </a:pPr>
            <a:r>
              <a:rPr lang="ru-RU" sz="2400" i="1" baseline="0" dirty="0" smtClean="0"/>
              <a:t>повлияет </a:t>
            </a:r>
            <a:r>
              <a:rPr lang="ru-RU" sz="2400" i="1" baseline="0" dirty="0"/>
              <a:t>ли </a:t>
            </a:r>
          </a:p>
          <a:p>
            <a:pPr>
              <a:defRPr/>
            </a:pPr>
            <a:r>
              <a:rPr lang="ru-RU" sz="2400" i="1" baseline="0" dirty="0"/>
              <a:t>"пандемия </a:t>
            </a:r>
            <a:r>
              <a:rPr lang="ru-RU" sz="2400" i="1" baseline="0" dirty="0" err="1" smtClean="0"/>
              <a:t>коронавируса</a:t>
            </a:r>
            <a:r>
              <a:rPr lang="ru-RU" sz="2400" i="1" baseline="0" dirty="0"/>
              <a:t>" </a:t>
            </a:r>
            <a:endParaRPr lang="ru-RU" sz="2400" i="1" baseline="0" dirty="0" smtClean="0"/>
          </a:p>
          <a:p>
            <a:pPr>
              <a:defRPr/>
            </a:pPr>
            <a:r>
              <a:rPr lang="ru-RU" sz="2400" i="1" baseline="0" dirty="0" smtClean="0"/>
              <a:t>на </a:t>
            </a:r>
            <a:r>
              <a:rPr lang="ru-RU" sz="2400" i="1" baseline="0" dirty="0"/>
              <a:t>твою </a:t>
            </a:r>
          </a:p>
          <a:p>
            <a:pPr>
              <a:defRPr/>
            </a:pPr>
            <a:r>
              <a:rPr lang="ru-RU" sz="2400" i="1" baseline="0" dirty="0"/>
              <a:t>дальнейшую жизнь?</a:t>
            </a:r>
            <a:endParaRPr lang="ru-RU" sz="2400" i="1" dirty="0"/>
          </a:p>
        </c:rich>
      </c:tx>
      <c:layout>
        <c:manualLayout>
          <c:xMode val="edge"/>
          <c:yMode val="edge"/>
          <c:x val="1.1406824600557447E-3"/>
          <c:y val="9.648212497701902E-3"/>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50579570296669"/>
          <c:y val="1.754404624254036E-3"/>
          <c:w val="0.64977664556636305"/>
          <c:h val="0.99824550777306686"/>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1-22F4-4D00-A0B2-5717F632C753}"/>
              </c:ext>
            </c:extLst>
          </c:dPt>
          <c:dPt>
            <c:idx val="1"/>
            <c:bubble3D val="0"/>
            <c:spPr>
              <a:solidFill>
                <a:schemeClr val="accent2"/>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3-22F4-4D00-A0B2-5717F632C753}"/>
              </c:ext>
            </c:extLst>
          </c:dPt>
          <c:dPt>
            <c:idx val="2"/>
            <c:bubble3D val="0"/>
            <c:spPr>
              <a:solidFill>
                <a:schemeClr val="accent3"/>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5-22F4-4D00-A0B2-5717F632C753}"/>
              </c:ext>
            </c:extLst>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15:layout/>
              </c:ext>
            </c:extLst>
          </c:dLbls>
          <c:cat>
            <c:strRef>
              <c:f>Лист1!$A$2:$A$4</c:f>
              <c:strCache>
                <c:ptCount val="3"/>
                <c:pt idx="0">
                  <c:v>да</c:v>
                </c:pt>
                <c:pt idx="1">
                  <c:v>нет</c:v>
                </c:pt>
                <c:pt idx="2">
                  <c:v>затрудняюсь ответить</c:v>
                </c:pt>
              </c:strCache>
            </c:strRef>
          </c:cat>
          <c:val>
            <c:numRef>
              <c:f>Лист1!$I$2:$I$4</c:f>
              <c:numCache>
                <c:formatCode>General</c:formatCode>
                <c:ptCount val="3"/>
                <c:pt idx="0">
                  <c:v>64</c:v>
                </c:pt>
                <c:pt idx="1">
                  <c:v>48</c:v>
                </c:pt>
                <c:pt idx="2">
                  <c:v>28</c:v>
                </c:pt>
              </c:numCache>
            </c:numRef>
          </c:val>
          <c:extLst xmlns:c16r2="http://schemas.microsoft.com/office/drawing/2015/06/chart">
            <c:ext xmlns:c16="http://schemas.microsoft.com/office/drawing/2014/chart" uri="{C3380CC4-5D6E-409C-BE32-E72D297353CC}">
              <c16:uniqueId val="{00000006-22F4-4D00-A0B2-5717F632C753}"/>
            </c:ext>
          </c:extLst>
        </c:ser>
        <c:dLbls>
          <c:dLblPos val="ctr"/>
          <c:showLegendKey val="0"/>
          <c:showVal val="0"/>
          <c:showCatName val="0"/>
          <c:showSerName val="0"/>
          <c:showPercent val="1"/>
          <c:showBubbleSize val="0"/>
          <c:showLeaderLines val="1"/>
        </c:dLbls>
      </c:pie3DChart>
      <c:spPr>
        <a:noFill/>
        <a:ln>
          <a:noFill/>
        </a:ln>
        <a:effectLst/>
      </c:spPr>
    </c:plotArea>
    <c:legend>
      <c:legendPos val="r"/>
      <c:layout>
        <c:manualLayout>
          <c:xMode val="edge"/>
          <c:yMode val="edge"/>
          <c:x val="0.81175011660127849"/>
          <c:y val="0.22465835029048331"/>
          <c:w val="0.13087812330978574"/>
          <c:h val="0.62097024388805333"/>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500" b="0" i="0" u="none" strike="noStrike" kern="1200" baseline="0">
              <a:solidFill>
                <a:schemeClr val="dk1">
                  <a:lumMod val="75000"/>
                  <a:lumOff val="25000"/>
                </a:schemeClr>
              </a:solidFill>
              <a:latin typeface="+mn-lt"/>
              <a:ea typeface="+mn-ea"/>
              <a:cs typeface="+mn-cs"/>
            </a:defRPr>
          </a:pPr>
          <a:endParaRPr lang="ru-RU"/>
        </a:p>
      </c:txPr>
    </c:legend>
    <c:plotVisOnly val="1"/>
    <c:dispBlanksAs val="zero"/>
    <c:showDLblsOverMax val="1"/>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3464454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3796609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1230641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3388859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3835612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EDDD4F0-C7C8-442E-A04C-F28B78A21693}" type="datetimeFigureOut">
              <a:rPr lang="ru-RU" smtClean="0"/>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1276834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EDDD4F0-C7C8-442E-A04C-F28B78A21693}" type="datetimeFigureOut">
              <a:rPr lang="ru-RU" smtClean="0"/>
              <a:t>29.09.2021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132371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EDDD4F0-C7C8-442E-A04C-F28B78A21693}" type="datetimeFigureOut">
              <a:rPr lang="ru-RU" smtClean="0"/>
              <a:t>29.09.2021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1163240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EDDD4F0-C7C8-442E-A04C-F28B78A21693}" type="datetimeFigureOut">
              <a:rPr lang="ru-RU" smtClean="0"/>
              <a:t>29.09.2021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434379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EDDD4F0-C7C8-442E-A04C-F28B78A21693}" type="datetimeFigureOut">
              <a:rPr lang="ru-RU" smtClean="0"/>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2891706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EDDD4F0-C7C8-442E-A04C-F28B78A21693}" type="datetimeFigureOut">
              <a:rPr lang="ru-RU" smtClean="0"/>
              <a:t>29.09.2021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47D76-A23E-420E-B731-84E5B728B82F}" type="slidenum">
              <a:rPr lang="ru-RU" smtClean="0"/>
              <a:t>‹#›</a:t>
            </a:fld>
            <a:endParaRPr lang="ru-RU"/>
          </a:p>
        </p:txBody>
      </p:sp>
    </p:spTree>
    <p:extLst>
      <p:ext uri="{BB962C8B-B14F-4D97-AF65-F5344CB8AC3E}">
        <p14:creationId xmlns:p14="http://schemas.microsoft.com/office/powerpoint/2010/main" val="1462698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DD4F0-C7C8-442E-A04C-F28B78A21693}" type="datetimeFigureOut">
              <a:rPr lang="ru-RU" smtClean="0"/>
              <a:t>29.09.2021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47D76-A23E-420E-B731-84E5B728B82F}" type="slidenum">
              <a:rPr lang="ru-RU" smtClean="0"/>
              <a:t>‹#›</a:t>
            </a:fld>
            <a:endParaRPr lang="ru-RU"/>
          </a:p>
        </p:txBody>
      </p:sp>
    </p:spTree>
    <p:extLst>
      <p:ext uri="{BB962C8B-B14F-4D97-AF65-F5344CB8AC3E}">
        <p14:creationId xmlns:p14="http://schemas.microsoft.com/office/powerpoint/2010/main" val="36030694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5307" y="283335"/>
            <a:ext cx="10972799" cy="6340197"/>
          </a:xfrm>
          <a:prstGeom prst="rect">
            <a:avLst/>
          </a:prstGeom>
        </p:spPr>
        <p:txBody>
          <a:bodyPr wrap="square">
            <a:spAutoFit/>
          </a:bodyPr>
          <a:lstStyle/>
          <a:p>
            <a:pPr algn="ctr">
              <a:lnSpc>
                <a:spcPct val="150000"/>
              </a:lnSpc>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МУНИЦИПАЛЬНОЕ АВТОНОМНОЕ ОБЩЕОБРАЗОВАТЕЛЬНОЕ УЧРЕЖДЕНИЕ </a:t>
            </a:r>
            <a:endParaRPr lang="ru-R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ИСЕТСКАЯ СРЕДНЯЯ ОБЩЕОБРАЗОВАТЕЛЬНАЯ ШКОЛА № 2 </a:t>
            </a:r>
            <a:endParaRPr lang="ru-R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ИСЕТСКОГО РАЙОНА ТЮМЕНСКОЙ ОБЛАСТИ</a:t>
            </a:r>
            <a:endParaRPr lang="ru-R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50000"/>
              </a:lnSpc>
              <a:spcAft>
                <a:spcPts val="0"/>
              </a:spcAft>
            </a:pPr>
            <a:r>
              <a:rPr lang="ru-RU"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smtClean="0">
                <a:latin typeface="Calibri" panose="020F0502020204030204" pitchFamily="34" charset="0"/>
                <a:ea typeface="Calibri" panose="020F0502020204030204" pitchFamily="34" charset="0"/>
                <a:cs typeface="Times New Roman" panose="02020603050405020304" pitchFamily="18" charset="0"/>
              </a:rPr>
              <a:t>                                                                      </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ИССЛЕДОВАТЕЛЬСКИЙ ПРОЕКТ</a:t>
            </a: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На тему: «Профессиональное самоопределение школьников на примере </a:t>
            </a:r>
          </a:p>
          <a:p>
            <a:pPr algn="ctr">
              <a:lnSpc>
                <a:spcPct val="150000"/>
              </a:lnSpc>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МАОУ </a:t>
            </a:r>
            <a:r>
              <a:rPr lang="ru-RU" sz="2000" dirty="0" err="1" smtClean="0">
                <a:effectLst/>
                <a:latin typeface="Times New Roman" panose="02020603050405020304" pitchFamily="18" charset="0"/>
                <a:ea typeface="Calibri" panose="020F0502020204030204" pitchFamily="34" charset="0"/>
                <a:cs typeface="Times New Roman" panose="02020603050405020304" pitchFamily="18" charset="0"/>
              </a:rPr>
              <a:t>Исетской</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СОШ № 2»</a:t>
            </a:r>
          </a:p>
          <a:p>
            <a:pPr algn="ctr">
              <a:lnSpc>
                <a:spcPct val="150000"/>
              </a:lnSpc>
              <a:spcAft>
                <a:spcPts val="0"/>
              </a:spcAft>
            </a:pP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r">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Работу выполнила: ученица 8 класса </a:t>
            </a: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r">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Ярославцева Марина</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r">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Руководитель проекта</a:t>
            </a: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r">
              <a:spcAft>
                <a:spcPts val="0"/>
              </a:spcAft>
            </a:pP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Учитель географии </a:t>
            </a:r>
            <a:r>
              <a:rPr lang="ru-RU" sz="2000" dirty="0" err="1" smtClean="0">
                <a:effectLst/>
                <a:latin typeface="Times New Roman" panose="02020603050405020304" pitchFamily="18" charset="0"/>
                <a:ea typeface="Calibri" panose="020F0502020204030204" pitchFamily="34" charset="0"/>
                <a:cs typeface="Times New Roman" panose="02020603050405020304" pitchFamily="18" charset="0"/>
              </a:rPr>
              <a:t>Кутлубаева</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Т.М.</a:t>
            </a:r>
            <a:endParaRPr lang="ru-RU"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ru-RU" sz="2000" b="1"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sz="1600"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000" dirty="0" err="1" smtClean="0">
                <a:effectLst/>
                <a:latin typeface="Times New Roman" panose="02020603050405020304" pitchFamily="18" charset="0"/>
                <a:ea typeface="Calibri" panose="020F0502020204030204" pitchFamily="34" charset="0"/>
                <a:cs typeface="Times New Roman" panose="02020603050405020304" pitchFamily="18" charset="0"/>
              </a:rPr>
              <a:t>Исетское</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 2021</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18959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700047"/>
          </a:xfrm>
        </p:spPr>
        <p:txBody>
          <a:bodyPr>
            <a:noAutofit/>
          </a:bodyPr>
          <a:lstStyle/>
          <a:p>
            <a:r>
              <a:rPr lang="ru-RU" sz="2000" b="1" i="1" dirty="0"/>
              <a:t>Результаты данного опроса показывают, что 82 % респондентов готовы к тому, что уже в ближайшем будущем рынок труда изменится, появятся новые профессии, многие традиционные профессии исчезнут. </a:t>
            </a:r>
            <a:r>
              <a:rPr lang="ru-RU" sz="2000" b="1" i="1" dirty="0" smtClean="0"/>
              <a:t/>
            </a:r>
            <a:br>
              <a:rPr lang="ru-RU" sz="2000" b="1" i="1" dirty="0" smtClean="0"/>
            </a:br>
            <a:r>
              <a:rPr lang="ru-RU" sz="2000" b="1" i="1" dirty="0" smtClean="0"/>
              <a:t>В </a:t>
            </a:r>
            <a:r>
              <a:rPr lang="ru-RU" sz="2000" b="1" i="1" dirty="0"/>
              <a:t>чем проявляется готовность сегодняшних школьников? На первый взгляд, молодежь не заморачивается и не проявляет особой тревоги относительно своих планов на жизнь. Как будто, все идет своим чередом, но наступит такой момент, когда нужно будет мобилизовать все свои силы на результат и, что у нас, современных подростков, хорошо получается, так это сконцентрироваться, задаться целью и достичь желаемого!  </a:t>
            </a:r>
            <a:br>
              <a:rPr lang="ru-RU" sz="2000" b="1" i="1" dirty="0"/>
            </a:br>
            <a:endParaRPr lang="ru-RU" sz="2000" b="1" i="1" dirty="0"/>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1572099208"/>
              </p:ext>
            </p:extLst>
          </p:nvPr>
        </p:nvGraphicFramePr>
        <p:xfrm>
          <a:off x="613893" y="3193960"/>
          <a:ext cx="10739907" cy="35496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600614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907332" cy="2429590"/>
          </a:xfrm>
        </p:spPr>
        <p:txBody>
          <a:bodyPr>
            <a:normAutofit/>
          </a:bodyPr>
          <a:lstStyle/>
          <a:p>
            <a:r>
              <a:rPr lang="ru-RU" sz="2400" b="1" i="1" dirty="0"/>
              <a:t>Из данной диаграммы мы видим, что 63% обучающихся уверены в том, что их профессия будет востребована в будущем.  Здесь можно сделать следующие выводы: эти подростки уверенно смотрят в свое будущее. Они интересуются своей профессией, ищут о ней информацию, обсуждают свой выбор с родителями, используют материалы Фестиваля профессий «Билет в будущее». </a:t>
            </a:r>
            <a:br>
              <a:rPr lang="ru-RU" sz="2400" b="1" i="1" dirty="0"/>
            </a:br>
            <a:endParaRPr lang="ru-RU" sz="2400" b="1" i="1" dirty="0"/>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527628118"/>
              </p:ext>
            </p:extLst>
          </p:nvPr>
        </p:nvGraphicFramePr>
        <p:xfrm>
          <a:off x="592940" y="2575775"/>
          <a:ext cx="11152592" cy="40890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789797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9245" y="154546"/>
            <a:ext cx="11384923" cy="3181081"/>
          </a:xfrm>
        </p:spPr>
        <p:txBody>
          <a:bodyPr>
            <a:noAutofit/>
          </a:bodyPr>
          <a:lstStyle/>
          <a:p>
            <a:r>
              <a:rPr lang="ru-RU" sz="2200" b="1" i="1" dirty="0"/>
              <a:t>Этот вопрос присутствует в данной анкете с той целью, чтобы понять, способны ли внешние факторы каким-либо образом повлиять на социальную активность сегодняшних подростков, изменить планы, заставить отказаться от намеченных целей или напротив, изменить траекторию достижения цели, но закалить, адаптировать, сделать более сильными. Здесь мы видим, что сегодня 46% согласны с тем, что пандемия способна повлиять на дальнейшую жизнь. И это не удивительно. Сегодня весь мир пребывает в сомнениях и тревоге, но я уверена, пережив агонию страха и неизвестности, мы научимся жить и преодолевать новые болезни, сомнения, социальные неравенства и научимся с легкостью принимать все вызовы судьбы.</a:t>
            </a:r>
            <a:br>
              <a:rPr lang="ru-RU" sz="2200" b="1" i="1" dirty="0"/>
            </a:br>
            <a:r>
              <a:rPr lang="ru-RU" sz="2200" b="1" i="1" dirty="0"/>
              <a:t>                         </a:t>
            </a:r>
            <a:br>
              <a:rPr lang="ru-RU" sz="2200" b="1" i="1" dirty="0"/>
            </a:br>
            <a:endParaRPr lang="ru-RU" sz="2200" b="1" i="1" dirty="0"/>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3957584638"/>
              </p:ext>
            </p:extLst>
          </p:nvPr>
        </p:nvGraphicFramePr>
        <p:xfrm>
          <a:off x="399245" y="3000777"/>
          <a:ext cx="11165983" cy="35625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9762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10578"/>
            <a:ext cx="10515600" cy="703821"/>
          </a:xfrm>
        </p:spPr>
        <p:txBody>
          <a:bodyPr/>
          <a:lstStyle/>
          <a:p>
            <a:pPr algn="ctr"/>
            <a:r>
              <a:rPr lang="ru-RU" b="1" i="1" dirty="0" smtClean="0"/>
              <a:t>Заключение</a:t>
            </a:r>
            <a:endParaRPr lang="ru-RU" b="1" i="1" dirty="0"/>
          </a:p>
        </p:txBody>
      </p:sp>
      <p:sp>
        <p:nvSpPr>
          <p:cNvPr id="3" name="Объект 2"/>
          <p:cNvSpPr>
            <a:spLocks noGrp="1"/>
          </p:cNvSpPr>
          <p:nvPr>
            <p:ph idx="1"/>
          </p:nvPr>
        </p:nvSpPr>
        <p:spPr>
          <a:xfrm>
            <a:off x="540913" y="914399"/>
            <a:ext cx="11088710" cy="5640948"/>
          </a:xfrm>
        </p:spPr>
        <p:txBody>
          <a:bodyPr>
            <a:normAutofit fontScale="62500" lnSpcReduction="20000"/>
          </a:bodyPr>
          <a:lstStyle/>
          <a:p>
            <a:r>
              <a:rPr lang="ru-RU" sz="3400" i="1" dirty="0"/>
              <a:t>Объективно и полно оценить себя старшеклассники не в состоянии. В самооценке у них нет единой тенденции: одни склонны переоценивать себя, другие наоборот. На основании исследования, проведенного на базе МАОУ </a:t>
            </a:r>
            <a:r>
              <a:rPr lang="ru-RU" sz="3400" i="1" dirty="0" err="1"/>
              <a:t>Исетская</a:t>
            </a:r>
            <a:r>
              <a:rPr lang="ru-RU" sz="3400" i="1" dirty="0"/>
              <a:t> СОШ № 2 по теме «Профессиональное самоопределение школьников» мы пришли к выводу, что </a:t>
            </a:r>
          </a:p>
          <a:p>
            <a:r>
              <a:rPr lang="ru-RU" sz="3400" i="1" dirty="0"/>
              <a:t>1.Определились с выбором профессии 68% респондентов.</a:t>
            </a:r>
          </a:p>
          <a:p>
            <a:r>
              <a:rPr lang="ru-RU" sz="3400" i="1" dirty="0"/>
              <a:t>2. Все направления профессиональной деятельности, предложенные нами в анкете, оказались востребованы учащимися.</a:t>
            </a:r>
          </a:p>
          <a:p>
            <a:r>
              <a:rPr lang="ru-RU" sz="3400" i="1" dirty="0"/>
              <a:t>3. 54 % опрошенных планируют получить высшее образование и 43% считают, что высшее образование обязательно для достижения успеха в жизни. </a:t>
            </a:r>
          </a:p>
          <a:p>
            <a:r>
              <a:rPr lang="ru-RU" sz="3400" i="1" dirty="0"/>
              <a:t>4. 8% опрошенных планируют остаться жить и работать в селе, 69 % опрошенных связывают свое будущее с Россией.</a:t>
            </a:r>
          </a:p>
          <a:p>
            <a:r>
              <a:rPr lang="ru-RU" sz="3400" i="1" dirty="0"/>
              <a:t>5. 82% опрошенных готовы к грядущим изменениям на рынке труда, при этом 63 % уверены, что их профессия будет востребована и актуальна и 46 % опрошенных согласны, что «пандемия </a:t>
            </a:r>
            <a:r>
              <a:rPr lang="ru-RU" sz="3400" i="1" dirty="0" err="1"/>
              <a:t>короновируса</a:t>
            </a:r>
            <a:r>
              <a:rPr lang="ru-RU" sz="3400" i="1" dirty="0"/>
              <a:t>» способна повлиять на их дальнейшую жизнь. </a:t>
            </a:r>
            <a:endParaRPr lang="ru-RU" sz="3400" i="1" dirty="0" smtClean="0"/>
          </a:p>
          <a:p>
            <a:r>
              <a:rPr lang="ru-RU" sz="3400" i="1" dirty="0" smtClean="0"/>
              <a:t>Сегодня</a:t>
            </a:r>
            <a:r>
              <a:rPr lang="ru-RU" sz="3400" i="1" dirty="0"/>
              <a:t>, в нынешних условиях ограничений и определенных психологических установок на фоне </a:t>
            </a:r>
            <a:r>
              <a:rPr lang="ru-RU" sz="3400" i="1" dirty="0" smtClean="0"/>
              <a:t>пандемии, </a:t>
            </a:r>
            <a:r>
              <a:rPr lang="ru-RU" sz="3400" i="1" dirty="0"/>
              <a:t>данное исследование показало именно такие результаты, но это результаты, показывающие, что мы – молодое поколение живем, планируем, боремся, побеждаем и движемся вперед. Вперед к прекрасному будущему, с новыми </a:t>
            </a:r>
            <a:r>
              <a:rPr lang="ru-RU" sz="3400" i="1" dirty="0" smtClean="0"/>
              <a:t>профессиями, новыми испытаниями </a:t>
            </a:r>
            <a:r>
              <a:rPr lang="ru-RU" sz="3400" i="1" dirty="0"/>
              <a:t>и новыми героями</a:t>
            </a:r>
            <a:r>
              <a:rPr lang="ru-RU" sz="3400" i="1" dirty="0" smtClean="0"/>
              <a:t>!</a:t>
            </a:r>
            <a:r>
              <a:rPr lang="ru-RU" sz="3400" b="1" i="1" dirty="0"/>
              <a:t> </a:t>
            </a:r>
            <a:endParaRPr lang="ru-RU" sz="3400" i="1" dirty="0"/>
          </a:p>
          <a:p>
            <a:endParaRPr lang="ru-RU" dirty="0"/>
          </a:p>
        </p:txBody>
      </p:sp>
    </p:spTree>
    <p:extLst>
      <p:ext uri="{BB962C8B-B14F-4D97-AF65-F5344CB8AC3E}">
        <p14:creationId xmlns:p14="http://schemas.microsoft.com/office/powerpoint/2010/main" val="56747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1819" y="383574"/>
            <a:ext cx="11397803" cy="6324808"/>
          </a:xfrm>
          <a:prstGeom prst="rect">
            <a:avLst/>
          </a:prstGeom>
        </p:spPr>
        <p:txBody>
          <a:bodyPr wrap="square">
            <a:spAutoFit/>
          </a:bodyPr>
          <a:lstStyle/>
          <a:p>
            <a:pPr indent="450215"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Цель проекта:</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исследование профессионального самоопределения школьников и выявление обоснований их выбора.</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          Задачи проекта:</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изучить литературу по профессиональной ориентации </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провести анкетирование среди обучающихся 8 – 11 классов</a:t>
            </a: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-провести исследование по профессиональному самоопределению школьников на основании анкетных данных</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ознакомить обучающихся с актуальными и перспективными профессиями.</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результаты исследований оформить в виде презентации.</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Объект:</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обучающиеся 8 - 11 классов.</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Предмет:</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профессиональное самоопределение обучающихся.</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Проблема, на решение которой направлен проект. </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Формирование профессионального самоопределения школьников в динамично меняющемся мире.  </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50000"/>
              </a:lnSpc>
              <a:spcAft>
                <a:spcPts val="0"/>
              </a:spcAft>
            </a:pPr>
            <a:r>
              <a:rPr lang="ru-RU" b="1" dirty="0" smtClean="0">
                <a:effectLst/>
                <a:latin typeface="Times New Roman" panose="02020603050405020304" pitchFamily="18" charset="0"/>
                <a:ea typeface="Calibri" panose="020F0502020204030204" pitchFamily="34" charset="0"/>
                <a:cs typeface="Times New Roman" panose="02020603050405020304" pitchFamily="18" charset="0"/>
              </a:rPr>
              <a:t>Предполагаемые результаты проекта:</a:t>
            </a:r>
            <a:endParaRPr lang="ru-RU"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презентация по результатам исследований, обучающихся 8 – 11 классов по профессиональному самоопределению;</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41646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3427" y="254338"/>
            <a:ext cx="11612258" cy="698700"/>
          </a:xfrm>
        </p:spPr>
        <p:txBody>
          <a:bodyPr>
            <a:noAutofit/>
          </a:bodyPr>
          <a:lstStyle/>
          <a:p>
            <a:r>
              <a:rPr lang="ru-RU" sz="3600" b="1" dirty="0" smtClean="0"/>
              <a:t>Пять направлений исследования для анкетирования старшеклассников</a:t>
            </a:r>
            <a:endParaRPr lang="ru-RU" sz="3600" b="1" dirty="0"/>
          </a:p>
        </p:txBody>
      </p:sp>
      <p:sp>
        <p:nvSpPr>
          <p:cNvPr id="4" name="Объект 3"/>
          <p:cNvSpPr>
            <a:spLocks noGrp="1"/>
          </p:cNvSpPr>
          <p:nvPr>
            <p:ph idx="1"/>
          </p:nvPr>
        </p:nvSpPr>
        <p:spPr>
          <a:xfrm>
            <a:off x="386366" y="1092536"/>
            <a:ext cx="2987899" cy="687217"/>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Целеполагание</a:t>
            </a:r>
            <a:endParaRPr lang="ru-RU" sz="2400" dirty="0">
              <a:effectLst/>
              <a:ea typeface="Calibri" panose="020F0502020204030204" pitchFamily="34" charset="0"/>
              <a:cs typeface="Times New Roman" panose="02020603050405020304" pitchFamily="18" charset="0"/>
            </a:endParaRPr>
          </a:p>
        </p:txBody>
      </p:sp>
      <p:sp>
        <p:nvSpPr>
          <p:cNvPr id="5" name="Скругленный прямоугольник 4"/>
          <p:cNvSpPr/>
          <p:nvPr/>
        </p:nvSpPr>
        <p:spPr>
          <a:xfrm>
            <a:off x="4217328" y="1046721"/>
            <a:ext cx="3438658" cy="583328"/>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400" b="1" dirty="0" smtClean="0">
                <a:latin typeface="Times New Roman" panose="02020603050405020304" pitchFamily="18" charset="0"/>
                <a:ea typeface="Calibri" panose="020F0502020204030204" pitchFamily="34" charset="0"/>
                <a:cs typeface="Times New Roman" panose="02020603050405020304" pitchFamily="18" charset="0"/>
              </a:rPr>
              <a:t>Потребности</a:t>
            </a:r>
            <a:endParaRPr lang="ru-RU" sz="2400" dirty="0">
              <a:effectLst/>
              <a:ea typeface="Calibri" panose="020F0502020204030204" pitchFamily="34" charset="0"/>
              <a:cs typeface="Times New Roman" panose="02020603050405020304" pitchFamily="18" charset="0"/>
            </a:endParaRPr>
          </a:p>
        </p:txBody>
      </p:sp>
      <p:sp>
        <p:nvSpPr>
          <p:cNvPr id="6" name="Скругленный прямоугольник 5"/>
          <p:cNvSpPr/>
          <p:nvPr/>
        </p:nvSpPr>
        <p:spPr>
          <a:xfrm>
            <a:off x="386366" y="1867011"/>
            <a:ext cx="2987899" cy="106937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Определился ли ты со своей будущей профессией?</a:t>
            </a:r>
            <a:endParaRPr lang="ru-RU" sz="1600" dirty="0">
              <a:effectLst/>
              <a:ea typeface="Calibri" panose="020F0502020204030204" pitchFamily="34" charset="0"/>
              <a:cs typeface="Times New Roman" panose="02020603050405020304" pitchFamily="18" charset="0"/>
            </a:endParaRPr>
          </a:p>
        </p:txBody>
      </p:sp>
      <p:sp>
        <p:nvSpPr>
          <p:cNvPr id="7" name="Скругленный прямоугольник 6"/>
          <p:cNvSpPr/>
          <p:nvPr/>
        </p:nvSpPr>
        <p:spPr>
          <a:xfrm>
            <a:off x="3484877" y="1697590"/>
            <a:ext cx="4712376" cy="2416428"/>
          </a:xfrm>
          <a:prstGeom prst="roundRect">
            <a:avLst/>
          </a:prstGeom>
          <a:solidFill>
            <a:schemeClr val="accent2">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Какое профессиональное направление тебе наиболее близко?</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15000"/>
              </a:lnSpc>
              <a:spcAft>
                <a:spcPts val="0"/>
              </a:spcAft>
            </a:pPr>
            <a:r>
              <a:rPr lang="ru-RU" sz="1600" b="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Медицина и здоровье </a:t>
            </a:r>
            <a:r>
              <a:rPr lang="ru-RU" sz="1600" b="1" u="none" strike="noStrike" dirty="0" smtClean="0">
                <a:effectLst/>
                <a:latin typeface="Times New Roman" panose="02020603050405020304" pitchFamily="18" charset="0"/>
                <a:ea typeface="Times New Roman" panose="02020603050405020304" pitchFamily="18" charset="0"/>
                <a:cs typeface="Times New Roman" panose="02020603050405020304" pitchFamily="18" charset="0"/>
              </a:rPr>
              <a:t>□             Туризм    □</a:t>
            </a:r>
            <a:r>
              <a:rPr lang="ru-RU" sz="1600" dirty="0" smtClean="0">
                <a:latin typeface="Calibri" panose="020F0502020204030204" pitchFamily="34" charset="0"/>
                <a:ea typeface="Times New Roman" panose="02020603050405020304" pitchFamily="18" charset="0"/>
                <a:cs typeface="Times New Roman" panose="02020603050405020304" pitchFamily="18" charset="0"/>
              </a:rPr>
              <a:t> </a:t>
            </a:r>
            <a:r>
              <a:rPr lang="ru-RU" sz="1600" b="1" u="none" strike="noStrike" dirty="0" smtClean="0">
                <a:effectLst/>
                <a:latin typeface="Times New Roman" panose="02020603050405020304" pitchFamily="18" charset="0"/>
                <a:ea typeface="Times New Roman" panose="02020603050405020304" pitchFamily="18" charset="0"/>
                <a:cs typeface="Times New Roman" panose="02020603050405020304" pitchFamily="18" charset="0"/>
              </a:rPr>
              <a:t>Предпринимательство □        Образование □</a:t>
            </a:r>
            <a:endParaRPr lang="ru-RU" sz="1600" dirty="0">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spcAft>
                <a:spcPts val="0"/>
              </a:spcAft>
            </a:pPr>
            <a:r>
              <a:rPr lang="en-US" sz="1600" b="1" u="none" strike="noStrike" dirty="0" smtClean="0">
                <a:effectLst/>
                <a:latin typeface="Times New Roman" panose="02020603050405020304" pitchFamily="18" charset="0"/>
                <a:ea typeface="Times New Roman" panose="02020603050405020304" pitchFamily="18" charset="0"/>
                <a:cs typeface="Times New Roman" panose="02020603050405020304" pitchFamily="18" charset="0"/>
              </a:rPr>
              <a:t>IT</a:t>
            </a:r>
            <a:r>
              <a:rPr lang="ru-RU" sz="1600" b="1" u="none" strike="noStrike"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и коммуникации </a:t>
            </a:r>
            <a:r>
              <a:rPr lang="ru-RU" sz="1600" b="1" u="none" strike="noStrike"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u="none" strike="noStrike"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Сельское </a:t>
            </a:r>
            <a:r>
              <a:rPr lang="ru-RU" sz="1600" b="1" u="none" strike="noStrike"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хозяйство □</a:t>
            </a:r>
            <a:endParaRPr lang="ru-RU" sz="1600" u="none" strike="noStrike"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u-RU" sz="1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Транспорт </a:t>
            </a:r>
            <a:r>
              <a:rPr lang="ru-RU"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a:effectLst/>
                <a:latin typeface="Times New Roman" panose="02020603050405020304" pitchFamily="18" charset="0"/>
                <a:ea typeface="Times New Roman" panose="02020603050405020304" pitchFamily="18" charset="0"/>
                <a:cs typeface="Times New Roman" panose="02020603050405020304" pitchFamily="18" charset="0"/>
              </a:rPr>
              <a:t>Безопасность </a:t>
            </a:r>
            <a:r>
              <a:rPr lang="ru-RU"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Другое </a:t>
            </a:r>
            <a:r>
              <a:rPr lang="ru-RU"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Скругленный прямоугольник 7"/>
          <p:cNvSpPr/>
          <p:nvPr/>
        </p:nvSpPr>
        <p:spPr>
          <a:xfrm>
            <a:off x="386366" y="3136314"/>
            <a:ext cx="2897729" cy="714041"/>
          </a:xfrm>
          <a:prstGeom prst="roundRect">
            <a:avLst/>
          </a:prstGeom>
          <a:solidFill>
            <a:schemeClr val="accent3">
              <a:lumMod val="75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Грани и границы</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9" name="Скругленный прямоугольник 8"/>
          <p:cNvSpPr/>
          <p:nvPr/>
        </p:nvSpPr>
        <p:spPr>
          <a:xfrm>
            <a:off x="223426" y="4050286"/>
            <a:ext cx="1643263" cy="2099685"/>
          </a:xfrm>
          <a:prstGeom prst="roundRect">
            <a:avLst/>
          </a:prstGeom>
          <a:solidFill>
            <a:schemeClr val="accent4">
              <a:lumMod val="40000"/>
              <a:lumOff val="6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Планируешь ли ты остаться жить и работать в селе</a:t>
            </a: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0" name="Прямая со стрелкой 9"/>
          <p:cNvCxnSpPr/>
          <p:nvPr/>
        </p:nvCxnSpPr>
        <p:spPr>
          <a:xfrm>
            <a:off x="2871802" y="3973456"/>
            <a:ext cx="657225" cy="4095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2753613" y="3945261"/>
            <a:ext cx="657225" cy="4095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2"/>
          <p:cNvSpPr/>
          <p:nvPr/>
        </p:nvSpPr>
        <p:spPr>
          <a:xfrm>
            <a:off x="1849326" y="3973456"/>
            <a:ext cx="1664408" cy="2183276"/>
          </a:xfrm>
          <a:prstGeom prst="roundRect">
            <a:avLst/>
          </a:prstGeom>
          <a:solidFill>
            <a:schemeClr val="accent4">
              <a:lumMod val="40000"/>
              <a:lumOff val="6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Связываешь ли ты свое будущее с Россией?</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Скругленный прямоугольник 14"/>
          <p:cNvSpPr/>
          <p:nvPr/>
        </p:nvSpPr>
        <p:spPr>
          <a:xfrm>
            <a:off x="8336722" y="1046722"/>
            <a:ext cx="3017078" cy="639347"/>
          </a:xfrm>
          <a:prstGeom prst="roundRect">
            <a:avLst/>
          </a:prstGeom>
          <a:solidFill>
            <a:schemeClr val="accent3">
              <a:lumMod val="75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400" b="1" dirty="0">
                <a:solidFill>
                  <a:srgbClr val="FFFFFF"/>
                </a:solidFill>
                <a:effectLst/>
                <a:latin typeface="Times New Roman" panose="02020603050405020304" pitchFamily="18" charset="0"/>
                <a:ea typeface="Calibri" panose="020F0502020204030204" pitchFamily="34" charset="0"/>
                <a:cs typeface="Times New Roman" panose="02020603050405020304" pitchFamily="18" charset="0"/>
              </a:rPr>
              <a:t>Образование</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6" name="Скругленный прямоугольник 15"/>
          <p:cNvSpPr/>
          <p:nvPr/>
        </p:nvSpPr>
        <p:spPr>
          <a:xfrm>
            <a:off x="8336722" y="1779752"/>
            <a:ext cx="1571625" cy="2193704"/>
          </a:xfrm>
          <a:prstGeom prst="roundRect">
            <a:avLst/>
          </a:prstGeom>
          <a:solidFill>
            <a:schemeClr val="accent4">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Планируешь ли ты получить высшее образование?</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Скругленный прямоугольник 16"/>
          <p:cNvSpPr/>
          <p:nvPr/>
        </p:nvSpPr>
        <p:spPr>
          <a:xfrm>
            <a:off x="10018959" y="1836902"/>
            <a:ext cx="1857375" cy="2213383"/>
          </a:xfrm>
          <a:prstGeom prst="roundRect">
            <a:avLst/>
          </a:prstGeom>
          <a:solidFill>
            <a:schemeClr val="accent4">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Как ты думаешь, обязательно ли в наше время иметь высшее образование?</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Скругленный прямоугольник 17"/>
          <p:cNvSpPr/>
          <p:nvPr/>
        </p:nvSpPr>
        <p:spPr>
          <a:xfrm>
            <a:off x="3692026" y="4181559"/>
            <a:ext cx="2656385" cy="2554091"/>
          </a:xfrm>
          <a:prstGeom prst="roundRect">
            <a:avLst/>
          </a:prstGeom>
          <a:solidFill>
            <a:schemeClr val="accent1">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Готов ли ты к тому, что в будущем появятся новые профессии, требующие высокой самоорганизации, конкурентоспособности, мобильности?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Скругленный прямоугольник 18"/>
          <p:cNvSpPr/>
          <p:nvPr/>
        </p:nvSpPr>
        <p:spPr>
          <a:xfrm>
            <a:off x="6451307" y="4793426"/>
            <a:ext cx="2409358" cy="1800679"/>
          </a:xfrm>
          <a:prstGeom prst="roundRect">
            <a:avLst/>
          </a:prstGeom>
          <a:solidFill>
            <a:schemeClr val="accent1">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Как ты думаешь, будет ли твоя профессия востребована в будущем?</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20" name="Скругленный прямоугольник 19"/>
          <p:cNvSpPr/>
          <p:nvPr/>
        </p:nvSpPr>
        <p:spPr>
          <a:xfrm>
            <a:off x="9122534" y="4740359"/>
            <a:ext cx="2796727" cy="1888212"/>
          </a:xfrm>
          <a:prstGeom prst="roundRect">
            <a:avLst/>
          </a:prstGeom>
          <a:solidFill>
            <a:schemeClr val="accent1">
              <a:lumMod val="20000"/>
              <a:lumOff val="80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Как ты считаешь, повлияет «пандемия </a:t>
            </a:r>
            <a:r>
              <a:rPr lang="ru-RU" sz="1600" b="1" dirty="0" err="1">
                <a:effectLst/>
                <a:latin typeface="Times New Roman" panose="02020603050405020304" pitchFamily="18" charset="0"/>
                <a:ea typeface="Calibri" panose="020F0502020204030204" pitchFamily="34" charset="0"/>
                <a:cs typeface="Times New Roman" panose="02020603050405020304" pitchFamily="18" charset="0"/>
              </a:rPr>
              <a:t>короновируса</a:t>
            </a:r>
            <a:r>
              <a:rPr lang="ru-RU" sz="1600" b="1" dirty="0">
                <a:effectLst/>
                <a:latin typeface="Times New Roman" panose="02020603050405020304" pitchFamily="18" charset="0"/>
                <a:ea typeface="Calibri" panose="020F0502020204030204" pitchFamily="34" charset="0"/>
                <a:cs typeface="Times New Roman" panose="02020603050405020304" pitchFamily="18" charset="0"/>
              </a:rPr>
              <a:t>» на дальнейшую жизнь?</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u-RU"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21" name="Скругленный прямоугольник 20"/>
          <p:cNvSpPr/>
          <p:nvPr/>
        </p:nvSpPr>
        <p:spPr>
          <a:xfrm>
            <a:off x="6868396" y="4166156"/>
            <a:ext cx="2936651" cy="522065"/>
          </a:xfrm>
          <a:prstGeom prst="roundRect">
            <a:avLst/>
          </a:prstGeom>
          <a:solidFill>
            <a:schemeClr val="accent3">
              <a:lumMod val="75000"/>
            </a:schemeClr>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ru-RU" sz="2400" b="1" dirty="0" smtClean="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Уверенность</a:t>
            </a:r>
            <a:endParaRPr lang="ru-RU" sz="24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35389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7882" y="218941"/>
            <a:ext cx="10967433" cy="2949261"/>
          </a:xfrm>
        </p:spPr>
        <p:txBody>
          <a:bodyPr>
            <a:noAutofit/>
          </a:bodyPr>
          <a:lstStyle/>
          <a:p>
            <a:r>
              <a:rPr lang="ru-RU" sz="2000" b="1" i="1" dirty="0">
                <a:latin typeface="+mn-lt"/>
                <a:cs typeface="Times New Roman" panose="02020603050405020304" pitchFamily="18" charset="0"/>
              </a:rPr>
              <a:t>В школьном возрасте осознанный выбор профессии способны сделать единицы – это высоко замотивированные подростки. Причиной служат такие факторы, как - семейная традиция, мечта с детства, личный пример «состоявшегося в профессии и в жизни» человека и т.д.  У большинства молодых людей выбор профессии основывается на существующих в обществе стереотипах, что мешает найти себя в мире профессий и создает трудности, приводит к таким ситуациям, как разочарование в приобретенной специальности, понимание что ошибся с выбором, что зря послушал родителей, что работа неинтересная и т.д.  Вот, почему так важно при выборе профессии ориентироваться на свои </a:t>
            </a:r>
            <a:r>
              <a:rPr lang="ru-RU" sz="2000" b="1" i="1" dirty="0" smtClean="0">
                <a:latin typeface="+mn-lt"/>
                <a:cs typeface="Times New Roman" panose="02020603050405020304" pitchFamily="18" charset="0"/>
              </a:rPr>
              <a:t>внутренние потребности</a:t>
            </a:r>
            <a:r>
              <a:rPr lang="ru-RU" sz="2000" b="1" i="1" dirty="0">
                <a:latin typeface="+mn-lt"/>
                <a:cs typeface="Times New Roman" panose="02020603050405020304" pitchFamily="18" charset="0"/>
              </a:rPr>
              <a:t>, умения, творческое начало.</a:t>
            </a:r>
            <a:br>
              <a:rPr lang="ru-RU" sz="2000" b="1" i="1" dirty="0">
                <a:latin typeface="+mn-lt"/>
                <a:cs typeface="Times New Roman" panose="02020603050405020304" pitchFamily="18" charset="0"/>
              </a:rPr>
            </a:br>
            <a:endParaRPr lang="ru-RU" sz="2000" b="1" i="1" dirty="0">
              <a:latin typeface="+mn-lt"/>
              <a:cs typeface="Times New Roman" panose="02020603050405020304" pitchFamily="18" charset="0"/>
            </a:endParaRPr>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777257573"/>
              </p:ext>
            </p:extLst>
          </p:nvPr>
        </p:nvGraphicFramePr>
        <p:xfrm>
          <a:off x="838200" y="2962141"/>
          <a:ext cx="10108842" cy="338897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6853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9397" y="365125"/>
            <a:ext cx="11333409" cy="2094740"/>
          </a:xfrm>
        </p:spPr>
        <p:txBody>
          <a:bodyPr>
            <a:noAutofit/>
          </a:bodyPr>
          <a:lstStyle/>
          <a:p>
            <a:r>
              <a:rPr lang="ru-RU" sz="2000" b="1" i="1" dirty="0"/>
              <a:t>По результатам данного опроса, мы видим, что для школьников интересны все предложенные направления профессиональной деятельности, однако, наибольшее количество голосов отдано предпринимательству, наименьшее количество голосов – сельскому хозяйству. Многие считают, что в профессии главное - деньги. Однако, это – ошибка! В любой профессии главное — любовь к своему делу, главное, чтобы это было тебе по душе. И каждый день нужно идти на работу с радостью. Если ты не будешь любить то, чем занимаешься, ты никогда не получишь удовольствия от своего дела. И поэтому прежде чем кем-то стать, спроси у себя самого: «Нравится ли мне, то, что я делаю?». И после этого сделай для себя выводы. Знаменитое высказывание: «Делай, что любишь, люби, что делаешь». Это должно стать главным правилом любого человека.</a:t>
            </a:r>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3970396556"/>
              </p:ext>
            </p:extLst>
          </p:nvPr>
        </p:nvGraphicFramePr>
        <p:xfrm>
          <a:off x="540913" y="2859110"/>
          <a:ext cx="10534918" cy="364472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284799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120498"/>
          </a:xfrm>
        </p:spPr>
        <p:txBody>
          <a:bodyPr>
            <a:normAutofit/>
          </a:bodyPr>
          <a:lstStyle/>
          <a:p>
            <a:r>
              <a:rPr lang="ru-RU" sz="2400" b="1" i="1" dirty="0"/>
              <a:t>По данной диаграмме мы видим, что высшее образование планируют получить54 % обучающихся.  17 % опрошенных не планируют получать высшее образование, 29% затрудняются ответить. </a:t>
            </a:r>
            <a:br>
              <a:rPr lang="ru-RU" sz="2400" b="1" i="1" dirty="0"/>
            </a:br>
            <a:endParaRPr lang="ru-RU" sz="2400" b="1" i="1" dirty="0"/>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4149588745"/>
              </p:ext>
            </p:extLst>
          </p:nvPr>
        </p:nvGraphicFramePr>
        <p:xfrm>
          <a:off x="1004552" y="2150772"/>
          <a:ext cx="10586433" cy="42708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07188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4699" y="365124"/>
            <a:ext cx="11109101" cy="2313681"/>
          </a:xfrm>
        </p:spPr>
        <p:txBody>
          <a:bodyPr>
            <a:noAutofit/>
          </a:bodyPr>
          <a:lstStyle/>
          <a:p>
            <a:r>
              <a:rPr lang="ru-RU" sz="2400" b="1" i="1" dirty="0"/>
              <a:t>Если сравнивать с предыдущей диаграммой, то мы видим, что появилась разница между количеством желающих поступить в ВУЗ и количеством считающих, что высшее образование обязательно для успешного обустройства в жизни. Причем со знаком «-».  Что является причиной такого несоответствия? Молодежь, которая считает высшее образование необязательным, планирует его получать. Мотив "найти хорошо оплачиваемую работу" достаточно весомый аргумент. Далее - престиж будущей работы, ее востребованность на рынке труда, желание стать компетентным специалистом.</a:t>
            </a:r>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2493852373"/>
              </p:ext>
            </p:extLst>
          </p:nvPr>
        </p:nvGraphicFramePr>
        <p:xfrm>
          <a:off x="631064" y="2949261"/>
          <a:ext cx="10380373" cy="36833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04346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9397" y="425003"/>
            <a:ext cx="10864403" cy="2279560"/>
          </a:xfrm>
        </p:spPr>
        <p:txBody>
          <a:bodyPr>
            <a:normAutofit fontScale="90000"/>
          </a:bodyPr>
          <a:lstStyle/>
          <a:p>
            <a:r>
              <a:rPr lang="ru-RU" sz="2400" b="1" i="1" dirty="0"/>
              <a:t>По результатам данного опроса, мы видим, 71% опрошенных не связывает свою дальнейшую жизнь с селом, 21% затрудняются ответить и лишь 8% опрошенных планируют остаться жить и работать в селе. На самом деле, в этом вопросе заложена большая информативность. Остаться в селе – значит, заниматься сельским хозяйством, значит – растить хлеб, выращивать скот, значит быть полезным своей Малой Родине и это очень важно и достойно</a:t>
            </a:r>
            <a:r>
              <a:rPr lang="ru-RU" sz="2400" b="1" i="1" dirty="0" smtClean="0"/>
              <a:t>! </a:t>
            </a:r>
            <a:r>
              <a:rPr lang="ru-RU" sz="2400" b="1" i="1" dirty="0"/>
              <a:t/>
            </a:r>
            <a:br>
              <a:rPr lang="ru-RU" sz="2400" b="1" i="1" dirty="0"/>
            </a:br>
            <a:endParaRPr lang="ru-RU" sz="2400" b="1" i="1" dirty="0"/>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3677121989"/>
              </p:ext>
            </p:extLst>
          </p:nvPr>
        </p:nvGraphicFramePr>
        <p:xfrm>
          <a:off x="580623" y="2704563"/>
          <a:ext cx="10773177" cy="37943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3005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0913" y="365125"/>
            <a:ext cx="10812887" cy="2571258"/>
          </a:xfrm>
        </p:spPr>
        <p:txBody>
          <a:bodyPr>
            <a:normAutofit/>
          </a:bodyPr>
          <a:lstStyle/>
          <a:p>
            <a:r>
              <a:rPr lang="ru-RU" sz="2400" b="1" i="1" dirty="0"/>
              <a:t>По результатам данного опроса мы видим, что 9% респондентов имеют желание уехать за пределы своей Родины</a:t>
            </a:r>
            <a:r>
              <a:rPr lang="ru-RU" sz="2400" b="1" i="1" dirty="0" smtClean="0"/>
              <a:t>.</a:t>
            </a:r>
            <a:r>
              <a:rPr lang="ru-RU" sz="2400" b="1" i="1" dirty="0"/>
              <a:t> 69% опрошенных связывают свою дальнейшую жизнь с Россией, и это очень хорошо, значит им есть что дать своей Родине. Здесь срабатывает чувство патриотизма и гордости за наше поколение, способное сделать выбор в пользу своего государства, своего народа, своего города, села, деревни. И те 22% опрошенных, затрудняются ответить на этот вопрос, рано или поздно, примут правильное решение. </a:t>
            </a:r>
          </a:p>
        </p:txBody>
      </p:sp>
      <p:graphicFrame>
        <p:nvGraphicFramePr>
          <p:cNvPr id="4" name="Объект 3" title="Диаграмма"/>
          <p:cNvGraphicFramePr>
            <a:graphicFrameLocks noGrp="1"/>
          </p:cNvGraphicFramePr>
          <p:nvPr>
            <p:ph idx="1"/>
            <p:extLst>
              <p:ext uri="{D42A27DB-BD31-4B8C-83A1-F6EECF244321}">
                <p14:modId xmlns:p14="http://schemas.microsoft.com/office/powerpoint/2010/main" val="3657268915"/>
              </p:ext>
            </p:extLst>
          </p:nvPr>
        </p:nvGraphicFramePr>
        <p:xfrm>
          <a:off x="566669" y="3116687"/>
          <a:ext cx="11243257" cy="33564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2789336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1266</Words>
  <Application>Microsoft Office PowerPoint</Application>
  <PresentationFormat>Широкоэкранный</PresentationFormat>
  <Paragraphs>108</Paragraphs>
  <Slides>13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Calibri</vt:lpstr>
      <vt:lpstr>Calibri Light</vt:lpstr>
      <vt:lpstr>Times New Roman</vt:lpstr>
      <vt:lpstr>Тема Office</vt:lpstr>
      <vt:lpstr>Презентация PowerPoint</vt:lpstr>
      <vt:lpstr>Презентация PowerPoint</vt:lpstr>
      <vt:lpstr>Пять направлений исследования для анкетирования старшеклассников</vt:lpstr>
      <vt:lpstr>В школьном возрасте осознанный выбор профессии способны сделать единицы – это высоко замотивированные подростки. Причиной служат такие факторы, как - семейная традиция, мечта с детства, личный пример «состоявшегося в профессии и в жизни» человека и т.д.  У большинства молодых людей выбор профессии основывается на существующих в обществе стереотипах, что мешает найти себя в мире профессий и создает трудности, приводит к таким ситуациям, как разочарование в приобретенной специальности, понимание что ошибся с выбором, что зря послушал родителей, что работа неинтересная и т.д.  Вот, почему так важно при выборе профессии ориентироваться на свои внутренние потребности, умения, творческое начало. </vt:lpstr>
      <vt:lpstr>По результатам данного опроса, мы видим, что для школьников интересны все предложенные направления профессиональной деятельности, однако, наибольшее количество голосов отдано предпринимательству, наименьшее количество голосов – сельскому хозяйству. Многие считают, что в профессии главное - деньги. Однако, это – ошибка! В любой профессии главное — любовь к своему делу, главное, чтобы это было тебе по душе. И каждый день нужно идти на работу с радостью. Если ты не будешь любить то, чем занимаешься, ты никогда не получишь удовольствия от своего дела. И поэтому прежде чем кем-то стать, спроси у себя самого: «Нравится ли мне, то, что я делаю?». И после этого сделай для себя выводы. Знаменитое высказывание: «Делай, что любишь, люби, что делаешь». Это должно стать главным правилом любого человека.</vt:lpstr>
      <vt:lpstr>По данной диаграмме мы видим, что высшее образование планируют получить54 % обучающихся.  17 % опрошенных не планируют получать высшее образование, 29% затрудняются ответить.  </vt:lpstr>
      <vt:lpstr>Если сравнивать с предыдущей диаграммой, то мы видим, что появилась разница между количеством желающих поступить в ВУЗ и количеством считающих, что высшее образование обязательно для успешного обустройства в жизни. Причем со знаком «-».  Что является причиной такого несоответствия? Молодежь, которая считает высшее образование необязательным, планирует его получать. Мотив "найти хорошо оплачиваемую работу" достаточно весомый аргумент. Далее - престиж будущей работы, ее востребованность на рынке труда, желание стать компетентным специалистом.</vt:lpstr>
      <vt:lpstr>По результатам данного опроса, мы видим, 71% опрошенных не связывает свою дальнейшую жизнь с селом, 21% затрудняются ответить и лишь 8% опрошенных планируют остаться жить и работать в селе. На самом деле, в этом вопросе заложена большая информативность. Остаться в селе – значит, заниматься сельским хозяйством, значит – растить хлеб, выращивать скот, значит быть полезным своей Малой Родине и это очень важно и достойно!  </vt:lpstr>
      <vt:lpstr>По результатам данного опроса мы видим, что 9% респондентов имеют желание уехать за пределы своей Родины. 69% опрошенных связывают свою дальнейшую жизнь с Россией, и это очень хорошо, значит им есть что дать своей Родине. Здесь срабатывает чувство патриотизма и гордости за наше поколение, способное сделать выбор в пользу своего государства, своего народа, своего города, села, деревни. И те 22% опрошенных, затрудняются ответить на этот вопрос, рано или поздно, примут правильное решение. </vt:lpstr>
      <vt:lpstr>Результаты данного опроса показывают, что 82 % респондентов готовы к тому, что уже в ближайшем будущем рынок труда изменится, появятся новые профессии, многие традиционные профессии исчезнут.  В чем проявляется готовность сегодняшних школьников? На первый взгляд, молодежь не заморачивается и не проявляет особой тревоги относительно своих планов на жизнь. Как будто, все идет своим чередом, но наступит такой момент, когда нужно будет мобилизовать все свои силы на результат и, что у нас, современных подростков, хорошо получается, так это сконцентрироваться, задаться целью и достичь желаемого!   </vt:lpstr>
      <vt:lpstr>Из данной диаграммы мы видим, что 63% обучающихся уверены в том, что их профессия будет востребована в будущем.  Здесь можно сделать следующие выводы: эти подростки уверенно смотрят в свое будущее. Они интересуются своей профессией, ищут о ней информацию, обсуждают свой выбор с родителями, используют материалы Фестиваля профессий «Билет в будущее».  </vt:lpstr>
      <vt:lpstr>Этот вопрос присутствует в данной анкете с той целью, чтобы понять, способны ли внешние факторы каким-либо образом повлиять на социальную активность сегодняшних подростков, изменить планы, заставить отказаться от намеченных целей или напротив, изменить траекторию достижения цели, но закалить, адаптировать, сделать более сильными. Здесь мы видим, что сегодня 46% согласны с тем, что пандемия способна повлиять на дальнейшую жизнь. И это не удивительно. Сегодня весь мир пребывает в сомнениях и тревоге, но я уверена, пережив агонию страха и неизвестности, мы научимся жить и преодолевать новые болезни, сомнения, социальные неравенства и научимся с легкостью принимать все вызовы судьбы.                           </vt:lpstr>
      <vt:lpstr>Заключение</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11</cp:revision>
  <dcterms:created xsi:type="dcterms:W3CDTF">2021-09-29T09:38:41Z</dcterms:created>
  <dcterms:modified xsi:type="dcterms:W3CDTF">2021-09-29T11:06:48Z</dcterms:modified>
</cp:coreProperties>
</file>