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2" r:id="rId3"/>
    <p:sldId id="258" r:id="rId4"/>
    <p:sldId id="283" r:id="rId5"/>
    <p:sldId id="288" r:id="rId6"/>
    <p:sldId id="289" r:id="rId7"/>
    <p:sldId id="284" r:id="rId8"/>
    <p:sldId id="285" r:id="rId9"/>
    <p:sldId id="286" r:id="rId10"/>
    <p:sldId id="287" r:id="rId11"/>
    <p:sldId id="290" r:id="rId12"/>
    <p:sldId id="291" r:id="rId13"/>
    <p:sldId id="292" r:id="rId14"/>
    <p:sldId id="268" r:id="rId15"/>
    <p:sldId id="269" r:id="rId16"/>
    <p:sldId id="270" r:id="rId17"/>
    <p:sldId id="272" r:id="rId18"/>
    <p:sldId id="274" r:id="rId19"/>
    <p:sldId id="293" r:id="rId20"/>
    <p:sldId id="294" r:id="rId21"/>
    <p:sldId id="295" r:id="rId22"/>
    <p:sldId id="29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595A6-0754-45F5-AF2B-CB938962E74C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3D180-8601-4088-B81A-3C7526697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06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F9C75-4AC2-4866-B599-6EC0CE5D0A1E}" type="datetime1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59975-B916-451A-A4CD-E03B16A451E9}" type="datetime1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FB879-3552-4B44-BE9E-B5B9281DBC6D}" type="datetime1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52226-C513-4F36-AFB1-15FFD55D2BBB}" type="datetime1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A91B2-84B6-40E4-B780-2BDF1C1C8741}" type="datetime1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5321-4D04-40CA-A4A6-B574BEB537D2}" type="datetime1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7BF56-2D6D-4918-8782-0F7DA88B6612}" type="datetime1">
              <a:rPr lang="ru-RU" smtClean="0"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022D-7A47-4FCA-81FF-40E7746884C5}" type="datetime1">
              <a:rPr lang="ru-RU" smtClean="0"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A6B01-3DC2-4DE5-A0DF-D05D1E6C0EF1}" type="datetime1">
              <a:rPr lang="ru-RU" smtClean="0"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C7DC-BB69-44A8-8DAE-7CC438F10738}" type="datetime1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BCAC-8CD1-4304-86B8-2EE8204CD3E1}" type="datetime1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DB49C-1E40-49B5-8054-D22E68032749}" type="datetime1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32E1E-7C75-4646-BFF8-B42701382B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992888" cy="2160240"/>
          </a:xfrm>
          <a:gradFill>
            <a:gsLst>
              <a:gs pos="0">
                <a:schemeClr val="accent5">
                  <a:tint val="50000"/>
                  <a:satMod val="300000"/>
                  <a:alpha val="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"Информационная и медийная грамотность </a:t>
            </a: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педагогов в рамках  развития функциональной грамотности"</a:t>
            </a:r>
            <a:endParaRPr lang="ru-RU" sz="3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28083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Функциональная грамотность, как средство раскрытия учебных навыков и возможностей должна быть знакома детям уже в 6-7лет. Именно в этом возрасте создается базовая основа чтения, письма, математики и это является той благодатной почвой, которая впоследствии помогает будущему школьнику приобретать знания и учиться для себя, быть самостоятельным, уметь жить среди людей.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 грамотность в ДОУ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7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28083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ФГОС ДО определяет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стратегию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«Содействия становлению и развитию предпосылок грамотности»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 грамотность в ДОУ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9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28083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Кроме того, для обеспечения продуктивности формирования предпосылок функциональной грамотности дошкольников педагогам необходимо применять специальные активные, деятельностные, «субъект-субъектные», личностно-ориентированные, развивающие образовательные технологии, такие как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 грамотность в ДОУ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85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28083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проблемно-диалогическая технология освоения новых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технология формирования типа правильной читательской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проектной деятельности, обеспечивающая условия для формирования организационных, интеллектуальных, коммуникативных и оценочных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умений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нформационные и коммуникационные технологии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 грамотность в ДОУ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15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Информационная грамотность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7992888" cy="2448272"/>
          </a:xfrm>
        </p:spPr>
        <p:txBody>
          <a:bodyPr>
            <a:normAutofit/>
          </a:bodyPr>
          <a:lstStyle/>
          <a:p>
            <a:pPr marL="3175" indent="379413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i="1" dirty="0" smtClean="0">
                <a:latin typeface="Times New Roman"/>
                <a:ea typeface="Calibri"/>
              </a:rPr>
              <a:t>Информационная грамотность</a:t>
            </a:r>
            <a:r>
              <a:rPr lang="ru-RU" sz="2400" dirty="0" smtClean="0">
                <a:latin typeface="Times New Roman"/>
                <a:ea typeface="Calibri"/>
              </a:rPr>
              <a:t> — это набор компетенций, необходимых для получения, понимания, оценки, адаптации, генерирования, хранения и представления информации, используемой для анализа проблем и принятия решения.</a:t>
            </a:r>
          </a:p>
          <a:p>
            <a:pPr algn="just">
              <a:lnSpc>
                <a:spcPct val="115000"/>
              </a:lnSpc>
              <a:buNone/>
            </a:pPr>
            <a:endParaRPr lang="ru-RU" sz="2400" dirty="0" smtClean="0">
              <a:latin typeface="Times New Roman"/>
              <a:ea typeface="Calibri"/>
            </a:endParaRPr>
          </a:p>
        </p:txBody>
      </p:sp>
      <p:pic>
        <p:nvPicPr>
          <p:cNvPr id="1026" name="Picture 2" descr="D:\Мои рисунки\образование\image_07092015184338_144163341858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77072"/>
            <a:ext cx="8189168" cy="2439156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Информационная грамотность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7992888" cy="4968552"/>
          </a:xfrm>
        </p:spPr>
        <p:txBody>
          <a:bodyPr>
            <a:normAutofit lnSpcReduction="10000"/>
          </a:bodyPr>
          <a:lstStyle/>
          <a:p>
            <a:pPr marL="3175" indent="379413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Calibri"/>
              </a:rPr>
              <a:t>Информационно грамотные люди обладают следующими базовыми навыками:</a:t>
            </a:r>
          </a:p>
          <a:p>
            <a:pPr marL="3175" lvl="0" indent="379413" algn="just">
              <a:lnSpc>
                <a:spcPct val="115000"/>
              </a:lnSpc>
              <a:buFont typeface="Wingdings"/>
              <a:buChar char=""/>
            </a:pPr>
            <a:r>
              <a:rPr lang="ru-RU" sz="2400" i="1" dirty="0" smtClean="0">
                <a:latin typeface="Times New Roman"/>
                <a:ea typeface="Calibri"/>
              </a:rPr>
              <a:t>критическое мышление,</a:t>
            </a:r>
          </a:p>
          <a:p>
            <a:pPr marL="3175" lvl="0" indent="379413" algn="just">
              <a:lnSpc>
                <a:spcPct val="115000"/>
              </a:lnSpc>
              <a:buFont typeface="Wingdings"/>
              <a:buChar char=""/>
            </a:pPr>
            <a:r>
              <a:rPr lang="ru-RU" sz="2400" i="1" dirty="0" smtClean="0">
                <a:latin typeface="Times New Roman"/>
                <a:ea typeface="Calibri"/>
              </a:rPr>
              <a:t>умение анализировать информацию и использовать ее для самовыражения,</a:t>
            </a:r>
          </a:p>
          <a:p>
            <a:pPr marL="3175" lvl="0" indent="379413" algn="just">
              <a:lnSpc>
                <a:spcPct val="115000"/>
              </a:lnSpc>
              <a:buFont typeface="Wingdings"/>
              <a:buChar char=""/>
            </a:pPr>
            <a:r>
              <a:rPr lang="ru-RU" sz="2400" i="1" dirty="0" smtClean="0">
                <a:latin typeface="Times New Roman"/>
                <a:ea typeface="Calibri"/>
              </a:rPr>
              <a:t>способность к независимому обучению и созданию информации,</a:t>
            </a:r>
          </a:p>
          <a:p>
            <a:pPr marL="3175" lvl="0" indent="379413" algn="just">
              <a:lnSpc>
                <a:spcPct val="115000"/>
              </a:lnSpc>
              <a:buFont typeface="Wingdings"/>
              <a:buChar char=""/>
            </a:pPr>
            <a:r>
              <a:rPr lang="ru-RU" sz="2400" i="1" dirty="0" smtClean="0">
                <a:latin typeface="Times New Roman"/>
                <a:ea typeface="Calibri"/>
              </a:rPr>
              <a:t>готовность быть информированным гражданином и профессионалом,</a:t>
            </a:r>
          </a:p>
          <a:p>
            <a:pPr marL="3175" lvl="0" indent="379413" algn="just">
              <a:lnSpc>
                <a:spcPct val="115000"/>
              </a:lnSpc>
              <a:buFont typeface="Wingdings"/>
              <a:buChar char=""/>
            </a:pPr>
            <a:r>
              <a:rPr lang="ru-RU" sz="2400" i="1" dirty="0" smtClean="0">
                <a:latin typeface="Times New Roman"/>
                <a:ea typeface="Calibri"/>
              </a:rPr>
              <a:t>участвовать в государственной деятельности и демократических процессах, протекающих в обществе.</a:t>
            </a:r>
          </a:p>
          <a:p>
            <a:pPr algn="just">
              <a:lnSpc>
                <a:spcPct val="115000"/>
              </a:lnSpc>
              <a:buNone/>
            </a:pPr>
            <a:endParaRPr lang="ru-RU" sz="2400" dirty="0" smtClean="0">
              <a:latin typeface="Times New Roman"/>
              <a:ea typeface="Calibri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Информационная грамотность включает следующие навыки: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968552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buFont typeface="Wingdings"/>
              <a:buChar char=""/>
            </a:pPr>
            <a:r>
              <a:rPr lang="ru-RU" sz="2000" dirty="0" smtClean="0">
                <a:latin typeface="Times New Roman"/>
                <a:ea typeface="Calibri"/>
              </a:rPr>
              <a:t>Выявление/осознание информационных потребностей: Что я хочу найти? Какую проблему я пытаюсь решить?</a:t>
            </a:r>
          </a:p>
          <a:p>
            <a:pPr lvl="0" algn="just">
              <a:spcBef>
                <a:spcPts val="0"/>
              </a:spcBef>
              <a:buFont typeface="Wingdings"/>
              <a:buChar char=""/>
            </a:pPr>
            <a:r>
              <a:rPr lang="ru-RU" sz="2000" dirty="0" smtClean="0">
                <a:latin typeface="Times New Roman"/>
                <a:ea typeface="Calibri"/>
              </a:rPr>
              <a:t>Выявление источников информации: Что использовать: Интернет, книги или телевидение? Использовать первичные, вторичные или третичные источники?</a:t>
            </a:r>
          </a:p>
          <a:p>
            <a:pPr lvl="0" algn="just">
              <a:spcBef>
                <a:spcPts val="0"/>
              </a:spcBef>
              <a:buFont typeface="Wingdings"/>
              <a:buChar char=""/>
            </a:pPr>
            <a:r>
              <a:rPr lang="ru-RU" sz="2000" dirty="0" smtClean="0">
                <a:latin typeface="Times New Roman"/>
                <a:ea typeface="Calibri"/>
              </a:rPr>
              <a:t>Определение местоположения или поиск информации: Где следует искать информацию? К кому обратиться за помощью?</a:t>
            </a:r>
          </a:p>
          <a:p>
            <a:pPr lvl="0" algn="just">
              <a:spcBef>
                <a:spcPts val="0"/>
              </a:spcBef>
              <a:buFont typeface="Wingdings"/>
              <a:buChar char=""/>
            </a:pPr>
            <a:r>
              <a:rPr lang="ru-RU" sz="2000" dirty="0" smtClean="0">
                <a:latin typeface="Times New Roman"/>
                <a:ea typeface="Calibri"/>
              </a:rPr>
              <a:t>Анализ и оценка качества информации: Как узнать, насколько надежна данная информация?</a:t>
            </a:r>
          </a:p>
          <a:p>
            <a:pPr lvl="0" algn="just">
              <a:spcBef>
                <a:spcPts val="0"/>
              </a:spcBef>
              <a:buFont typeface="Wingdings"/>
              <a:buChar char=""/>
            </a:pPr>
            <a:r>
              <a:rPr lang="ru-RU" sz="2000" dirty="0" smtClean="0">
                <a:latin typeface="Times New Roman"/>
                <a:ea typeface="Calibri"/>
              </a:rPr>
              <a:t>Организация, хранение или архивирование информации: Как эффективно организовать информацию, полученную из многочисленных источников?</a:t>
            </a:r>
          </a:p>
          <a:p>
            <a:pPr lvl="0" algn="just">
              <a:spcBef>
                <a:spcPts val="0"/>
              </a:spcBef>
              <a:buFont typeface="Wingdings"/>
              <a:buChar char=""/>
            </a:pPr>
            <a:r>
              <a:rPr lang="ru-RU" sz="2000" dirty="0" smtClean="0">
                <a:latin typeface="Times New Roman"/>
                <a:ea typeface="Calibri"/>
              </a:rPr>
              <a:t>Использование информации в соответствии с этическими нормами, эффективное и результативное: Как мне следует действовать, чтобы соблюсти авторские права создателей информации?</a:t>
            </a:r>
          </a:p>
          <a:p>
            <a:pPr lvl="0" algn="just">
              <a:spcBef>
                <a:spcPts val="0"/>
              </a:spcBef>
              <a:buFont typeface="Wingdings"/>
              <a:buChar char=""/>
            </a:pPr>
            <a:r>
              <a:rPr lang="ru-RU" sz="2000" dirty="0" smtClean="0">
                <a:latin typeface="Times New Roman"/>
                <a:ea typeface="Calibri"/>
              </a:rPr>
              <a:t>Создание и обмен новыми знаниями: Как можно представить мою информацию?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Медийная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грамотность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3096344"/>
          </a:xfrm>
        </p:spPr>
        <p:txBody>
          <a:bodyPr>
            <a:noAutofit/>
          </a:bodyPr>
          <a:lstStyle/>
          <a:p>
            <a:pPr marL="3175" indent="468313" algn="just">
              <a:spcBef>
                <a:spcPts val="1200"/>
              </a:spcBef>
              <a:buNone/>
            </a:pPr>
            <a:r>
              <a:rPr lang="ru-RU" sz="2800" i="1" dirty="0" smtClean="0">
                <a:latin typeface="Times New Roman"/>
                <a:ea typeface="Calibri"/>
              </a:rPr>
              <a:t>Медийная грамотность </a:t>
            </a:r>
            <a:r>
              <a:rPr lang="ru-RU" sz="2800" dirty="0" smtClean="0">
                <a:latin typeface="Times New Roman"/>
                <a:ea typeface="Calibri"/>
              </a:rPr>
              <a:t>— процесс обучения использования медиа (СМИ, интернет, новости, реклама, фото, книги, радио, кино, телевидение и т.п.)</a:t>
            </a:r>
          </a:p>
          <a:p>
            <a:pPr marL="3175" indent="468313" algn="just">
              <a:spcBef>
                <a:spcPts val="1200"/>
              </a:spcBef>
              <a:buNone/>
            </a:pPr>
            <a:r>
              <a:rPr lang="ru-RU" sz="2800" dirty="0" smtClean="0">
                <a:latin typeface="Times New Roman"/>
                <a:ea typeface="Calibri"/>
              </a:rPr>
              <a:t>Ключевым аспектом медийной грамотности является аналитический подход к медиа среде — способность воспринимать их критически — и решимость выражать себя через медиа.</a:t>
            </a:r>
          </a:p>
        </p:txBody>
      </p:sp>
      <p:pic>
        <p:nvPicPr>
          <p:cNvPr id="2050" name="Picture 2" descr="D:\Мои рисунки\образование\medialiteracy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4221088"/>
            <a:ext cx="5628109" cy="2471881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Медийная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грамотность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4608512"/>
          </a:xfrm>
        </p:spPr>
        <p:txBody>
          <a:bodyPr>
            <a:noAutofit/>
          </a:bodyPr>
          <a:lstStyle/>
          <a:p>
            <a:pPr indent="43180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err="1" smtClean="0">
                <a:latin typeface="Times New Roman"/>
                <a:ea typeface="Calibri"/>
              </a:rPr>
              <a:t>Медийная</a:t>
            </a:r>
            <a:r>
              <a:rPr lang="ru-RU" sz="2800" dirty="0" smtClean="0">
                <a:latin typeface="Times New Roman"/>
                <a:ea typeface="Calibri"/>
              </a:rPr>
              <a:t> грамотность включает следующие составляющие:</a:t>
            </a:r>
          </a:p>
          <a:p>
            <a:pPr lvl="0" algn="just">
              <a:buFont typeface="Wingdings"/>
              <a:buChar char=""/>
            </a:pPr>
            <a:r>
              <a:rPr lang="ru-RU" sz="2800" dirty="0" smtClean="0">
                <a:latin typeface="Times New Roman"/>
                <a:ea typeface="Calibri"/>
              </a:rPr>
              <a:t>Эстетические и креативные навыки</a:t>
            </a:r>
          </a:p>
          <a:p>
            <a:pPr lvl="0" algn="just">
              <a:buFont typeface="Wingdings"/>
              <a:buChar char=""/>
            </a:pPr>
            <a:r>
              <a:rPr lang="ru-RU" sz="2800" dirty="0" smtClean="0">
                <a:latin typeface="Times New Roman"/>
                <a:ea typeface="Calibri"/>
              </a:rPr>
              <a:t>Интерактивные навыки</a:t>
            </a:r>
          </a:p>
          <a:p>
            <a:pPr lvl="0" algn="just">
              <a:buFont typeface="Wingdings"/>
              <a:buChar char=""/>
            </a:pPr>
            <a:r>
              <a:rPr lang="ru-RU" sz="2800" dirty="0">
                <a:latin typeface="Times New Roman"/>
                <a:ea typeface="Calibri"/>
              </a:rPr>
              <a:t>Навыки критического </a:t>
            </a:r>
            <a:r>
              <a:rPr lang="ru-RU" sz="2800" dirty="0" smtClean="0">
                <a:latin typeface="Times New Roman"/>
                <a:ea typeface="Calibri"/>
              </a:rPr>
              <a:t>анализа</a:t>
            </a:r>
            <a:endParaRPr lang="ru-RU" sz="2800" dirty="0">
              <a:latin typeface="Times New Roman"/>
              <a:ea typeface="Calibri"/>
            </a:endParaRPr>
          </a:p>
          <a:p>
            <a:pPr lvl="0" algn="just">
              <a:buFont typeface="Wingdings"/>
              <a:buChar char=""/>
            </a:pPr>
            <a:r>
              <a:rPr lang="ru-RU" sz="2800" dirty="0">
                <a:latin typeface="Times New Roman"/>
                <a:ea typeface="Calibri"/>
              </a:rPr>
              <a:t>Навыки безопасности</a:t>
            </a:r>
            <a:endParaRPr lang="ru-RU" sz="2800" dirty="0" smtClean="0">
              <a:latin typeface="Times New Roman"/>
              <a:ea typeface="Calibri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7992888" cy="4608512"/>
          </a:xfrm>
        </p:spPr>
        <p:txBody>
          <a:bodyPr>
            <a:noAutofit/>
          </a:bodyPr>
          <a:lstStyle/>
          <a:p>
            <a:pPr indent="43180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Формы и способы выражения медиа постоянно развиваются; следовательно, навыки медийной и информационной грамотности также должны непрерывно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совершенствоваться.</a:t>
            </a:r>
            <a:endParaRPr lang="ru-RU" sz="2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72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 грамотность педагога.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636912"/>
            <a:ext cx="7488832" cy="2908919"/>
          </a:xfrm>
        </p:spPr>
        <p:txBody>
          <a:bodyPr>
            <a:normAutofit/>
          </a:bodyPr>
          <a:lstStyle/>
          <a:p>
            <a:pPr marL="3175" indent="468313"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Функциональная грамотность – это уровень образованности, который может быть достигнут за время обучения в школе, институтах, и предполагает способность человека решать стандартные жизненные задачи в различных сферах жизни.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09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7992888" cy="4608512"/>
          </a:xfrm>
        </p:spPr>
        <p:txBody>
          <a:bodyPr>
            <a:noAutofit/>
          </a:bodyPr>
          <a:lstStyle/>
          <a:p>
            <a:pPr indent="43180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Сотрудники института ЮНЕСКО в сфере образования настоятельно рекомендуют постоянно повышать информационную 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медийную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грамотность.</a:t>
            </a:r>
            <a:endParaRPr lang="ru-RU" sz="2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79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1"/>
            <a:ext cx="8229600" cy="70609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207" y="764704"/>
            <a:ext cx="8712968" cy="46085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180" dirty="0">
                <a:latin typeface="Times New Roman" pitchFamily="18" charset="0"/>
                <a:cs typeface="Times New Roman" pitchFamily="18" charset="0"/>
              </a:rPr>
              <a:t>На уровне отдельного специалиста они рекомендуют:</a:t>
            </a:r>
          </a:p>
          <a:p>
            <a:pPr marL="0" indent="0">
              <a:buNone/>
            </a:pPr>
            <a:r>
              <a:rPr lang="ru-RU" sz="2180" dirty="0">
                <a:latin typeface="Times New Roman" pitchFamily="18" charset="0"/>
                <a:cs typeface="Times New Roman" pitchFamily="18" charset="0"/>
              </a:rPr>
              <a:t>- систематически повышать уровень информационно-медийной грамотности в рамках самообразования, курсов, семинаров, тренингов, конференций.</a:t>
            </a:r>
          </a:p>
          <a:p>
            <a:pPr marL="0" indent="0">
              <a:buNone/>
            </a:pPr>
            <a:r>
              <a:rPr lang="ru-RU" sz="2180" dirty="0">
                <a:latin typeface="Times New Roman" pitchFamily="18" charset="0"/>
                <a:cs typeface="Times New Roman" pitchFamily="18" charset="0"/>
              </a:rPr>
              <a:t>- включать элементы </a:t>
            </a:r>
            <a:r>
              <a:rPr lang="ru-RU" sz="2180" dirty="0" err="1">
                <a:latin typeface="Times New Roman" pitchFamily="18" charset="0"/>
                <a:cs typeface="Times New Roman" pitchFamily="18" charset="0"/>
              </a:rPr>
              <a:t>медийно</a:t>
            </a:r>
            <a:r>
              <a:rPr lang="ru-RU" sz="2180" dirty="0">
                <a:latin typeface="Times New Roman" pitchFamily="18" charset="0"/>
                <a:cs typeface="Times New Roman" pitchFamily="18" charset="0"/>
              </a:rPr>
              <a:t>-информационной грамотности в </a:t>
            </a:r>
            <a:r>
              <a:rPr lang="ru-RU" sz="2180" dirty="0" smtClean="0">
                <a:latin typeface="Times New Roman" pitchFamily="18" charset="0"/>
                <a:cs typeface="Times New Roman" pitchFamily="18" charset="0"/>
              </a:rPr>
              <a:t>процесс образования </a:t>
            </a:r>
            <a:endParaRPr lang="ru-RU" sz="218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180" dirty="0">
                <a:latin typeface="Times New Roman" pitchFamily="18" charset="0"/>
                <a:cs typeface="Times New Roman" pitchFamily="18" charset="0"/>
              </a:rPr>
              <a:t>- содействовать повышению осведомленности руководства и сотрудников своей организации в сфере </a:t>
            </a:r>
            <a:r>
              <a:rPr lang="ru-RU" sz="2180" dirty="0" err="1">
                <a:latin typeface="Times New Roman" pitchFamily="18" charset="0"/>
                <a:cs typeface="Times New Roman" pitchFamily="18" charset="0"/>
              </a:rPr>
              <a:t>медийно</a:t>
            </a:r>
            <a:r>
              <a:rPr lang="ru-RU" sz="2180" dirty="0">
                <a:latin typeface="Times New Roman" pitchFamily="18" charset="0"/>
                <a:cs typeface="Times New Roman" pitchFamily="18" charset="0"/>
              </a:rPr>
              <a:t>-информационной грамотности, ее значения для педагогической практики, возможностях, которые обеспечиваются образованием и просвещением в этой области.</a:t>
            </a:r>
          </a:p>
          <a:p>
            <a:pPr marL="0" indent="0">
              <a:buNone/>
            </a:pPr>
            <a:r>
              <a:rPr lang="ru-RU" sz="2180" dirty="0">
                <a:latin typeface="Times New Roman" pitchFamily="18" charset="0"/>
                <a:cs typeface="Times New Roman" pitchFamily="18" charset="0"/>
              </a:rPr>
              <a:t>- распространять информацию о собственных наработках в области </a:t>
            </a:r>
            <a:r>
              <a:rPr lang="ru-RU" sz="2180" dirty="0" err="1">
                <a:latin typeface="Times New Roman" pitchFamily="18" charset="0"/>
                <a:cs typeface="Times New Roman" pitchFamily="18" charset="0"/>
              </a:rPr>
              <a:t>медийно</a:t>
            </a:r>
            <a:r>
              <a:rPr lang="ru-RU" sz="2180" dirty="0">
                <a:latin typeface="Times New Roman" pitchFamily="18" charset="0"/>
                <a:cs typeface="Times New Roman" pitchFamily="18" charset="0"/>
              </a:rPr>
              <a:t>-информационной грамотности, делиться опытом и успешными практиками.</a:t>
            </a:r>
          </a:p>
          <a:p>
            <a:pPr marL="0" indent="0">
              <a:buNone/>
            </a:pPr>
            <a:r>
              <a:rPr lang="ru-RU" sz="2180" dirty="0">
                <a:latin typeface="Times New Roman" pitchFamily="18" charset="0"/>
                <a:cs typeface="Times New Roman" pitchFamily="18" charset="0"/>
              </a:rPr>
              <a:t>- объединять усилия с единомышленниками в области продвижения </a:t>
            </a:r>
            <a:r>
              <a:rPr lang="ru-RU" sz="2180" dirty="0" err="1">
                <a:latin typeface="Times New Roman" pitchFamily="18" charset="0"/>
                <a:cs typeface="Times New Roman" pitchFamily="18" charset="0"/>
              </a:rPr>
              <a:t>медийно</a:t>
            </a:r>
            <a:r>
              <a:rPr lang="ru-RU" sz="2180" dirty="0">
                <a:latin typeface="Times New Roman" pitchFamily="18" charset="0"/>
                <a:cs typeface="Times New Roman" pitchFamily="18" charset="0"/>
              </a:rPr>
              <a:t>-информационной грамотности и включения данного вида грамотности в процессы профессиональной подготовки и повышения квалификации педагогов.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47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7992888" cy="4608512"/>
          </a:xfrm>
        </p:spPr>
        <p:txBody>
          <a:bodyPr>
            <a:noAutofit/>
          </a:bodyPr>
          <a:lstStyle/>
          <a:p>
            <a:pPr indent="43180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«Нельзя человека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</a:t>
            </a:r>
          </a:p>
          <a:p>
            <a:pPr indent="43180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всю жизнь,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3180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надо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научить 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indent="43180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учиться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всю жизнь!»</a:t>
            </a: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23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492896"/>
            <a:ext cx="7632848" cy="28083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Важно, чтобы функциональная грамотность была не обособленным набором задач для решения, а процессом, гармонично вшитым в общую программу дошкольного развития.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 грамотность педагога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28083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Функциональная грамотность помогает людям использовать запас имеющейся информации, применять ее на практике и решать сложные жизненные задачи. Она основывается на реальной грамотности людей и широте их знаний о мире, помогает мыслить независимо и делать собственные выводы обо всем, что происходит вокруг.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 грамотность педагога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63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28083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Правомерно ли требовать от педагога владеть функциональной грамотностью?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Указ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Президента РФ от 07.05.2018 г. № 204 «О национальных целях и стратегических задачах развития Российской Федерации на период до 2024 года».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госпрограмма РФ от 26 декабря 2017 г. № 1642 «Развитие образования»</a:t>
            </a:r>
            <a:r>
              <a:rPr lang="ru-RU" sz="2400" b="1" dirty="0"/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 грамотность педагога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43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2808312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 ФГОС прописано:</a:t>
            </a:r>
          </a:p>
          <a:p>
            <a:pPr lvl="0" fontAlgn="base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изменение образовательной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парадигмы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характер обучения и взаимодействия участников образовательного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процесса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доминирующий компонент организации образовательного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процесса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характер контроля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 грамотность педагога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14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28083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развить навыки функциональной грамотности: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Мыслить критично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Развивать коммуникативные навыки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Участвовать в дискуссиях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Расширять кругозор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Организовывать процесс познания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 грамотность педагога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9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28083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Одна из важнейших задач современного образования – формирование функционально грамотных людей. Эта задача является актуальной и для дошкольного образования, поскольку подготовка к школе требует формирования важнейших компетенций уже в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предшкольный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период воспитания.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 грамотность в ДОУ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27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28083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условиях дошкольного образования процесс формирования ФГ ребенка будет успешным при соблюдении следующих требований: интеграции предметов системы дошкольного образования; активном взаимодействии с родителями.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 грамотность в ДОУ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32E1E-7C75-4646-BFF8-B42701382B7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08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816</Words>
  <Application>Microsoft Office PowerPoint</Application>
  <PresentationFormat>Экран (4:3)</PresentationFormat>
  <Paragraphs>103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"Информационная и медийная грамотность педагогов в рамках  развития функциональной грамотности"</vt:lpstr>
      <vt:lpstr>Функциональная грамотность педагога.</vt:lpstr>
      <vt:lpstr>Функциональная грамотность педагога</vt:lpstr>
      <vt:lpstr>Функциональная грамотность педагога</vt:lpstr>
      <vt:lpstr>Функциональная грамотность педагога</vt:lpstr>
      <vt:lpstr>Функциональная грамотность педагога</vt:lpstr>
      <vt:lpstr>Функциональная грамотность педагога</vt:lpstr>
      <vt:lpstr>Функциональная грамотность в ДОУ</vt:lpstr>
      <vt:lpstr>Функциональная грамотность в ДОУ</vt:lpstr>
      <vt:lpstr>Функциональная грамотность в ДОУ</vt:lpstr>
      <vt:lpstr>Функциональная грамотность в ДОУ</vt:lpstr>
      <vt:lpstr>Функциональная грамотность в ДОУ</vt:lpstr>
      <vt:lpstr>Функциональная грамотность в ДОУ</vt:lpstr>
      <vt:lpstr>Информационная грамотность </vt:lpstr>
      <vt:lpstr>Информационная грамотность </vt:lpstr>
      <vt:lpstr>Информационная грамотность включает следующие навыки:</vt:lpstr>
      <vt:lpstr>Медийная грамотность</vt:lpstr>
      <vt:lpstr>Медийная грамотность</vt:lpstr>
      <vt:lpstr>Заключение</vt:lpstr>
      <vt:lpstr>Заключение</vt:lpstr>
      <vt:lpstr>Заключение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"Информационная и медийная грамотность учителя в рамках  реализации профессионального стандарта педагога"</dc:title>
  <dc:creator>Юлия</dc:creator>
  <cp:lastModifiedBy>Монпансье</cp:lastModifiedBy>
  <cp:revision>31</cp:revision>
  <dcterms:created xsi:type="dcterms:W3CDTF">2016-08-23T20:00:52Z</dcterms:created>
  <dcterms:modified xsi:type="dcterms:W3CDTF">2021-11-25T07:52:47Z</dcterms:modified>
</cp:coreProperties>
</file>