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8" autoAdjust="0"/>
    <p:restoredTop sz="94638" autoAdjust="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701129-6760-45CF-BE88-BF6FC714FFA7}" type="datetimeFigureOut">
              <a:rPr lang="ru-RU" smtClean="0"/>
              <a:t>15.05.2025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BB38D3-435F-4392-9262-4642AE64F5F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3" Type="http://schemas.openxmlformats.org/officeDocument/2006/relationships/slide" Target="slide3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5" Type="http://schemas.openxmlformats.org/officeDocument/2006/relationships/slide" Target="slide4.xml"/><Relationship Id="rId10" Type="http://schemas.openxmlformats.org/officeDocument/2006/relationships/slide" Target="slide9.xml"/><Relationship Id="rId4" Type="http://schemas.openxmlformats.org/officeDocument/2006/relationships/audio" Target="../media/audio2.wav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GmsW8p3p1qYTGP2RcHvSkfcb3UFSYQoLLhzp9IL2RWRCwWCuCB6CBAxukSXsYFBNgdgzYOVbh66iUjq2jsPeIh-G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500" b="12500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2976" y="857232"/>
            <a:ext cx="6858048" cy="5286412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endParaRPr lang="ru-RU" sz="2800" dirty="0" smtClean="0">
              <a:latin typeface="Book Antiqua" pitchFamily="18" charset="0"/>
              <a:hlinkClick r:id="" action="ppaction://noaction">
                <a:snd r:embed="rId3" name="camera.wav" builtIn="1"/>
              </a:hlinkClick>
            </a:endParaRPr>
          </a:p>
          <a:p>
            <a:pPr algn="ctr"/>
            <a:r>
              <a:rPr lang="ru-RU" sz="2800" dirty="0" smtClean="0">
                <a:latin typeface="Book Antiqua" pitchFamily="18" charset="0"/>
              </a:rPr>
              <a:t>Приглашаю вас в путешествие во времени, чтобы увидеть, как же изменилась за века письменность.</a:t>
            </a:r>
          </a:p>
          <a:p>
            <a:pPr algn="ctr"/>
            <a:r>
              <a:rPr lang="ru-RU" sz="2800" dirty="0" smtClean="0">
                <a:latin typeface="Book Antiqua" pitchFamily="18" charset="0"/>
              </a:rPr>
              <a:t>Письменность </a:t>
            </a:r>
            <a:r>
              <a:rPr lang="ru-RU" sz="2800" dirty="0" smtClean="0">
                <a:latin typeface="Book Antiqua" pitchFamily="18" charset="0"/>
              </a:rPr>
              <a:t>зародилась в те времена, когда человек учился передавать свои мысли и чувства с помощью видимых знаков, понятных не только ему самому, но и всем остальным людям</a:t>
            </a:r>
            <a:endParaRPr lang="ru-RU" sz="2800" dirty="0">
              <a:latin typeface="Book Antiqua" pitchFamily="18" charset="0"/>
              <a:hlinkClick r:id="" action="ppaction://noaction">
                <a:snd r:embed="rId3" name="camera.wav" builtIn="1"/>
              </a:hlinkClick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58 0.54522 L 0.01094 -0.170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35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11 0.09091 L 0.01111 0.4894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75460250_gas-kvas-com-p-fonovii-risunok-dlya-doklada-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3b3017dd546f5ae5929eb4933fa4c17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58214" y="6286520"/>
            <a:ext cx="614132" cy="4544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71802" y="642918"/>
            <a:ext cx="2467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Book Antiqua" pitchFamily="18" charset="0"/>
              </a:rPr>
              <a:t>ПОИГРАЕМ?</a:t>
            </a:r>
            <a:endParaRPr lang="ru-RU" sz="2800" dirty="0">
              <a:latin typeface="Book Antiqu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687" y="1428736"/>
            <a:ext cx="8858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Старославянские слова сильно отличаются от современных. 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Попробуйте догадаться об их значении.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500034" y="2143116"/>
            <a:ext cx="2000264" cy="914400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Book Antiqua" pitchFamily="18" charset="0"/>
              </a:rPr>
              <a:t>лепота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2643174" y="2143116"/>
            <a:ext cx="2000264" cy="914400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Book Antiqua" pitchFamily="18" charset="0"/>
              </a:rPr>
              <a:t>глагол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4786314" y="2143116"/>
            <a:ext cx="2000264" cy="914400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Book Antiqua" pitchFamily="18" charset="0"/>
              </a:rPr>
              <a:t>дряхл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6929454" y="2143116"/>
            <a:ext cx="2000264" cy="914400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Book Antiqua" pitchFamily="18" charset="0"/>
              </a:rPr>
              <a:t>знань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11" name="Выноска со стрелкой вниз 10"/>
          <p:cNvSpPr/>
          <p:nvPr/>
        </p:nvSpPr>
        <p:spPr>
          <a:xfrm>
            <a:off x="500034" y="4071942"/>
            <a:ext cx="2000264" cy="914400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Book Antiqua" pitchFamily="18" charset="0"/>
              </a:rPr>
              <a:t>клюся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12" name="Выноска со стрелкой вниз 11"/>
          <p:cNvSpPr/>
          <p:nvPr/>
        </p:nvSpPr>
        <p:spPr>
          <a:xfrm>
            <a:off x="2643174" y="4071942"/>
            <a:ext cx="2000264" cy="914400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Book Antiqua" pitchFamily="18" charset="0"/>
              </a:rPr>
              <a:t>ланит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13" name="Выноска со стрелкой вниз 12"/>
          <p:cNvSpPr/>
          <p:nvPr/>
        </p:nvSpPr>
        <p:spPr>
          <a:xfrm>
            <a:off x="4786314" y="4071942"/>
            <a:ext cx="2000264" cy="914400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Book Antiqua" pitchFamily="18" charset="0"/>
              </a:rPr>
              <a:t>нарицать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14" name="Выноска со стрелкой вниз 13"/>
          <p:cNvSpPr/>
          <p:nvPr/>
        </p:nvSpPr>
        <p:spPr>
          <a:xfrm>
            <a:off x="6929454" y="4071942"/>
            <a:ext cx="2000264" cy="914400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Book Antiqua" pitchFamily="18" charset="0"/>
              </a:rPr>
              <a:t>солило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00100" y="3357562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Book Antiqua" pitchFamily="18" charset="0"/>
              </a:rPr>
              <a:t>красота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14678" y="3357562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Book Antiqua" pitchFamily="18" charset="0"/>
              </a:rPr>
              <a:t>слово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86380" y="3357562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Book Antiqua" pitchFamily="18" charset="0"/>
              </a:rPr>
              <a:t>печален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29520" y="3357562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Book Antiqua" pitchFamily="18" charset="0"/>
              </a:rPr>
              <a:t>знание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00100" y="5429264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Book Antiqua" pitchFamily="18" charset="0"/>
              </a:rPr>
              <a:t>лошадь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14678" y="5429264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Book Antiqua" pitchFamily="18" charset="0"/>
              </a:rPr>
              <a:t>щека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14942" y="5429264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Book Antiqua" pitchFamily="18" charset="0"/>
              </a:rPr>
              <a:t>называть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00958" y="5429264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Book Antiqua" pitchFamily="18" charset="0"/>
              </a:rPr>
              <a:t>блюдо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75460250_gas-kvas-com-p-fonovii-risunok-dlya-doklada-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Рисунок 2" descr="23b3017dd546f5ae5929eb4933fa4c17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58214" y="6286520"/>
            <a:ext cx="614132" cy="4544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596" y="357166"/>
            <a:ext cx="6715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Русский народ внёс огромный вклад в нашу культуру с развитием языка и письменности. Давайте поиграем в пословицы и поговорки! Как хорошо вы понимаете их значение? Выберите верное значение поговорки.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2071678"/>
            <a:ext cx="4275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Наш </a:t>
            </a:r>
            <a:r>
              <a:rPr lang="ru-RU" dirty="0" err="1" smtClean="0">
                <a:latin typeface="Book Antiqua" pitchFamily="18" charset="0"/>
              </a:rPr>
              <a:t>Севастьян</a:t>
            </a:r>
            <a:r>
              <a:rPr lang="ru-RU" dirty="0" smtClean="0">
                <a:latin typeface="Book Antiqua" pitchFamily="18" charset="0"/>
              </a:rPr>
              <a:t> не узнал односельчан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57818" y="1714488"/>
            <a:ext cx="36433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Book Antiqua" pitchFamily="18" charset="0"/>
              </a:rPr>
              <a:t>С возрастом многое забывается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Book Antiqua" pitchFamily="18" charset="0"/>
              </a:rPr>
              <a:t>Зазнавшийся человек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Book Antiqua" pitchFamily="18" charset="0"/>
              </a:rPr>
              <a:t>Оказаться в непривычной для себя обстановке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3929066"/>
            <a:ext cx="3215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Своих ресниц глаз не видит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29224" y="3571876"/>
            <a:ext cx="371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Book Antiqua" pitchFamily="18" charset="0"/>
              </a:rPr>
              <a:t>Свои грехи не заметны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Book Antiqua" pitchFamily="18" charset="0"/>
              </a:rPr>
              <a:t>Оценить красоту могут только окружающие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Book Antiqua" pitchFamily="18" charset="0"/>
              </a:rPr>
              <a:t>Отсутствие в доме зеркал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48" y="5357826"/>
            <a:ext cx="3528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Бы</a:t>
            </a:r>
            <a:r>
              <a:rPr lang="ru-RU" dirty="0" smtClean="0">
                <a:latin typeface="Book Antiqua" pitchFamily="18" charset="0"/>
              </a:rPr>
              <a:t>вает, и курица петухом поёт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29257" y="5000636"/>
            <a:ext cx="3571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Book Antiqua" pitchFamily="18" charset="0"/>
              </a:rPr>
              <a:t>Глава семьи – женщина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Book Antiqua" pitchFamily="18" charset="0"/>
              </a:rPr>
              <a:t>Последствия болезни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Book Antiqua" pitchFamily="18" charset="0"/>
              </a:rPr>
              <a:t>Иногда случается и невозможное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75460250_gas-kvas-com-p-fonovii-risunok-dlya-doklada-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85728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Русский язык бывает забавным. </a:t>
            </a:r>
          </a:p>
          <a:p>
            <a:pPr algn="ctr"/>
            <a:r>
              <a:rPr lang="ru-RU" b="1" dirty="0" smtClean="0">
                <a:latin typeface="Book Antiqua" pitchFamily="18" charset="0"/>
              </a:rPr>
              <a:t>Хотите узнать больше редких слов? Выберите верное значение слова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357298"/>
            <a:ext cx="151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легислатура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3108" y="1142984"/>
            <a:ext cx="55547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Book Antiqua" pitchFamily="18" charset="0"/>
              </a:rPr>
              <a:t>Период деятельности законодательного органа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Book Antiqua" pitchFamily="18" charset="0"/>
              </a:rPr>
              <a:t>Логопедическая </a:t>
            </a:r>
            <a:r>
              <a:rPr lang="ru-RU" dirty="0" err="1" smtClean="0">
                <a:latin typeface="Book Antiqua" pitchFamily="18" charset="0"/>
              </a:rPr>
              <a:t>распевка</a:t>
            </a:r>
            <a:endParaRPr lang="ru-RU" dirty="0" smtClean="0">
              <a:latin typeface="Book Antiqua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Book Antiqua" pitchFamily="18" charset="0"/>
              </a:rPr>
              <a:t>Нотная запись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6" name="Минус 5"/>
          <p:cNvSpPr/>
          <p:nvPr/>
        </p:nvSpPr>
        <p:spPr>
          <a:xfrm rot="18260533">
            <a:off x="1333311" y="1357078"/>
            <a:ext cx="196640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85720" y="2643182"/>
            <a:ext cx="1653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Book Antiqua" pitchFamily="18" charset="0"/>
              </a:rPr>
              <a:t>кверулянство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3108" y="2357430"/>
            <a:ext cx="70008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Book Antiqua" pitchFamily="18" charset="0"/>
              </a:rPr>
              <a:t>Непреодолимое стремление отстаивать свои якобы ущемлённые права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Book Antiqua" pitchFamily="18" charset="0"/>
              </a:rPr>
              <a:t>Неспособность учитывать интересы окружающих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Book Antiqua" pitchFamily="18" charset="0"/>
              </a:rPr>
              <a:t>Желание приписывать себе заслуги других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10" name="Минус 9"/>
          <p:cNvSpPr/>
          <p:nvPr/>
        </p:nvSpPr>
        <p:spPr>
          <a:xfrm rot="18260533">
            <a:off x="1118996" y="2642961"/>
            <a:ext cx="196640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00034" y="4000504"/>
            <a:ext cx="1071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вырезуб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43108" y="3857628"/>
            <a:ext cx="42530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Book Antiqua" pitchFamily="18" charset="0"/>
              </a:rPr>
              <a:t>Стоматолог-хирург в Древней Руси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Book Antiqua" pitchFamily="18" charset="0"/>
              </a:rPr>
              <a:t>Ящер палеозойской эры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Book Antiqua" pitchFamily="18" charset="0"/>
              </a:rPr>
              <a:t>Рыба семейства карповых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14" name="Минус 13"/>
          <p:cNvSpPr/>
          <p:nvPr/>
        </p:nvSpPr>
        <p:spPr>
          <a:xfrm rot="18260533">
            <a:off x="1261872" y="4000283"/>
            <a:ext cx="196640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00034" y="557214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маюскулы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43108" y="5072074"/>
            <a:ext cx="55768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Book Antiqua" pitchFamily="18" charset="0"/>
              </a:rPr>
              <a:t>Верхняя пара челюстей у многоножек и насекомых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Book Antiqua" pitchFamily="18" charset="0"/>
              </a:rPr>
              <a:t>Буквы, имеющие прописное начертание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Book Antiqua" pitchFamily="18" charset="0"/>
              </a:rPr>
              <a:t>Органы тела животных и человека, состоящие из упругой, эластичной мышечной ткани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17" name="Минус 16"/>
          <p:cNvSpPr/>
          <p:nvPr/>
        </p:nvSpPr>
        <p:spPr>
          <a:xfrm rot="18260533">
            <a:off x="976121" y="5571919"/>
            <a:ext cx="196640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23b3017dd546f5ae5929eb4933fa4c17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58214" y="6286520"/>
            <a:ext cx="614132" cy="4544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75460250_gas-kvas-com-p-fonovii-risunok-dlya-doklada-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3b3017dd546f5ae5929eb4933fa4c17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58214" y="6286520"/>
            <a:ext cx="614132" cy="45447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034" y="1428736"/>
            <a:ext cx="81439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Book Antiqua" pitchFamily="18" charset="0"/>
              </a:rPr>
              <a:t>А сейчас снова вооружимся ручками и составим слова из старославянского слова</a:t>
            </a:r>
          </a:p>
          <a:p>
            <a:pPr algn="ctr"/>
            <a:r>
              <a:rPr lang="ru-RU" sz="2000" b="1" dirty="0" smtClean="0">
                <a:latin typeface="Book Antiqua" pitchFamily="18" charset="0"/>
              </a:rPr>
              <a:t>НАСТОЛОВАНИЕ</a:t>
            </a:r>
            <a:r>
              <a:rPr lang="ru-RU" sz="2000" dirty="0" smtClean="0">
                <a:latin typeface="Book Antiqua" pitchFamily="18" charset="0"/>
              </a:rPr>
              <a:t> — наследование княжеского престола</a:t>
            </a:r>
            <a:endParaRPr lang="ru-RU" sz="2000" dirty="0"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3174" y="3071810"/>
            <a:ext cx="394210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Book Antiqua" pitchFamily="18" charset="0"/>
              </a:rPr>
              <a:t>НАСТОЛОВАНИЕ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000496" y="3786190"/>
            <a:ext cx="12490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latin typeface="Book Antiqua" pitchFamily="18" charset="0"/>
              </a:rPr>
              <a:t>Стол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Book Antiqua" pitchFamily="18" charset="0"/>
              </a:rPr>
              <a:t>Вал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Book Antiqua" pitchFamily="18" charset="0"/>
              </a:rPr>
              <a:t>Слово 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Book Antiqua" pitchFamily="18" charset="0"/>
              </a:rPr>
              <a:t> </a:t>
            </a:r>
            <a:endParaRPr lang="ru-RU" dirty="0" smtClean="0">
              <a:latin typeface="Book Antiqua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Book Antiqua" pitchFamily="18" charset="0"/>
              </a:rPr>
              <a:t> 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7" name="Выгнутая вправо стрелка 6"/>
          <p:cNvSpPr/>
          <p:nvPr/>
        </p:nvSpPr>
        <p:spPr>
          <a:xfrm>
            <a:off x="6500826" y="3571876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лево стрелка 7"/>
          <p:cNvSpPr/>
          <p:nvPr/>
        </p:nvSpPr>
        <p:spPr>
          <a:xfrm>
            <a:off x="2000232" y="3571876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GmsW8p3p1qYTGP2RcHvSkfcb3UFSYQoLLhzp9IL2RWRCwWCuCB6CBAxukSXsYFBNgdgzYOVbh66iUjq2jsPeIh-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" y="142852"/>
            <a:ext cx="9144000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ИГРА 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«День славянской письменности и культуры»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itchFamily="18" charset="0"/>
            </a:endParaRPr>
          </a:p>
        </p:txBody>
      </p:sp>
      <p:sp>
        <p:nvSpPr>
          <p:cNvPr id="7" name="Овал 6">
            <a:hlinkClick r:id="rId3" action="ppaction://hlinksldjump">
              <a:snd r:embed="rId4" name="chimes.wav" builtIn="1"/>
            </a:hlinkClick>
          </p:cNvPr>
          <p:cNvSpPr/>
          <p:nvPr/>
        </p:nvSpPr>
        <p:spPr>
          <a:xfrm>
            <a:off x="857224" y="5572140"/>
            <a:ext cx="928694" cy="92869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" action="ppaction://hlinkshowjump?jump=nextslide">
                  <a:snd r:embed="rId4" name="chimes.wav" builtIn="1"/>
                </a:hlinkClick>
              </a:rPr>
              <a:t>1</a:t>
            </a:r>
            <a:endParaRPr lang="ru-RU" dirty="0"/>
          </a:p>
        </p:txBody>
      </p:sp>
      <p:sp>
        <p:nvSpPr>
          <p:cNvPr id="8" name="Овал 7">
            <a:hlinkHover r:id="" action="ppaction://noaction">
              <a:snd r:embed="rId4" name="chimes.wav" builtIn="1"/>
            </a:hlinkHover>
          </p:cNvPr>
          <p:cNvSpPr/>
          <p:nvPr/>
        </p:nvSpPr>
        <p:spPr>
          <a:xfrm>
            <a:off x="785786" y="4071942"/>
            <a:ext cx="928694" cy="92869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5" action="ppaction://hlinksldjump"/>
              </a:rPr>
              <a:t>2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2357422" y="3571876"/>
            <a:ext cx="928694" cy="92869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6" action="ppaction://hlinksldjump">
                  <a:snd r:embed="rId4" name="chimes.wav" builtIn="1"/>
                </a:hlinkClick>
              </a:rPr>
              <a:t>3</a:t>
            </a:r>
            <a:endParaRPr lang="ru-RU" dirty="0"/>
          </a:p>
        </p:txBody>
      </p:sp>
      <p:sp>
        <p:nvSpPr>
          <p:cNvPr id="10" name="Овал 9">
            <a:hlinkClick r:id="" action="ppaction://noaction">
              <a:snd r:embed="rId4" name="chimes.wav" builtIn="1"/>
            </a:hlinkClick>
          </p:cNvPr>
          <p:cNvSpPr/>
          <p:nvPr/>
        </p:nvSpPr>
        <p:spPr>
          <a:xfrm>
            <a:off x="3857620" y="4357694"/>
            <a:ext cx="928694" cy="92869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7" action="ppaction://hlinksldjump">
                  <a:snd r:embed="rId4" name="chimes.wav" builtIn="1"/>
                </a:hlinkClick>
              </a:rPr>
              <a:t>4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4429124" y="5643578"/>
            <a:ext cx="928694" cy="92869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8" action="ppaction://hlinksldjump">
                  <a:snd r:embed="rId4" name="chimes.wav" builtIn="1"/>
                </a:hlinkClick>
              </a:rPr>
              <a:t>5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6000760" y="5786454"/>
            <a:ext cx="928694" cy="92869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9" action="ppaction://hlinksldjump">
                  <a:snd r:embed="rId4" name="chimes.wav" builtIn="1"/>
                </a:hlinkClick>
              </a:rPr>
              <a:t>6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7358082" y="5000636"/>
            <a:ext cx="928694" cy="92869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0" action="ppaction://hlinksldjump">
                  <a:snd r:embed="rId4" name="chimes.wav" builtIn="1"/>
                </a:hlinkClick>
              </a:rPr>
              <a:t>7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7072330" y="3500438"/>
            <a:ext cx="928694" cy="92869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1" action="ppaction://hlinksldjump">
                  <a:snd r:embed="rId4" name="chimes.wav" builtIn="1"/>
                </a:hlinkClick>
              </a:rPr>
              <a:t>8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5715008" y="2428868"/>
            <a:ext cx="928694" cy="92869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2" action="ppaction://hlinksldjump">
                  <a:snd r:embed="rId4" name="chimes.wav" builtIn="1"/>
                </a:hlinkClick>
              </a:rPr>
              <a:t>9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4286248" y="2214554"/>
            <a:ext cx="928694" cy="92869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3" action="ppaction://hlinksldjump">
                  <a:snd r:embed="rId4" name="chimes.wav" builtIn="1"/>
                </a:hlinkClick>
              </a:rPr>
              <a:t>10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3000364" y="2000240"/>
            <a:ext cx="928694" cy="92869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4" action="ppaction://hlinksldjump">
                  <a:snd r:embed="rId4" name="chimes.wav" builtIn="1"/>
                </a:hlinkClick>
              </a:rPr>
              <a:t>11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1675460250_gas-kvas-com-p-fonovii-risunok-dlya-doklada-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28662" y="1500174"/>
            <a:ext cx="678661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Book Antiqua" pitchFamily="18" charset="0"/>
              </a:rPr>
              <a:t>Как назывались изображения </a:t>
            </a:r>
            <a:r>
              <a:rPr lang="ru-RU" sz="2400" b="1" dirty="0" smtClean="0">
                <a:latin typeface="Book Antiqua" pitchFamily="18" charset="0"/>
              </a:rPr>
              <a:t>на камне и дереве различных событий из жизни людей, которые стали первой попыткой фиксации </a:t>
            </a:r>
            <a:r>
              <a:rPr lang="ru-RU" sz="2400" b="1" dirty="0" smtClean="0">
                <a:latin typeface="Book Antiqua" pitchFamily="18" charset="0"/>
              </a:rPr>
              <a:t>информации?</a:t>
            </a:r>
          </a:p>
          <a:p>
            <a:endParaRPr lang="ru-RU" sz="2400" dirty="0" smtClean="0">
              <a:latin typeface="Book Antiqua" pitchFamily="18" charset="0"/>
            </a:endParaRPr>
          </a:p>
          <a:p>
            <a:r>
              <a:rPr lang="ru-RU" sz="2400" dirty="0" smtClean="0">
                <a:latin typeface="Book Antiqua" pitchFamily="18" charset="0"/>
              </a:rPr>
              <a:t>Вариант А: пиктограмма</a:t>
            </a:r>
          </a:p>
          <a:p>
            <a:endParaRPr lang="ru-RU" sz="2400" dirty="0" smtClean="0">
              <a:latin typeface="Book Antiqua" pitchFamily="18" charset="0"/>
            </a:endParaRPr>
          </a:p>
          <a:p>
            <a:r>
              <a:rPr lang="ru-RU" sz="2400" dirty="0" smtClean="0">
                <a:latin typeface="Book Antiqua" pitchFamily="18" charset="0"/>
              </a:rPr>
              <a:t>Вариант Б: клинопись</a:t>
            </a:r>
          </a:p>
          <a:p>
            <a:endParaRPr lang="ru-RU" sz="2400" dirty="0" smtClean="0">
              <a:latin typeface="Book Antiqua" pitchFamily="18" charset="0"/>
            </a:endParaRPr>
          </a:p>
          <a:p>
            <a:r>
              <a:rPr lang="ru-RU" sz="2400" dirty="0" smtClean="0">
                <a:latin typeface="Book Antiqua" pitchFamily="18" charset="0"/>
              </a:rPr>
              <a:t>Вариант В: иероглифы</a:t>
            </a:r>
          </a:p>
          <a:p>
            <a:endParaRPr lang="ru-RU" sz="2400" dirty="0" smtClean="0">
              <a:latin typeface="Book Antiqua" pitchFamily="18" charset="0"/>
            </a:endParaRPr>
          </a:p>
          <a:p>
            <a:r>
              <a:rPr lang="ru-RU" sz="2400" dirty="0" smtClean="0">
                <a:latin typeface="Book Antiqua" pitchFamily="18" charset="0"/>
              </a:rPr>
              <a:t>Вариант Г: узелковое письмо</a:t>
            </a:r>
            <a:endParaRPr lang="ru-RU" sz="2400" dirty="0">
              <a:latin typeface="Book Antiqu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928670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928662" y="3786190"/>
            <a:ext cx="76438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Book Antiqua" pitchFamily="18" charset="0"/>
              </a:rPr>
              <a:t>Самым древним видом письма считается пиктографическое. Простой и наглядный вид записи – изображения на камне и дереве различных событий из жизни людей, которые стали первой попыткой фиксации информации. Рисунки представляли собой отдельные фрагменты жизни племен или взаимосвязанный рассказ и служили способом общения, а также помогали передавать потомству знания и опыт, накопленные в разных сферах жизни. Правда, этот вид письма был несовершенен, так как изображения каждый мог трактовать по-разному, а значит суть такого послания могла неправильно восприниматься потомками.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12" name="Рисунок 11" descr="img-TsZx8H.png"/>
          <p:cNvPicPr>
            <a:picLocks noChangeAspect="1"/>
          </p:cNvPicPr>
          <p:nvPr/>
        </p:nvPicPr>
        <p:blipFill>
          <a:blip r:embed="rId3"/>
          <a:srcRect b="31718"/>
          <a:stretch>
            <a:fillRect/>
          </a:stretch>
        </p:blipFill>
        <p:spPr>
          <a:xfrm>
            <a:off x="4914891" y="3286124"/>
            <a:ext cx="4229109" cy="533634"/>
          </a:xfrm>
          <a:prstGeom prst="rect">
            <a:avLst/>
          </a:prstGeom>
        </p:spPr>
      </p:pic>
      <p:pic>
        <p:nvPicPr>
          <p:cNvPr id="17" name="Рисунок 16" descr="23b3017dd546f5ae5929eb4933fa4c17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58214" y="6286520"/>
            <a:ext cx="614132" cy="4544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75460250_gas-kvas-com-p-fonovii-risunok-dlya-doklada-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6" name="Рисунок 5" descr="3959036323_feb66c6fe2_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9355" y="2000240"/>
            <a:ext cx="3427350" cy="22860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7158" y="857232"/>
            <a:ext cx="77153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 Antiqua" pitchFamily="18" charset="0"/>
              </a:rPr>
              <a:t>Как назывался способ письма путём выдавливания </a:t>
            </a:r>
            <a:r>
              <a:rPr lang="ru-RU" sz="2400" b="1" dirty="0" smtClean="0">
                <a:latin typeface="Book Antiqua" pitchFamily="18" charset="0"/>
              </a:rPr>
              <a:t>на </a:t>
            </a:r>
            <a:r>
              <a:rPr lang="ru-RU" sz="2400" b="1" dirty="0" smtClean="0">
                <a:latin typeface="Book Antiqua" pitchFamily="18" charset="0"/>
              </a:rPr>
              <a:t>глине комбинаций клиновидных чёрточек</a:t>
            </a:r>
            <a:r>
              <a:rPr lang="ru-RU" sz="2400" b="1" dirty="0" smtClean="0">
                <a:latin typeface="Book Antiqua" pitchFamily="18" charset="0"/>
              </a:rPr>
              <a:t>, </a:t>
            </a:r>
            <a:r>
              <a:rPr lang="ru-RU" sz="2400" b="1" dirty="0" smtClean="0">
                <a:latin typeface="Book Antiqua" pitchFamily="18" charset="0"/>
              </a:rPr>
              <a:t>применявшийся </a:t>
            </a:r>
            <a:r>
              <a:rPr lang="ru-RU" sz="2400" b="1" dirty="0" smtClean="0">
                <a:latin typeface="Book Antiqua" pitchFamily="18" charset="0"/>
              </a:rPr>
              <a:t>в </a:t>
            </a:r>
            <a:r>
              <a:rPr lang="ru-RU" sz="2400" b="1" dirty="0" smtClean="0">
                <a:latin typeface="Book Antiqua" pitchFamily="18" charset="0"/>
              </a:rPr>
              <a:t>Передней Азии?</a:t>
            </a:r>
          </a:p>
          <a:p>
            <a:r>
              <a:rPr lang="ru-RU" sz="2400" dirty="0" smtClean="0">
                <a:latin typeface="Book Antiqua" pitchFamily="18" charset="0"/>
              </a:rPr>
              <a:t>Вариант А: петроглифы</a:t>
            </a:r>
          </a:p>
          <a:p>
            <a:r>
              <a:rPr lang="ru-RU" sz="2400" dirty="0" smtClean="0">
                <a:latin typeface="Book Antiqua" pitchFamily="18" charset="0"/>
              </a:rPr>
              <a:t>Вариант Б: иероглифы</a:t>
            </a:r>
          </a:p>
          <a:p>
            <a:r>
              <a:rPr lang="ru-RU" sz="2400" dirty="0" smtClean="0">
                <a:latin typeface="Book Antiqua" pitchFamily="18" charset="0"/>
              </a:rPr>
              <a:t>Вариант В: клинопись</a:t>
            </a:r>
          </a:p>
          <a:p>
            <a:r>
              <a:rPr lang="ru-RU" sz="2400" dirty="0" smtClean="0">
                <a:latin typeface="Book Antiqua" pitchFamily="18" charset="0"/>
              </a:rPr>
              <a:t>Вариант Г: узелковое письмо</a:t>
            </a:r>
            <a:endParaRPr lang="ru-RU" sz="2400" dirty="0">
              <a:latin typeface="Book Antiqua" pitchFamily="18" charset="0"/>
            </a:endParaRPr>
          </a:p>
        </p:txBody>
      </p:sp>
      <p:pic>
        <p:nvPicPr>
          <p:cNvPr id="9" name="Рисунок 8" descr="23b3017dd546f5ae5929eb4933fa4c17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58214" y="6286520"/>
            <a:ext cx="614132" cy="454479"/>
          </a:xfrm>
          <a:prstGeom prst="rect">
            <a:avLst/>
          </a:prstGeom>
        </p:spPr>
      </p:pic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214282" y="4286256"/>
            <a:ext cx="87154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Book Antiqua" pitchFamily="18" charset="0"/>
              </a:rPr>
              <a:t>Клинопись — древнейшая известная человечеству система письма. Она зародилась в конце 4-го тысячелетия до н. э. в Междуречье и более 3000 лет была в ходу у самых разных народов, распространившись от Кипра до Закавказья, от берегов Черного моря до Персидского залива.</a:t>
            </a:r>
            <a:r>
              <a:rPr lang="ru-RU" dirty="0" smtClean="0">
                <a:latin typeface="Book Antiqua" pitchFamily="18" charset="0"/>
              </a:rPr>
              <a:t> </a:t>
            </a:r>
            <a:endParaRPr lang="ru-RU" dirty="0" smtClean="0">
              <a:latin typeface="Book Antiqua" pitchFamily="18" charset="0"/>
            </a:endParaRPr>
          </a:p>
          <a:p>
            <a:pPr algn="just"/>
            <a:r>
              <a:rPr lang="ru-RU" dirty="0" smtClean="0">
                <a:latin typeface="Book Antiqua" pitchFamily="18" charset="0"/>
              </a:rPr>
              <a:t>Сохранилось </a:t>
            </a:r>
            <a:r>
              <a:rPr lang="ru-RU" dirty="0" smtClean="0">
                <a:latin typeface="Book Antiqua" pitchFamily="18" charset="0"/>
              </a:rPr>
              <a:t>большое количество </a:t>
            </a:r>
            <a:r>
              <a:rPr lang="ru-RU" dirty="0" smtClean="0">
                <a:latin typeface="Book Antiqua" pitchFamily="18" charset="0"/>
              </a:rPr>
              <a:t>текстов</a:t>
            </a:r>
            <a:r>
              <a:rPr lang="ru-RU" dirty="0" smtClean="0">
                <a:latin typeface="Book Antiqua" pitchFamily="18" charset="0"/>
              </a:rPr>
              <a:t>, </a:t>
            </a:r>
            <a:r>
              <a:rPr lang="ru-RU" dirty="0" smtClean="0">
                <a:latin typeface="Book Antiqua" pitchFamily="18" charset="0"/>
              </a:rPr>
              <a:t>написанных </a:t>
            </a:r>
            <a:r>
              <a:rPr lang="ru-RU" dirty="0" smtClean="0">
                <a:latin typeface="Book Antiqua" pitchFamily="18" charset="0"/>
              </a:rPr>
              <a:t>клинописью: де­нежные счета, летописи, государственные указы, эпосы, словари, на­учные </a:t>
            </a:r>
            <a:r>
              <a:rPr lang="ru-RU" dirty="0" smtClean="0">
                <a:latin typeface="Book Antiqua" pitchFamily="18" charset="0"/>
              </a:rPr>
              <a:t>сочинения</a:t>
            </a:r>
            <a:r>
              <a:rPr lang="ru-RU" dirty="0" smtClean="0">
                <a:latin typeface="Book Antiqua" pitchFamily="18" charset="0"/>
              </a:rPr>
              <a:t>, </a:t>
            </a:r>
            <a:r>
              <a:rPr lang="ru-RU" dirty="0" smtClean="0">
                <a:latin typeface="Book Antiqua" pitchFamily="18" charset="0"/>
              </a:rPr>
              <a:t>религиозно-магические тексты.</a:t>
            </a:r>
            <a:r>
              <a:rPr lang="ru-RU" dirty="0" smtClean="0">
                <a:latin typeface="Book Antiqua" pitchFamily="18" charset="0"/>
              </a:rPr>
              <a:t> По сей день археологи находят всё новые </a:t>
            </a:r>
            <a:r>
              <a:rPr lang="ru-RU" dirty="0" smtClean="0">
                <a:latin typeface="Book Antiqua" pitchFamily="18" charset="0"/>
              </a:rPr>
              <a:t>артефакты.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75460250_gas-kvas-com-p-fonovii-risunok-dlya-doklada-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3b3017dd546f5ae5929eb4933fa4c17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58214" y="6286520"/>
            <a:ext cx="614132" cy="454479"/>
          </a:xfrm>
          <a:prstGeom prst="rect">
            <a:avLst/>
          </a:prstGeom>
        </p:spPr>
      </p:pic>
      <p:pic>
        <p:nvPicPr>
          <p:cNvPr id="4" name="Рисунок 3" descr="523ebe774fca8861473613022569432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44" y="500042"/>
            <a:ext cx="2789230" cy="27892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00364" y="571480"/>
            <a:ext cx="492922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 Antiqua" pitchFamily="18" charset="0"/>
              </a:rPr>
              <a:t>Догадайся, какой письменности принадлежат символы:</a:t>
            </a:r>
          </a:p>
          <a:p>
            <a:r>
              <a:rPr lang="ru-RU" sz="2400" dirty="0" smtClean="0">
                <a:latin typeface="Book Antiqua" pitchFamily="18" charset="0"/>
              </a:rPr>
              <a:t>Вариант А: китайская</a:t>
            </a:r>
          </a:p>
          <a:p>
            <a:r>
              <a:rPr lang="ru-RU" sz="2400" dirty="0" smtClean="0">
                <a:latin typeface="Book Antiqua" pitchFamily="18" charset="0"/>
              </a:rPr>
              <a:t>Вариант Б: сирийская</a:t>
            </a:r>
          </a:p>
          <a:p>
            <a:r>
              <a:rPr lang="ru-RU" sz="2400" dirty="0" smtClean="0">
                <a:latin typeface="Book Antiqua" pitchFamily="18" charset="0"/>
              </a:rPr>
              <a:t>Вариант В: хеттская</a:t>
            </a:r>
          </a:p>
          <a:p>
            <a:r>
              <a:rPr lang="ru-RU" sz="2400" dirty="0" smtClean="0">
                <a:latin typeface="Book Antiqua" pitchFamily="18" charset="0"/>
              </a:rPr>
              <a:t>Вариант Г: египетская</a:t>
            </a:r>
            <a:endParaRPr lang="ru-RU" sz="2400" dirty="0">
              <a:latin typeface="Book Antiqu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3" y="3857628"/>
            <a:ext cx="814393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Book Antiqua" pitchFamily="18" charset="0"/>
              </a:rPr>
              <a:t>Древнеегипетское иероглифическое письмо – один из древнейших видов письменности в мире. Оно насчитывает около 5200 лет. В Древнем Египте письменность называли «языком богов». Считалось, что она создана богом знаний и мудрости </a:t>
            </a:r>
            <a:r>
              <a:rPr lang="ru-RU" sz="2000" dirty="0" err="1" smtClean="0">
                <a:latin typeface="Book Antiqua" pitchFamily="18" charset="0"/>
              </a:rPr>
              <a:t>Тотом</a:t>
            </a:r>
            <a:r>
              <a:rPr lang="ru-RU" sz="2000" dirty="0" smtClean="0">
                <a:latin typeface="Book Antiqua" pitchFamily="18" charset="0"/>
              </a:rPr>
              <a:t>. Иероглифы играли ключевую роль в выполнении царских обязанностей. Их использовали и фараоны и их жрецы, чтобы фиксировать достижения правителей. </a:t>
            </a:r>
            <a:endParaRPr lang="ru-RU" sz="2000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75460250_gas-kvas-com-p-fonovii-risunok-dlya-doklada-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Рисунок 2" descr="23b3017dd546f5ae5929eb4933fa4c17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58214" y="6286520"/>
            <a:ext cx="614132" cy="45447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282" y="642918"/>
            <a:ext cx="83582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 Antiqua" pitchFamily="18" charset="0"/>
              </a:rPr>
              <a:t>Как называется система</a:t>
            </a:r>
            <a:r>
              <a:rPr lang="ru-RU" sz="2400" b="1" dirty="0" smtClean="0">
                <a:latin typeface="Book Antiqua" pitchFamily="18" charset="0"/>
              </a:rPr>
              <a:t>, в которой нет алфавита, </a:t>
            </a:r>
            <a:endParaRPr lang="ru-RU" sz="2400" b="1" dirty="0" smtClean="0">
              <a:latin typeface="Book Antiqua" pitchFamily="18" charset="0"/>
            </a:endParaRPr>
          </a:p>
          <a:p>
            <a:r>
              <a:rPr lang="ru-RU" sz="2400" b="1" dirty="0" smtClean="0">
                <a:latin typeface="Book Antiqua" pitchFamily="18" charset="0"/>
              </a:rPr>
              <a:t>а </a:t>
            </a:r>
            <a:r>
              <a:rPr lang="ru-RU" sz="2400" b="1" dirty="0" smtClean="0">
                <a:latin typeface="Book Antiqua" pitchFamily="18" charset="0"/>
              </a:rPr>
              <a:t>для записи текстов используют иероглифы. Они передают не только фонетическое, но и лексическое значение, могут означать отдельные звуки, слоги, морфемы и даже целые </a:t>
            </a:r>
            <a:r>
              <a:rPr lang="ru-RU" sz="2400" b="1" dirty="0" smtClean="0">
                <a:latin typeface="Book Antiqua" pitchFamily="18" charset="0"/>
              </a:rPr>
              <a:t>слова?</a:t>
            </a:r>
          </a:p>
          <a:p>
            <a:r>
              <a:rPr lang="ru-RU" sz="2400" dirty="0" smtClean="0">
                <a:latin typeface="Book Antiqua" pitchFamily="18" charset="0"/>
              </a:rPr>
              <a:t>Вариант А: китайская</a:t>
            </a:r>
          </a:p>
          <a:p>
            <a:r>
              <a:rPr lang="ru-RU" sz="2400" dirty="0" smtClean="0">
                <a:latin typeface="Book Antiqua" pitchFamily="18" charset="0"/>
              </a:rPr>
              <a:t>Вариант Б: японская</a:t>
            </a:r>
          </a:p>
          <a:p>
            <a:r>
              <a:rPr lang="ru-RU" sz="2400" dirty="0" smtClean="0">
                <a:latin typeface="Book Antiqua" pitchFamily="18" charset="0"/>
              </a:rPr>
              <a:t>Вариант В: корейская</a:t>
            </a:r>
          </a:p>
          <a:p>
            <a:r>
              <a:rPr lang="ru-RU" sz="2400" dirty="0" smtClean="0">
                <a:latin typeface="Book Antiqua" pitchFamily="18" charset="0"/>
              </a:rPr>
              <a:t>Вариант Г: карельская</a:t>
            </a:r>
            <a:endParaRPr lang="ru-RU" sz="2400" dirty="0">
              <a:latin typeface="Book Antiqua" pitchFamily="18" charset="0"/>
            </a:endParaRPr>
          </a:p>
        </p:txBody>
      </p:sp>
      <p:pic>
        <p:nvPicPr>
          <p:cNvPr id="5" name="Рисунок 4" descr="shutterstock_84990124.jpg"/>
          <p:cNvPicPr>
            <a:picLocks noChangeAspect="1"/>
          </p:cNvPicPr>
          <p:nvPr/>
        </p:nvPicPr>
        <p:blipFill>
          <a:blip r:embed="rId5" cstate="print"/>
          <a:srcRect l="9375"/>
          <a:stretch>
            <a:fillRect/>
          </a:stretch>
        </p:blipFill>
        <p:spPr>
          <a:xfrm>
            <a:off x="5500694" y="2143116"/>
            <a:ext cx="2643206" cy="19512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158" y="3995678"/>
            <a:ext cx="80010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Book Antiqua" pitchFamily="18" charset="0"/>
              </a:rPr>
              <a:t>Иероглифическое </a:t>
            </a:r>
            <a:r>
              <a:rPr lang="ru-RU" sz="2000" dirty="0" smtClean="0">
                <a:latin typeface="Book Antiqua" pitchFamily="18" charset="0"/>
              </a:rPr>
              <a:t>письмо в древнем Китае сформировалось во II тысячелетии до н.э. из пиктографического письма. Символы размещались вертикальными столбцами и имели очень сложное </a:t>
            </a:r>
            <a:r>
              <a:rPr lang="ru-RU" sz="2000" dirty="0" smtClean="0">
                <a:latin typeface="Book Antiqua" pitchFamily="18" charset="0"/>
              </a:rPr>
              <a:t>начертание</a:t>
            </a:r>
            <a:r>
              <a:rPr lang="ru-RU" sz="2000" dirty="0" smtClean="0">
                <a:latin typeface="Book Antiqua" pitchFamily="18" charset="0"/>
              </a:rPr>
              <a:t> - каждый из них состоит из чёрточек, количество которых доходит, в некоторых случаях, до 50</a:t>
            </a:r>
            <a:r>
              <a:rPr lang="ru-RU" sz="2000" dirty="0" smtClean="0">
                <a:latin typeface="Book Antiqua" pitchFamily="18" charset="0"/>
              </a:rPr>
              <a:t>. </a:t>
            </a:r>
            <a:r>
              <a:rPr lang="ru-RU" sz="2000" dirty="0" smtClean="0">
                <a:latin typeface="Book Antiqua" pitchFamily="18" charset="0"/>
              </a:rPr>
              <a:t>На сегодняшний день </a:t>
            </a:r>
            <a:r>
              <a:rPr lang="ru-RU" sz="2000" dirty="0" smtClean="0">
                <a:latin typeface="Book Antiqua" pitchFamily="18" charset="0"/>
              </a:rPr>
              <a:t>насчитывается </a:t>
            </a:r>
            <a:r>
              <a:rPr lang="ru-RU" sz="2000" dirty="0" smtClean="0">
                <a:latin typeface="Book Antiqua" pitchFamily="18" charset="0"/>
              </a:rPr>
              <a:t>уже около 80 </a:t>
            </a:r>
            <a:r>
              <a:rPr lang="ru-RU" sz="2000" dirty="0" smtClean="0">
                <a:latin typeface="Book Antiqua" pitchFamily="18" charset="0"/>
              </a:rPr>
              <a:t>000 иероглифов. </a:t>
            </a:r>
            <a:r>
              <a:rPr lang="ru-RU" sz="2000" dirty="0" smtClean="0">
                <a:latin typeface="Book Antiqua" pitchFamily="18" charset="0"/>
              </a:rPr>
              <a:t>При этом, иногда слова составляются из нескольких иероглифов, каждый из которых по- отдельности обозначает какое-либо понятие, но сложенные вместе, они выступают в качестве слогов</a:t>
            </a:r>
            <a:r>
              <a:rPr lang="ru-RU" sz="2000" dirty="0" smtClean="0">
                <a:latin typeface="Book Antiqua" pitchFamily="18" charset="0"/>
              </a:rPr>
              <a:t>.</a:t>
            </a:r>
            <a:endParaRPr lang="ru-RU" sz="2000" dirty="0" smtClean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75460250_gas-kvas-com-p-fonovii-risunok-dlya-doklada-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3b3017dd546f5ae5929eb4933fa4c17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58214" y="6286520"/>
            <a:ext cx="614132" cy="454479"/>
          </a:xfrm>
          <a:prstGeom prst="rect">
            <a:avLst/>
          </a:prstGeom>
        </p:spPr>
      </p:pic>
      <p:pic>
        <p:nvPicPr>
          <p:cNvPr id="4" name="Рисунок 3" descr="finikiyskiya_pismennost.jpg"/>
          <p:cNvPicPr>
            <a:picLocks noChangeAspect="1"/>
          </p:cNvPicPr>
          <p:nvPr/>
        </p:nvPicPr>
        <p:blipFill>
          <a:blip r:embed="rId5"/>
          <a:srcRect l="10430" t="23551" r="10430" b="5241"/>
          <a:stretch>
            <a:fillRect/>
          </a:stretch>
        </p:blipFill>
        <p:spPr>
          <a:xfrm>
            <a:off x="214282" y="428604"/>
            <a:ext cx="3714776" cy="25003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00496" y="357166"/>
            <a:ext cx="371477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latin typeface="Book Antiqua" pitchFamily="18" charset="0"/>
              </a:rPr>
              <a:t>В Финикии</a:t>
            </a:r>
            <a:r>
              <a:rPr lang="ru-RU" sz="1600" dirty="0" smtClean="0">
                <a:latin typeface="Book Antiqua" pitchFamily="18" charset="0"/>
              </a:rPr>
              <a:t>, важном экономическом центре Средиземноморья, нужды торговли потребовали более лёгкого и удобного способа записи, чем </a:t>
            </a:r>
            <a:r>
              <a:rPr lang="ru-RU" sz="1600" dirty="0" smtClean="0">
                <a:latin typeface="Book Antiqua" pitchFamily="18" charset="0"/>
              </a:rPr>
              <a:t>иероглифика Египта.</a:t>
            </a:r>
            <a:r>
              <a:rPr lang="ru-RU" sz="1600" b="1" dirty="0" smtClean="0">
                <a:latin typeface="Book Antiqua" pitchFamily="18" charset="0"/>
              </a:rPr>
              <a:t> </a:t>
            </a:r>
            <a:r>
              <a:rPr lang="ru-RU" sz="1600" dirty="0" smtClean="0">
                <a:latin typeface="Book Antiqua" pitchFamily="18" charset="0"/>
              </a:rPr>
              <a:t>Там и придумали алфавит, похожий на современный, состоящий из букв. Каждая буква служила для обозначения определённого звука — согласного</a:t>
            </a:r>
            <a:r>
              <a:rPr lang="ru-RU" sz="1600" dirty="0" smtClean="0">
                <a:latin typeface="Book Antiqua" pitchFamily="18" charset="0"/>
              </a:rPr>
              <a:t>.</a:t>
            </a:r>
            <a:endParaRPr lang="ru-RU" sz="1600" dirty="0">
              <a:latin typeface="Book Antiqua" pitchFamily="18" charset="0"/>
            </a:endParaRPr>
          </a:p>
        </p:txBody>
      </p:sp>
      <p:sp>
        <p:nvSpPr>
          <p:cNvPr id="7" name="Минус 6"/>
          <p:cNvSpPr/>
          <p:nvPr/>
        </p:nvSpPr>
        <p:spPr>
          <a:xfrm>
            <a:off x="3857620" y="2928934"/>
            <a:ext cx="755140" cy="500066"/>
          </a:xfrm>
          <a:prstGeom prst="mathMin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3214678" y="2928934"/>
            <a:ext cx="755140" cy="500066"/>
          </a:xfrm>
          <a:prstGeom prst="mathMin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 rot="20479544">
            <a:off x="1988974" y="2893787"/>
            <a:ext cx="755140" cy="500066"/>
          </a:xfrm>
          <a:prstGeom prst="mathMin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Арка 9"/>
          <p:cNvSpPr/>
          <p:nvPr/>
        </p:nvSpPr>
        <p:spPr>
          <a:xfrm rot="19770985">
            <a:off x="2368389" y="3200329"/>
            <a:ext cx="642942" cy="500066"/>
          </a:xfrm>
          <a:prstGeom prst="blockArc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Арка 11"/>
          <p:cNvSpPr/>
          <p:nvPr/>
        </p:nvSpPr>
        <p:spPr>
          <a:xfrm rot="9757106">
            <a:off x="2417436" y="3299303"/>
            <a:ext cx="642942" cy="500066"/>
          </a:xfrm>
          <a:prstGeom prst="blockArc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Арка 12"/>
          <p:cNvSpPr/>
          <p:nvPr/>
        </p:nvSpPr>
        <p:spPr>
          <a:xfrm rot="2879970">
            <a:off x="2563356" y="2941745"/>
            <a:ext cx="642942" cy="500066"/>
          </a:xfrm>
          <a:prstGeom prst="blockArc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Минус 13"/>
          <p:cNvSpPr/>
          <p:nvPr/>
        </p:nvSpPr>
        <p:spPr>
          <a:xfrm>
            <a:off x="1357290" y="3000372"/>
            <a:ext cx="755140" cy="500066"/>
          </a:xfrm>
          <a:prstGeom prst="mathMin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Минус 14"/>
          <p:cNvSpPr/>
          <p:nvPr/>
        </p:nvSpPr>
        <p:spPr>
          <a:xfrm>
            <a:off x="714348" y="3000372"/>
            <a:ext cx="755140" cy="500066"/>
          </a:xfrm>
          <a:prstGeom prst="mathMin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Минус 15"/>
          <p:cNvSpPr/>
          <p:nvPr/>
        </p:nvSpPr>
        <p:spPr>
          <a:xfrm rot="16200000">
            <a:off x="301059" y="3199347"/>
            <a:ext cx="755140" cy="500066"/>
          </a:xfrm>
          <a:prstGeom prst="mathMin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scale_1200 (2).jpg"/>
          <p:cNvPicPr>
            <a:picLocks noChangeAspect="1"/>
          </p:cNvPicPr>
          <p:nvPr/>
        </p:nvPicPr>
        <p:blipFill>
          <a:blip r:embed="rId6"/>
          <a:srcRect l="26269" t="24219" r="44727" b="34765"/>
          <a:stretch>
            <a:fillRect/>
          </a:stretch>
        </p:blipFill>
        <p:spPr>
          <a:xfrm>
            <a:off x="2214546" y="3929066"/>
            <a:ext cx="2222742" cy="235745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500562" y="3500438"/>
            <a:ext cx="38576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Book Antiqua" pitchFamily="18" charset="0"/>
              </a:rPr>
              <a:t>В </a:t>
            </a:r>
            <a:r>
              <a:rPr lang="ru-RU" sz="1600" dirty="0" smtClean="0">
                <a:latin typeface="Book Antiqua" pitchFamily="18" charset="0"/>
              </a:rPr>
              <a:t>результате усвоения греками финикийского письма и приспособления его к особенностям греческого </a:t>
            </a:r>
            <a:r>
              <a:rPr lang="ru-RU" sz="1600" dirty="0" smtClean="0">
                <a:latin typeface="Book Antiqua" pitchFamily="18" charset="0"/>
              </a:rPr>
              <a:t>языка, возник </a:t>
            </a:r>
            <a:r>
              <a:rPr lang="ru-RU" sz="1600" b="1" dirty="0" smtClean="0">
                <a:latin typeface="Book Antiqua" pitchFamily="18" charset="0"/>
              </a:rPr>
              <a:t>г</a:t>
            </a:r>
            <a:r>
              <a:rPr lang="ru-RU" sz="1600" b="1" dirty="0" smtClean="0">
                <a:latin typeface="Book Antiqua" pitchFamily="18" charset="0"/>
              </a:rPr>
              <a:t>реческий алфавит, </a:t>
            </a:r>
            <a:r>
              <a:rPr lang="ru-RU" sz="1600" dirty="0" smtClean="0">
                <a:latin typeface="Book Antiqua" pitchFamily="18" charset="0"/>
              </a:rPr>
              <a:t>который</a:t>
            </a:r>
            <a:r>
              <a:rPr lang="ru-RU" sz="1600" b="1" dirty="0" smtClean="0">
                <a:latin typeface="Book Antiqua" pitchFamily="18" charset="0"/>
              </a:rPr>
              <a:t> </a:t>
            </a:r>
            <a:r>
              <a:rPr lang="ru-RU" sz="1600" dirty="0" smtClean="0">
                <a:latin typeface="Book Antiqua" pitchFamily="18" charset="0"/>
              </a:rPr>
              <a:t> послужил прототипом и базой для многих языков в Европе и на Ближнем Востоке, в том числе легли в основу многих славянских языков и используются в системах письменности большинства стран мира</a:t>
            </a:r>
            <a:endParaRPr lang="ru-RU" sz="1600" dirty="0">
              <a:latin typeface="Book Antiqua" pitchFamily="18" charset="0"/>
            </a:endParaRPr>
          </a:p>
        </p:txBody>
      </p:sp>
      <p:sp>
        <p:nvSpPr>
          <p:cNvPr id="23" name="Минус 22"/>
          <p:cNvSpPr/>
          <p:nvPr/>
        </p:nvSpPr>
        <p:spPr>
          <a:xfrm rot="16200000">
            <a:off x="301059" y="3842289"/>
            <a:ext cx="755140" cy="500066"/>
          </a:xfrm>
          <a:prstGeom prst="mathMin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Минус 24"/>
          <p:cNvSpPr/>
          <p:nvPr/>
        </p:nvSpPr>
        <p:spPr>
          <a:xfrm rot="16200000">
            <a:off x="301059" y="4485231"/>
            <a:ext cx="755140" cy="500066"/>
          </a:xfrm>
          <a:prstGeom prst="mathMin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Минус 25"/>
          <p:cNvSpPr/>
          <p:nvPr/>
        </p:nvSpPr>
        <p:spPr>
          <a:xfrm rot="14229719">
            <a:off x="465848" y="5060548"/>
            <a:ext cx="755140" cy="500066"/>
          </a:xfrm>
          <a:prstGeom prst="mathMin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Минус 26"/>
          <p:cNvSpPr/>
          <p:nvPr/>
        </p:nvSpPr>
        <p:spPr>
          <a:xfrm rot="14224751">
            <a:off x="823301" y="5560622"/>
            <a:ext cx="755140" cy="500066"/>
          </a:xfrm>
          <a:prstGeom prst="mathMin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Минус 27"/>
          <p:cNvSpPr/>
          <p:nvPr/>
        </p:nvSpPr>
        <p:spPr>
          <a:xfrm>
            <a:off x="1357290" y="5857892"/>
            <a:ext cx="755140" cy="500066"/>
          </a:xfrm>
          <a:prstGeom prst="mathMin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23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75460250_gas-kvas-com-p-fonovii-risunok-dlya-doklada-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Рисунок 2" descr="23b3017dd546f5ae5929eb4933fa4c17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58214" y="6286520"/>
            <a:ext cx="614132" cy="45447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2844" y="642918"/>
            <a:ext cx="75724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 Antiqua" pitchFamily="18" charset="0"/>
              </a:rPr>
              <a:t>Какой алфавит был создан на основе греческого?</a:t>
            </a:r>
          </a:p>
          <a:p>
            <a:endParaRPr lang="ru-RU" sz="2400" dirty="0" smtClean="0">
              <a:latin typeface="Book Antiqua" pitchFamily="18" charset="0"/>
            </a:endParaRPr>
          </a:p>
          <a:p>
            <a:r>
              <a:rPr lang="ru-RU" sz="2400" dirty="0" smtClean="0">
                <a:latin typeface="Book Antiqua" pitchFamily="18" charset="0"/>
              </a:rPr>
              <a:t>Вариант А: западноевропейский</a:t>
            </a:r>
          </a:p>
          <a:p>
            <a:r>
              <a:rPr lang="ru-RU" sz="2400" dirty="0" smtClean="0">
                <a:latin typeface="Book Antiqua" pitchFamily="18" charset="0"/>
              </a:rPr>
              <a:t>Вариант Б: церковнославянский</a:t>
            </a:r>
          </a:p>
          <a:p>
            <a:r>
              <a:rPr lang="ru-RU" sz="2400" dirty="0" smtClean="0">
                <a:latin typeface="Book Antiqua" pitchFamily="18" charset="0"/>
              </a:rPr>
              <a:t>Вариант В: восточно-прусский</a:t>
            </a:r>
          </a:p>
          <a:p>
            <a:r>
              <a:rPr lang="ru-RU" sz="2400" dirty="0" smtClean="0">
                <a:latin typeface="Book Antiqua" pitchFamily="18" charset="0"/>
              </a:rPr>
              <a:t>Вариант Г: церковно-служебный</a:t>
            </a:r>
            <a:endParaRPr lang="ru-RU" sz="2400" dirty="0"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4876" y="3214686"/>
            <a:ext cx="421481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Book Antiqua" pitchFamily="18" charset="0"/>
              </a:rPr>
              <a:t>Церковнославянский алфавит </a:t>
            </a:r>
            <a:r>
              <a:rPr lang="ru-RU" dirty="0" smtClean="0">
                <a:latin typeface="Book Antiqua" pitchFamily="18" charset="0"/>
              </a:rPr>
              <a:t>был не прост для освоения и на Руси использовался в основном для государственных и церковных нужд, но не в быту.</a:t>
            </a:r>
          </a:p>
          <a:p>
            <a:pPr algn="just"/>
            <a:r>
              <a:rPr lang="ru-RU" dirty="0" smtClean="0">
                <a:latin typeface="Book Antiqua" pitchFamily="18" charset="0"/>
              </a:rPr>
              <a:t>Уже при Петре I была реализована реформа, которая сделала алфавит более удобным и лёгким в применении, что означало появление гражданского алфавита.</a:t>
            </a:r>
          </a:p>
          <a:p>
            <a:endParaRPr lang="ru-RU" dirty="0"/>
          </a:p>
        </p:txBody>
      </p:sp>
      <p:pic>
        <p:nvPicPr>
          <p:cNvPr id="6" name="Рисунок 5" descr="_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3429000"/>
            <a:ext cx="4319039" cy="24394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75460250_gas-kvas-com-p-fonovii-risunok-dlya-doklada-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3b3017dd546f5ae5929eb4933fa4c17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58214" y="6286520"/>
            <a:ext cx="614132" cy="454479"/>
          </a:xfrm>
          <a:prstGeom prst="rect">
            <a:avLst/>
          </a:prstGeom>
        </p:spPr>
      </p:pic>
      <p:sp>
        <p:nvSpPr>
          <p:cNvPr id="5" name="Пятиугольник 4"/>
          <p:cNvSpPr/>
          <p:nvPr/>
        </p:nvSpPr>
        <p:spPr>
          <a:xfrm>
            <a:off x="357158" y="1643050"/>
            <a:ext cx="1928826" cy="642942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 Antiqua" pitchFamily="18" charset="0"/>
              </a:rPr>
              <a:t>Вопрос 1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357158" y="2500306"/>
            <a:ext cx="1928826" cy="642942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 Antiqua" pitchFamily="18" charset="0"/>
              </a:rPr>
              <a:t>Вопрос 2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7" name="Пятиугольник 6"/>
          <p:cNvSpPr/>
          <p:nvPr/>
        </p:nvSpPr>
        <p:spPr>
          <a:xfrm>
            <a:off x="357158" y="3429000"/>
            <a:ext cx="1928826" cy="642942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 Antiqua" pitchFamily="18" charset="0"/>
              </a:rPr>
              <a:t>Вопрос 3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357158" y="4357694"/>
            <a:ext cx="1928826" cy="642942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 Antiqua" pitchFamily="18" charset="0"/>
              </a:rPr>
              <a:t>Вопрос 4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9" name="Пятиугольник 8"/>
          <p:cNvSpPr/>
          <p:nvPr/>
        </p:nvSpPr>
        <p:spPr>
          <a:xfrm>
            <a:off x="357158" y="5357826"/>
            <a:ext cx="1928826" cy="642942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 Antiqua" pitchFamily="18" charset="0"/>
              </a:rPr>
              <a:t>Вопрос 5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4348" y="714356"/>
            <a:ext cx="6699270" cy="615553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ru-RU" sz="1700" b="1" dirty="0" smtClean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ЧТО ВЫ ЗНАЕТЕ О ДНЕ СЛАВЯНСКОЙ ПИСЬМЕННОСТИ </a:t>
            </a:r>
          </a:p>
          <a:p>
            <a:pPr algn="ctr"/>
            <a:r>
              <a:rPr lang="ru-RU" sz="1700" b="1" dirty="0" smtClean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И РОДНОМ ЯЗЫКЕ?</a:t>
            </a:r>
            <a:endParaRPr lang="ru-RU" sz="1700" b="1" dirty="0">
              <a:solidFill>
                <a:schemeClr val="accent3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00299" y="1571612"/>
            <a:ext cx="3214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Какого числа празднуется День славянской письменности и культуры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715008" y="1571612"/>
            <a:ext cx="34289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Book Antiqua" pitchFamily="18" charset="0"/>
              </a:rPr>
              <a:t>24 мая. </a:t>
            </a:r>
            <a:r>
              <a:rPr lang="ru-RU" sz="1400" dirty="0" smtClean="0">
                <a:latin typeface="Book Antiqua" pitchFamily="18" charset="0"/>
              </a:rPr>
              <a:t>Праздник связан с чествованием святых равноапостольных братьев Кирилла и </a:t>
            </a:r>
            <a:r>
              <a:rPr lang="ru-RU" sz="1400" dirty="0" err="1" smtClean="0">
                <a:latin typeface="Book Antiqua" pitchFamily="18" charset="0"/>
              </a:rPr>
              <a:t>Мефодия</a:t>
            </a:r>
            <a:r>
              <a:rPr lang="ru-RU" sz="1400" dirty="0" smtClean="0">
                <a:latin typeface="Book Antiqua" pitchFamily="18" charset="0"/>
              </a:rPr>
              <a:t> </a:t>
            </a:r>
            <a:r>
              <a:rPr lang="ru-RU" sz="1400" dirty="0" smtClean="0">
                <a:latin typeface="Book Antiqua" pitchFamily="18" charset="0"/>
              </a:rPr>
              <a:t>—создателей </a:t>
            </a:r>
            <a:r>
              <a:rPr lang="ru-RU" sz="1400" dirty="0" smtClean="0">
                <a:latin typeface="Book Antiqua" pitchFamily="18" charset="0"/>
              </a:rPr>
              <a:t>славянской азбуки</a:t>
            </a:r>
            <a:endParaRPr lang="ru-RU" sz="1400" dirty="0">
              <a:latin typeface="Book Antiqu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00298" y="2571744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Book Antiqua" pitchFamily="18" charset="0"/>
              </a:rPr>
              <a:t>Какой алфавит лёг в основу кириллицы?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15008" y="2643182"/>
            <a:ext cx="129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Book Antiqua" pitchFamily="18" charset="0"/>
              </a:rPr>
              <a:t>Греческий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500298" y="3286124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Какая буква в русском алфавите самая молодая?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5008" y="3357562"/>
            <a:ext cx="3428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Book Antiqua" pitchFamily="18" charset="0"/>
              </a:rPr>
              <a:t>Буква «Ё». Она появилась</a:t>
            </a:r>
            <a:r>
              <a:rPr lang="ru-RU" sz="1600" dirty="0" smtClean="0">
                <a:latin typeface="Book Antiqua" pitchFamily="18" charset="0"/>
              </a:rPr>
              <a:t> </a:t>
            </a:r>
            <a:r>
              <a:rPr lang="ru-RU" sz="1600" dirty="0" smtClean="0">
                <a:latin typeface="Book Antiqua" pitchFamily="18" charset="0"/>
              </a:rPr>
              <a:t>только </a:t>
            </a:r>
            <a:r>
              <a:rPr lang="ru-RU" sz="1600" dirty="0" smtClean="0">
                <a:latin typeface="Book Antiqua" pitchFamily="18" charset="0"/>
              </a:rPr>
              <a:t>в конце XVIII века</a:t>
            </a:r>
            <a:r>
              <a:rPr lang="ru-RU" sz="1600" dirty="0" smtClean="0">
                <a:latin typeface="Book Antiqua" pitchFamily="18" charset="0"/>
              </a:rPr>
              <a:t> </a:t>
            </a:r>
            <a:endParaRPr lang="ru-RU" sz="1600" dirty="0">
              <a:latin typeface="Book Antiqua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00298" y="4286256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Book Antiqua" pitchFamily="18" charset="0"/>
              </a:rPr>
              <a:t>Кто является первопечатником на Руси?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86446" y="4357694"/>
            <a:ext cx="16417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Book Antiqua" pitchFamily="18" charset="0"/>
              </a:rPr>
              <a:t>Иван Фёдоров</a:t>
            </a:r>
            <a:endParaRPr lang="ru-RU" sz="1600" b="1" dirty="0">
              <a:latin typeface="Book Antiqua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00298" y="5286388"/>
            <a:ext cx="2714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r>
              <a:rPr lang="ru-RU" dirty="0" smtClean="0">
                <a:latin typeface="Book Antiqua" pitchFamily="18" charset="0"/>
              </a:rPr>
              <a:t>ем была проведена первая реформа азбуки?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857884" y="5286388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Book Antiqua" pitchFamily="18" charset="0"/>
              </a:rPr>
              <a:t>Петром </a:t>
            </a:r>
            <a:r>
              <a:rPr lang="en-US" sz="1600" dirty="0" smtClean="0">
                <a:latin typeface="Book Antiqua" pitchFamily="18" charset="0"/>
              </a:rPr>
              <a:t>I</a:t>
            </a:r>
            <a:r>
              <a:rPr lang="ru-RU" sz="1600" dirty="0" smtClean="0">
                <a:latin typeface="Book Antiqua" pitchFamily="18" charset="0"/>
              </a:rPr>
              <a:t>. Реформа сделала </a:t>
            </a:r>
            <a:r>
              <a:rPr lang="ru-RU" sz="1600" dirty="0" smtClean="0">
                <a:latin typeface="Book Antiqua" pitchFamily="18" charset="0"/>
              </a:rPr>
              <a:t>алфавит более удобным и лёгким в применении</a:t>
            </a:r>
            <a:endParaRPr lang="ru-RU" sz="1600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</TotalTime>
  <Words>797</Words>
  <PresentationFormat>Экран (4:3)</PresentationFormat>
  <Paragraphs>132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60</cp:revision>
  <dcterms:created xsi:type="dcterms:W3CDTF">2025-05-15T08:25:51Z</dcterms:created>
  <dcterms:modified xsi:type="dcterms:W3CDTF">2025-05-15T15:35:24Z</dcterms:modified>
</cp:coreProperties>
</file>