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95" r:id="rId3"/>
    <p:sldId id="277" r:id="rId4"/>
    <p:sldId id="290" r:id="rId5"/>
    <p:sldId id="263" r:id="rId6"/>
    <p:sldId id="280" r:id="rId7"/>
    <p:sldId id="284" r:id="rId8"/>
    <p:sldId id="291" r:id="rId9"/>
    <p:sldId id="292" r:id="rId10"/>
    <p:sldId id="298" r:id="rId11"/>
    <p:sldId id="289" r:id="rId12"/>
    <p:sldId id="282" r:id="rId13"/>
  </p:sldIdLst>
  <p:sldSz cx="9144000" cy="6858000" type="screen4x3"/>
  <p:notesSz cx="6788150" cy="99234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AF091D"/>
    <a:srgbClr val="D70B23"/>
    <a:srgbClr val="440303"/>
    <a:srgbClr val="FFCC00"/>
    <a:srgbClr val="FF9933"/>
    <a:srgbClr val="FF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9" autoAdjust="0"/>
    <p:restoredTop sz="94660"/>
  </p:normalViewPr>
  <p:slideViewPr>
    <p:cSldViewPr>
      <p:cViewPr varScale="1">
        <p:scale>
          <a:sx n="54" d="100"/>
          <a:sy n="54" d="100"/>
        </p:scale>
        <p:origin x="118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  <a:cs typeface="+mn-cs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+mn-cs"/>
                </a:endParaRPr>
              </a:p>
            </p:txBody>
          </p:sp>
        </p:grpSp>
      </p:grpSp>
      <p:sp>
        <p:nvSpPr>
          <p:cNvPr id="327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278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D24F-F758-48B0-AFA1-E31768D69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D7433-7C81-4C86-AA8F-62B9B555C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C2851-EEBC-4B15-AF0C-EB0B72F4A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CC752-0589-40A8-A8BC-CE34D2EC1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AC1C2-7237-4E95-9C10-264329E43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DF155-10F3-4884-92A4-6D8CC1374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BF69-6814-4411-9133-039D86FAF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D96AB-97DA-4181-8EED-51FE888C6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E2B81-42D3-4B2B-BDF9-709EC25A0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FF8DA-926D-4ADC-B0C8-26886287B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A8732-1704-4F48-B99E-D3F2BCD82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  <a:cs typeface="+mn-cs"/>
              </a:defRPr>
            </a:lvl1pPr>
          </a:lstStyle>
          <a:p>
            <a:pPr>
              <a:defRPr/>
            </a:pPr>
            <a:fld id="{650EB1AB-ACAF-4BE6-A8B0-880F84416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cs typeface="+mn-cs"/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cs typeface="+mn-cs"/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cs typeface="+mn-cs"/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6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javascript:void(0);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8534400" cy="3124200"/>
          </a:xfrm>
        </p:spPr>
        <p:txBody>
          <a:bodyPr/>
          <a:lstStyle/>
          <a:p>
            <a:pPr algn="ctr" eaLnBrk="1" hangingPunct="1"/>
            <a:r>
              <a:rPr lang="ru-RU" sz="4400" b="1" smtClean="0">
                <a:solidFill>
                  <a:srgbClr val="FF0000"/>
                </a:solidFill>
              </a:rPr>
              <a:t>Применение производной к построению графиков функций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001000" y="6248400"/>
            <a:ext cx="76200" cy="152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endParaRPr lang="ru-RU" sz="900" b="1" i="1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1946275" y="1773238"/>
            <a:ext cx="4968875" cy="3384550"/>
          </a:xfrm>
          <a:prstGeom prst="rect">
            <a:avLst/>
          </a:prstGeom>
          <a:solidFill>
            <a:srgbClr val="339966"/>
          </a:solidFill>
          <a:ln w="152400">
            <a:solidFill>
              <a:srgbClr val="EAEAEA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2019300" y="1917700"/>
            <a:ext cx="4824413" cy="3167063"/>
          </a:xfrm>
          <a:prstGeom prst="ellipse">
            <a:avLst/>
          </a:prstGeom>
          <a:solidFill>
            <a:srgbClr val="33CC33"/>
          </a:solidFill>
          <a:ln w="15240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5" name="AutoShape 24"/>
          <p:cNvSpPr>
            <a:spLocks noChangeArrowheads="1"/>
          </p:cNvSpPr>
          <p:nvPr/>
        </p:nvSpPr>
        <p:spPr bwMode="auto">
          <a:xfrm>
            <a:off x="2163763" y="1989138"/>
            <a:ext cx="4535487" cy="2952750"/>
          </a:xfrm>
          <a:prstGeom prst="diamond">
            <a:avLst/>
          </a:prstGeom>
          <a:solidFill>
            <a:srgbClr val="339966"/>
          </a:solidFill>
          <a:ln w="152400">
            <a:solidFill>
              <a:srgbClr val="EAEAEA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171825" y="2852738"/>
            <a:ext cx="2447925" cy="1295400"/>
          </a:xfrm>
          <a:prstGeom prst="roundRect">
            <a:avLst>
              <a:gd name="adj" fmla="val 16667"/>
            </a:avLst>
          </a:prstGeom>
          <a:solidFill>
            <a:srgbClr val="5E855B"/>
          </a:solidFill>
          <a:ln w="15240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H="1">
            <a:off x="3613150" y="4154488"/>
            <a:ext cx="1728788" cy="0"/>
          </a:xfrm>
          <a:prstGeom prst="line">
            <a:avLst/>
          </a:prstGeom>
          <a:noFill/>
          <a:ln w="9525">
            <a:solidFill>
              <a:srgbClr val="3305B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>
            <a:off x="3613150" y="2852738"/>
            <a:ext cx="1824038" cy="0"/>
          </a:xfrm>
          <a:prstGeom prst="line">
            <a:avLst/>
          </a:prstGeom>
          <a:noFill/>
          <a:ln w="9525">
            <a:solidFill>
              <a:srgbClr val="3305B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rot="5400000" flipV="1">
            <a:off x="5115719" y="3356769"/>
            <a:ext cx="1008062" cy="0"/>
          </a:xfrm>
          <a:prstGeom prst="line">
            <a:avLst/>
          </a:prstGeom>
          <a:noFill/>
          <a:ln w="9525">
            <a:solidFill>
              <a:srgbClr val="3305B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rot="16200000">
            <a:off x="2667794" y="3356769"/>
            <a:ext cx="1008062" cy="0"/>
          </a:xfrm>
          <a:prstGeom prst="line">
            <a:avLst/>
          </a:prstGeom>
          <a:noFill/>
          <a:ln w="9525">
            <a:solidFill>
              <a:srgbClr val="3305B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>
            <a:off x="3708400" y="4508500"/>
            <a:ext cx="0" cy="0"/>
          </a:xfrm>
          <a:prstGeom prst="line">
            <a:avLst/>
          </a:prstGeom>
          <a:noFill/>
          <a:ln w="15240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D70B23"/>
                </a:solidFill>
              </a:rPr>
              <a:t>Схема исследования функции</a:t>
            </a:r>
          </a:p>
        </p:txBody>
      </p:sp>
      <p:sp>
        <p:nvSpPr>
          <p:cNvPr id="1945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3886200"/>
          </a:xfrm>
        </p:spPr>
        <p:txBody>
          <a:bodyPr/>
          <a:lstStyle/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>
                <a:solidFill>
                  <a:srgbClr val="AF091D"/>
                </a:solidFill>
              </a:rPr>
              <a:t>Алгоритм</a:t>
            </a:r>
            <a:r>
              <a:rPr lang="ru-RU" sz="1800" b="1" i="1" smtClean="0">
                <a:solidFill>
                  <a:srgbClr val="0033CC"/>
                </a:solidFill>
              </a:rPr>
              <a:t> </a:t>
            </a:r>
          </a:p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>
                <a:solidFill>
                  <a:srgbClr val="008000"/>
                </a:solidFill>
              </a:rPr>
              <a:t>исследования функции с помощью производной:</a:t>
            </a:r>
          </a:p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b="1" i="1" smtClean="0">
              <a:solidFill>
                <a:srgbClr val="008000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Область определения функции.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Четность.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Периодичность.</a:t>
            </a:r>
            <a:endParaRPr lang="en-US" sz="1800" b="1" i="1" smtClean="0">
              <a:solidFill>
                <a:srgbClr val="0033CC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Точки пересечения графика с осями координат.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Производная, критические (стационарные) точки.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Монотонность функции, экстремумы функции.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endParaRPr lang="ru-RU" sz="1800" b="1" i="1" smtClean="0">
              <a:solidFill>
                <a:srgbClr val="0033CC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b="1" i="1" smtClean="0">
                <a:solidFill>
                  <a:srgbClr val="0033CC"/>
                </a:solidFill>
              </a:rPr>
              <a:t>Таблица исследования функции.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b="1" i="1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0066"/>
                </a:solidFill>
              </a:rPr>
              <a:t>ИТОГ урока: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33CC"/>
                </a:solidFill>
              </a:rPr>
              <a:t>М.В. Ломоносов сказал:</a:t>
            </a:r>
            <a:r>
              <a:rPr lang="ru-RU" sz="2800" b="1" smtClean="0"/>
              <a:t> </a:t>
            </a:r>
            <a:r>
              <a:rPr lang="ru-RU" sz="2800" b="1" smtClean="0">
                <a:solidFill>
                  <a:srgbClr val="FF0066"/>
                </a:solidFill>
              </a:rPr>
              <a:t>«Математику уже затем учить надо, что она ум в порядок приводит…»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33CC"/>
                </a:solidFill>
              </a:rPr>
              <a:t>Мы постарались привести в порядок все</a:t>
            </a:r>
            <a:r>
              <a:rPr lang="ru-RU" sz="2800" b="1" smtClean="0">
                <a:solidFill>
                  <a:srgbClr val="FF0066"/>
                </a:solidFill>
              </a:rPr>
              <a:t> знания о производной функции…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33CC"/>
                </a:solidFill>
              </a:rPr>
              <a:t>Мы</a:t>
            </a:r>
            <a:r>
              <a:rPr lang="ru-RU" sz="2800" b="1" smtClean="0">
                <a:solidFill>
                  <a:srgbClr val="FF0066"/>
                </a:solidFill>
              </a:rPr>
              <a:t> оценили </a:t>
            </a:r>
            <a:r>
              <a:rPr lang="ru-RU" sz="2800" b="1" smtClean="0">
                <a:solidFill>
                  <a:srgbClr val="0033CC"/>
                </a:solidFill>
              </a:rPr>
              <a:t>свои умения, выработанные при её изучении,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33CC"/>
                </a:solidFill>
              </a:rPr>
              <a:t>Мы ещё раз убедились</a:t>
            </a:r>
            <a:r>
              <a:rPr lang="ru-RU" sz="2800" b="1" smtClean="0">
                <a:solidFill>
                  <a:srgbClr val="FF0066"/>
                </a:solidFill>
              </a:rPr>
              <a:t> в важности изученной темы…</a:t>
            </a:r>
          </a:p>
        </p:txBody>
      </p:sp>
      <p:pic>
        <p:nvPicPr>
          <p:cNvPr id="36867" name="Picture 4" descr="j0305589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81525"/>
            <a:ext cx="2066925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Ломоносов М. В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762000"/>
            <a:ext cx="240188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81325" y="1244600"/>
            <a:ext cx="54102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«Примеры учат больше,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ru-RU" sz="3600" dirty="0">
                <a:solidFill>
                  <a:srgbClr val="C00000"/>
                </a:solidFill>
              </a:rPr>
              <a:t>чем теория». </a:t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М.В. Ломоносов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833438" y="499269"/>
            <a:ext cx="8229600" cy="1371600"/>
          </a:xfrm>
        </p:spPr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rgbClr val="FF0066"/>
                </a:solidFill>
              </a:rPr>
              <a:t>Определите вид критической точки</a:t>
            </a:r>
            <a:br>
              <a:rPr lang="ru-RU" sz="3600" dirty="0" smtClean="0">
                <a:solidFill>
                  <a:srgbClr val="FF0066"/>
                </a:solidFill>
              </a:rPr>
            </a:br>
            <a:r>
              <a:rPr lang="ru-RU" sz="2000" i="1" dirty="0" smtClean="0">
                <a:solidFill>
                  <a:schemeClr val="bg2"/>
                </a:solidFill>
              </a:rPr>
              <a:t>на рисунках указаны знаки производной функции</a:t>
            </a:r>
            <a:r>
              <a:rPr lang="ru-RU" sz="2000" dirty="0" smtClean="0">
                <a:solidFill>
                  <a:srgbClr val="FF0066"/>
                </a:solidFill>
              </a:rPr>
              <a:t>   </a:t>
            </a:r>
            <a:endParaRPr lang="ru-RU" sz="2000" dirty="0" smtClean="0">
              <a:solidFill>
                <a:schemeClr val="bg2"/>
              </a:solidFill>
            </a:endParaRP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828800"/>
            <a:ext cx="8610600" cy="43434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ru-RU" b="1" dirty="0" smtClean="0"/>
              <a:t>         </a:t>
            </a:r>
            <a:endParaRPr lang="en-US" b="1" dirty="0" smtClean="0"/>
          </a:p>
        </p:txBody>
      </p:sp>
      <p:sp>
        <p:nvSpPr>
          <p:cNvPr id="7172" name="Line 8"/>
          <p:cNvSpPr>
            <a:spLocks noChangeShapeType="1"/>
          </p:cNvSpPr>
          <p:nvPr/>
        </p:nvSpPr>
        <p:spPr bwMode="auto">
          <a:xfrm>
            <a:off x="1143000" y="2667000"/>
            <a:ext cx="3429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2600325" y="2782888"/>
            <a:ext cx="455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/>
              <a:t>Х</a:t>
            </a:r>
            <a:r>
              <a:rPr lang="en-US" sz="2000" b="1"/>
              <a:t>°</a:t>
            </a:r>
            <a:endParaRPr lang="ru-RU" sz="2000" b="1"/>
          </a:p>
        </p:txBody>
      </p:sp>
      <p:sp>
        <p:nvSpPr>
          <p:cNvPr id="7174" name="Line 12"/>
          <p:cNvSpPr>
            <a:spLocks noChangeShapeType="1"/>
          </p:cNvSpPr>
          <p:nvPr/>
        </p:nvSpPr>
        <p:spPr bwMode="auto">
          <a:xfrm>
            <a:off x="2743200" y="2590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5" name="Line 14"/>
          <p:cNvSpPr>
            <a:spLocks noChangeShapeType="1"/>
          </p:cNvSpPr>
          <p:nvPr/>
        </p:nvSpPr>
        <p:spPr bwMode="auto">
          <a:xfrm>
            <a:off x="5227638" y="3214688"/>
            <a:ext cx="34290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15"/>
          <p:cNvSpPr>
            <a:spLocks noChangeShapeType="1"/>
          </p:cNvSpPr>
          <p:nvPr/>
        </p:nvSpPr>
        <p:spPr bwMode="auto">
          <a:xfrm>
            <a:off x="914400" y="3810000"/>
            <a:ext cx="34290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7" name="Line 16"/>
          <p:cNvSpPr>
            <a:spLocks noChangeShapeType="1"/>
          </p:cNvSpPr>
          <p:nvPr/>
        </p:nvSpPr>
        <p:spPr bwMode="auto">
          <a:xfrm>
            <a:off x="5227638" y="4648200"/>
            <a:ext cx="3429000" cy="0"/>
          </a:xfrm>
          <a:prstGeom prst="line">
            <a:avLst/>
          </a:prstGeom>
          <a:noFill/>
          <a:ln w="38100">
            <a:solidFill>
              <a:srgbClr val="D70B2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8" name="Line 17"/>
          <p:cNvSpPr>
            <a:spLocks noChangeShapeType="1"/>
          </p:cNvSpPr>
          <p:nvPr/>
        </p:nvSpPr>
        <p:spPr bwMode="auto">
          <a:xfrm>
            <a:off x="990600" y="5334000"/>
            <a:ext cx="3429000" cy="0"/>
          </a:xfrm>
          <a:prstGeom prst="line">
            <a:avLst/>
          </a:prstGeom>
          <a:noFill/>
          <a:ln w="57150">
            <a:solidFill>
              <a:schemeClr val="accent1">
                <a:lumMod val="50000"/>
              </a:schemeClr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7179" name="Line 19"/>
          <p:cNvSpPr>
            <a:spLocks noChangeShapeType="1"/>
          </p:cNvSpPr>
          <p:nvPr/>
        </p:nvSpPr>
        <p:spPr bwMode="auto">
          <a:xfrm>
            <a:off x="2667000" y="5257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Line 20"/>
          <p:cNvSpPr>
            <a:spLocks noChangeShapeType="1"/>
          </p:cNvSpPr>
          <p:nvPr/>
        </p:nvSpPr>
        <p:spPr bwMode="auto">
          <a:xfrm>
            <a:off x="6953250" y="4572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1" name="Line 21"/>
          <p:cNvSpPr>
            <a:spLocks noChangeShapeType="1"/>
          </p:cNvSpPr>
          <p:nvPr/>
        </p:nvSpPr>
        <p:spPr bwMode="auto">
          <a:xfrm>
            <a:off x="25908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2" name="Line 22"/>
          <p:cNvSpPr>
            <a:spLocks noChangeShapeType="1"/>
          </p:cNvSpPr>
          <p:nvPr/>
        </p:nvSpPr>
        <p:spPr bwMode="auto">
          <a:xfrm>
            <a:off x="6781800" y="313848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3" name="Rectangle 24"/>
          <p:cNvSpPr>
            <a:spLocks noChangeArrowheads="1"/>
          </p:cNvSpPr>
          <p:nvPr/>
        </p:nvSpPr>
        <p:spPr bwMode="auto">
          <a:xfrm>
            <a:off x="6600825" y="3330575"/>
            <a:ext cx="42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/>
              <a:t>Х</a:t>
            </a:r>
            <a:r>
              <a:rPr lang="en-US" b="1"/>
              <a:t>°</a:t>
            </a:r>
          </a:p>
        </p:txBody>
      </p:sp>
      <p:sp>
        <p:nvSpPr>
          <p:cNvPr id="7184" name="Rectangle 25"/>
          <p:cNvSpPr>
            <a:spLocks noChangeArrowheads="1"/>
          </p:cNvSpPr>
          <p:nvPr/>
        </p:nvSpPr>
        <p:spPr bwMode="auto">
          <a:xfrm>
            <a:off x="2362200" y="3886200"/>
            <a:ext cx="42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/>
              <a:t>Х</a:t>
            </a:r>
            <a:r>
              <a:rPr lang="en-US" b="1"/>
              <a:t>°</a:t>
            </a:r>
          </a:p>
        </p:txBody>
      </p:sp>
      <p:sp>
        <p:nvSpPr>
          <p:cNvPr id="7185" name="Rectangle 26"/>
          <p:cNvSpPr>
            <a:spLocks noChangeArrowheads="1"/>
          </p:cNvSpPr>
          <p:nvPr/>
        </p:nvSpPr>
        <p:spPr bwMode="auto">
          <a:xfrm>
            <a:off x="6815138" y="4821238"/>
            <a:ext cx="428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Х</a:t>
            </a:r>
            <a:r>
              <a:rPr lang="en-US" b="1"/>
              <a:t>°</a:t>
            </a:r>
            <a:endParaRPr lang="ru-RU" b="1"/>
          </a:p>
        </p:txBody>
      </p:sp>
      <p:sp>
        <p:nvSpPr>
          <p:cNvPr id="7186" name="Rectangle 27"/>
          <p:cNvSpPr>
            <a:spLocks noChangeArrowheads="1"/>
          </p:cNvSpPr>
          <p:nvPr/>
        </p:nvSpPr>
        <p:spPr bwMode="auto">
          <a:xfrm>
            <a:off x="2438400" y="5486400"/>
            <a:ext cx="42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Х</a:t>
            </a:r>
            <a:r>
              <a:rPr lang="en-US" b="1"/>
              <a:t>°</a:t>
            </a:r>
            <a:endParaRPr lang="ru-RU" b="1"/>
          </a:p>
        </p:txBody>
      </p:sp>
      <p:sp>
        <p:nvSpPr>
          <p:cNvPr id="7187" name="Text Box 36"/>
          <p:cNvSpPr txBox="1">
            <a:spLocks noChangeArrowheads="1"/>
          </p:cNvSpPr>
          <p:nvPr/>
        </p:nvSpPr>
        <p:spPr bwMode="auto">
          <a:xfrm>
            <a:off x="5638800" y="2667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-</a:t>
            </a:r>
          </a:p>
        </p:txBody>
      </p:sp>
      <p:sp>
        <p:nvSpPr>
          <p:cNvPr id="7188" name="Text Box 37"/>
          <p:cNvSpPr txBox="1">
            <a:spLocks noChangeArrowheads="1"/>
          </p:cNvSpPr>
          <p:nvPr/>
        </p:nvSpPr>
        <p:spPr bwMode="auto">
          <a:xfrm>
            <a:off x="1819275" y="2122488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+</a:t>
            </a:r>
          </a:p>
        </p:txBody>
      </p:sp>
      <p:sp>
        <p:nvSpPr>
          <p:cNvPr id="7189" name="Text Box 38"/>
          <p:cNvSpPr txBox="1">
            <a:spLocks noChangeArrowheads="1"/>
          </p:cNvSpPr>
          <p:nvPr/>
        </p:nvSpPr>
        <p:spPr bwMode="auto">
          <a:xfrm>
            <a:off x="1533525" y="3316288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-</a:t>
            </a:r>
          </a:p>
        </p:txBody>
      </p:sp>
      <p:sp>
        <p:nvSpPr>
          <p:cNvPr id="7190" name="Text Box 39"/>
          <p:cNvSpPr txBox="1">
            <a:spLocks noChangeArrowheads="1"/>
          </p:cNvSpPr>
          <p:nvPr/>
        </p:nvSpPr>
        <p:spPr bwMode="auto">
          <a:xfrm>
            <a:off x="3133725" y="3316288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-</a:t>
            </a:r>
          </a:p>
        </p:txBody>
      </p:sp>
      <p:sp>
        <p:nvSpPr>
          <p:cNvPr id="7191" name="Text Box 40"/>
          <p:cNvSpPr txBox="1">
            <a:spLocks noChangeArrowheads="1"/>
          </p:cNvSpPr>
          <p:nvPr/>
        </p:nvSpPr>
        <p:spPr bwMode="auto">
          <a:xfrm>
            <a:off x="5562600" y="41148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+</a:t>
            </a:r>
          </a:p>
        </p:txBody>
      </p:sp>
      <p:sp>
        <p:nvSpPr>
          <p:cNvPr id="7192" name="Text Box 41"/>
          <p:cNvSpPr txBox="1">
            <a:spLocks noChangeArrowheads="1"/>
          </p:cNvSpPr>
          <p:nvPr/>
        </p:nvSpPr>
        <p:spPr bwMode="auto">
          <a:xfrm>
            <a:off x="7624763" y="41148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+</a:t>
            </a:r>
          </a:p>
        </p:txBody>
      </p:sp>
      <p:sp>
        <p:nvSpPr>
          <p:cNvPr id="7193" name="Line 42"/>
          <p:cNvSpPr>
            <a:spLocks noChangeShapeType="1"/>
          </p:cNvSpPr>
          <p:nvPr/>
        </p:nvSpPr>
        <p:spPr bwMode="auto">
          <a:xfrm flipV="1">
            <a:off x="1447800" y="54864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94" name="Line 43"/>
          <p:cNvSpPr>
            <a:spLocks noChangeShapeType="1"/>
          </p:cNvSpPr>
          <p:nvPr/>
        </p:nvSpPr>
        <p:spPr bwMode="auto">
          <a:xfrm>
            <a:off x="3124200" y="54864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95" name="Text Box 45"/>
          <p:cNvSpPr txBox="1">
            <a:spLocks noChangeArrowheads="1"/>
          </p:cNvSpPr>
          <p:nvPr/>
        </p:nvSpPr>
        <p:spPr bwMode="auto">
          <a:xfrm>
            <a:off x="495300" y="1981200"/>
            <a:ext cx="495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7030A0"/>
                </a:solidFill>
              </a:rPr>
              <a:t>1</a:t>
            </a:r>
            <a:r>
              <a:rPr lang="ru-RU" b="1" dirty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7196" name="Text Box 46"/>
          <p:cNvSpPr txBox="1">
            <a:spLocks noChangeArrowheads="1"/>
          </p:cNvSpPr>
          <p:nvPr/>
        </p:nvSpPr>
        <p:spPr bwMode="auto">
          <a:xfrm>
            <a:off x="5014913" y="2600325"/>
            <a:ext cx="45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7030A0"/>
                </a:solidFill>
              </a:rPr>
              <a:t>2</a:t>
            </a:r>
            <a:r>
              <a:rPr lang="ru-RU" b="1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7197" name="Text Box 47"/>
          <p:cNvSpPr txBox="1">
            <a:spLocks noChangeArrowheads="1"/>
          </p:cNvSpPr>
          <p:nvPr/>
        </p:nvSpPr>
        <p:spPr bwMode="auto">
          <a:xfrm>
            <a:off x="495300" y="3321050"/>
            <a:ext cx="495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7030A0"/>
                </a:solidFill>
              </a:rPr>
              <a:t>3)</a:t>
            </a:r>
          </a:p>
        </p:txBody>
      </p:sp>
      <p:sp>
        <p:nvSpPr>
          <p:cNvPr id="7198" name="Text Box 48"/>
          <p:cNvSpPr txBox="1">
            <a:spLocks noChangeArrowheads="1"/>
          </p:cNvSpPr>
          <p:nvPr/>
        </p:nvSpPr>
        <p:spPr bwMode="auto">
          <a:xfrm>
            <a:off x="4948238" y="4105275"/>
            <a:ext cx="500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7030A0"/>
                </a:solidFill>
              </a:rPr>
              <a:t>4</a:t>
            </a:r>
            <a:r>
              <a:rPr lang="ru-RU" b="1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7199" name="Text Box 49"/>
          <p:cNvSpPr txBox="1">
            <a:spLocks noChangeArrowheads="1"/>
          </p:cNvSpPr>
          <p:nvPr/>
        </p:nvSpPr>
        <p:spPr bwMode="auto">
          <a:xfrm>
            <a:off x="476250" y="4819650"/>
            <a:ext cx="438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7030A0"/>
                </a:solidFill>
              </a:rPr>
              <a:t>5)</a:t>
            </a:r>
          </a:p>
        </p:txBody>
      </p:sp>
      <p:sp>
        <p:nvSpPr>
          <p:cNvPr id="7200" name="Text Box 37"/>
          <p:cNvSpPr txBox="1">
            <a:spLocks noChangeArrowheads="1"/>
          </p:cNvSpPr>
          <p:nvPr/>
        </p:nvSpPr>
        <p:spPr bwMode="auto">
          <a:xfrm>
            <a:off x="7507288" y="2606675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+</a:t>
            </a:r>
          </a:p>
        </p:txBody>
      </p:sp>
      <p:sp>
        <p:nvSpPr>
          <p:cNvPr id="7201" name="Text Box 36"/>
          <p:cNvSpPr txBox="1">
            <a:spLocks noChangeArrowheads="1"/>
          </p:cNvSpPr>
          <p:nvPr/>
        </p:nvSpPr>
        <p:spPr bwMode="auto">
          <a:xfrm>
            <a:off x="3667125" y="2122488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2" grpId="0" animBg="1"/>
      <p:bldP spid="7173" grpId="0"/>
      <p:bldP spid="7174" grpId="0" animBg="1"/>
      <p:bldP spid="7175" grpId="0" animBg="1"/>
      <p:bldP spid="7176" grpId="0" animBg="1"/>
      <p:bldP spid="7177" grpId="0" animBg="1"/>
      <p:bldP spid="7179" grpId="0" animBg="1"/>
      <p:bldP spid="7180" grpId="0" animBg="1"/>
      <p:bldP spid="7181" grpId="0" animBg="1"/>
      <p:bldP spid="7182" grpId="0" animBg="1"/>
      <p:bldP spid="7183" grpId="0"/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  <p:bldP spid="7193" grpId="0" animBg="1"/>
      <p:bldP spid="7194" grpId="0" animBg="1"/>
      <p:bldP spid="7195" grpId="0"/>
      <p:bldP spid="7196" grpId="0"/>
      <p:bldP spid="7197" grpId="0"/>
      <p:bldP spid="7198" grpId="0"/>
      <p:bldP spid="7199" grpId="0"/>
      <p:bldP spid="7200" grpId="0"/>
      <p:bldP spid="72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0066"/>
                </a:solidFill>
              </a:rPr>
              <a:t>Найти ошибку в ответе</a:t>
            </a:r>
            <a:br>
              <a:rPr lang="ru-RU" sz="4000" b="1" smtClean="0">
                <a:solidFill>
                  <a:srgbClr val="FF0066"/>
                </a:solidFill>
              </a:rPr>
            </a:br>
            <a:endParaRPr lang="ru-RU" sz="2000" b="1" smtClean="0">
              <a:solidFill>
                <a:srgbClr val="0033CC"/>
              </a:solidFill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57188" y="1266825"/>
            <a:ext cx="8329612" cy="5089525"/>
            <a:chOff x="357188" y="1266825"/>
            <a:chExt cx="8329612" cy="5089525"/>
          </a:xfrm>
        </p:grpSpPr>
        <p:sp>
          <p:nvSpPr>
            <p:cNvPr id="21507" name="Freeform 6"/>
            <p:cNvSpPr>
              <a:spLocks/>
            </p:cNvSpPr>
            <p:nvPr/>
          </p:nvSpPr>
          <p:spPr bwMode="auto">
            <a:xfrm>
              <a:off x="533400" y="1981200"/>
              <a:ext cx="5867400" cy="2413000"/>
            </a:xfrm>
            <a:custGeom>
              <a:avLst/>
              <a:gdLst>
                <a:gd name="T0" fmla="*/ 0 w 3696"/>
                <a:gd name="T1" fmla="*/ 2147483647 h 1520"/>
                <a:gd name="T2" fmla="*/ 2147483647 w 3696"/>
                <a:gd name="T3" fmla="*/ 2147483647 h 1520"/>
                <a:gd name="T4" fmla="*/ 2147483647 w 3696"/>
                <a:gd name="T5" fmla="*/ 2147483647 h 1520"/>
                <a:gd name="T6" fmla="*/ 2147483647 w 3696"/>
                <a:gd name="T7" fmla="*/ 2147483647 h 1520"/>
                <a:gd name="T8" fmla="*/ 2147483647 w 3696"/>
                <a:gd name="T9" fmla="*/ 2147483647 h 1520"/>
                <a:gd name="T10" fmla="*/ 2147483647 w 3696"/>
                <a:gd name="T11" fmla="*/ 2147483647 h 1520"/>
                <a:gd name="T12" fmla="*/ 2147483647 w 3696"/>
                <a:gd name="T13" fmla="*/ 2147483647 h 1520"/>
                <a:gd name="T14" fmla="*/ 2147483647 w 3696"/>
                <a:gd name="T15" fmla="*/ 2147483647 h 1520"/>
                <a:gd name="T16" fmla="*/ 2147483647 w 3696"/>
                <a:gd name="T17" fmla="*/ 2147483647 h 1520"/>
                <a:gd name="T18" fmla="*/ 2147483647 w 3696"/>
                <a:gd name="T19" fmla="*/ 2147483647 h 1520"/>
                <a:gd name="T20" fmla="*/ 2147483647 w 3696"/>
                <a:gd name="T21" fmla="*/ 2147483647 h 1520"/>
                <a:gd name="T22" fmla="*/ 2147483647 w 3696"/>
                <a:gd name="T23" fmla="*/ 2147483647 h 1520"/>
                <a:gd name="T24" fmla="*/ 2147483647 w 3696"/>
                <a:gd name="T25" fmla="*/ 2147483647 h 1520"/>
                <a:gd name="T26" fmla="*/ 2147483647 w 3696"/>
                <a:gd name="T27" fmla="*/ 2147483647 h 1520"/>
                <a:gd name="T28" fmla="*/ 2147483647 w 3696"/>
                <a:gd name="T29" fmla="*/ 2147483647 h 1520"/>
                <a:gd name="T30" fmla="*/ 2147483647 w 3696"/>
                <a:gd name="T31" fmla="*/ 2147483647 h 1520"/>
                <a:gd name="T32" fmla="*/ 2147483647 w 3696"/>
                <a:gd name="T33" fmla="*/ 2147483647 h 1520"/>
                <a:gd name="T34" fmla="*/ 2147483647 w 3696"/>
                <a:gd name="T35" fmla="*/ 2147483647 h 15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96"/>
                <a:gd name="T55" fmla="*/ 0 h 1520"/>
                <a:gd name="T56" fmla="*/ 3696 w 3696"/>
                <a:gd name="T57" fmla="*/ 1520 h 15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96" h="1520">
                  <a:moveTo>
                    <a:pt x="0" y="304"/>
                  </a:moveTo>
                  <a:cubicBezTo>
                    <a:pt x="20" y="168"/>
                    <a:pt x="40" y="32"/>
                    <a:pt x="96" y="16"/>
                  </a:cubicBezTo>
                  <a:cubicBezTo>
                    <a:pt x="152" y="0"/>
                    <a:pt x="272" y="144"/>
                    <a:pt x="336" y="208"/>
                  </a:cubicBezTo>
                  <a:cubicBezTo>
                    <a:pt x="400" y="272"/>
                    <a:pt x="424" y="368"/>
                    <a:pt x="480" y="400"/>
                  </a:cubicBezTo>
                  <a:cubicBezTo>
                    <a:pt x="536" y="432"/>
                    <a:pt x="616" y="384"/>
                    <a:pt x="672" y="400"/>
                  </a:cubicBezTo>
                  <a:cubicBezTo>
                    <a:pt x="728" y="416"/>
                    <a:pt x="768" y="464"/>
                    <a:pt x="816" y="496"/>
                  </a:cubicBezTo>
                  <a:cubicBezTo>
                    <a:pt x="864" y="528"/>
                    <a:pt x="872" y="528"/>
                    <a:pt x="960" y="592"/>
                  </a:cubicBezTo>
                  <a:cubicBezTo>
                    <a:pt x="1048" y="656"/>
                    <a:pt x="1232" y="848"/>
                    <a:pt x="1344" y="880"/>
                  </a:cubicBezTo>
                  <a:cubicBezTo>
                    <a:pt x="1456" y="912"/>
                    <a:pt x="1552" y="888"/>
                    <a:pt x="1632" y="784"/>
                  </a:cubicBezTo>
                  <a:cubicBezTo>
                    <a:pt x="1712" y="680"/>
                    <a:pt x="1760" y="384"/>
                    <a:pt x="1824" y="256"/>
                  </a:cubicBezTo>
                  <a:cubicBezTo>
                    <a:pt x="1888" y="128"/>
                    <a:pt x="1952" y="32"/>
                    <a:pt x="2016" y="16"/>
                  </a:cubicBezTo>
                  <a:cubicBezTo>
                    <a:pt x="2080" y="0"/>
                    <a:pt x="2144" y="88"/>
                    <a:pt x="2208" y="160"/>
                  </a:cubicBezTo>
                  <a:cubicBezTo>
                    <a:pt x="2272" y="232"/>
                    <a:pt x="2344" y="360"/>
                    <a:pt x="2400" y="448"/>
                  </a:cubicBezTo>
                  <a:cubicBezTo>
                    <a:pt x="2456" y="536"/>
                    <a:pt x="2440" y="528"/>
                    <a:pt x="2544" y="688"/>
                  </a:cubicBezTo>
                  <a:cubicBezTo>
                    <a:pt x="2648" y="848"/>
                    <a:pt x="2912" y="1296"/>
                    <a:pt x="3024" y="1408"/>
                  </a:cubicBezTo>
                  <a:cubicBezTo>
                    <a:pt x="3136" y="1520"/>
                    <a:pt x="3128" y="1472"/>
                    <a:pt x="3216" y="1360"/>
                  </a:cubicBezTo>
                  <a:cubicBezTo>
                    <a:pt x="3304" y="1248"/>
                    <a:pt x="3472" y="864"/>
                    <a:pt x="3552" y="736"/>
                  </a:cubicBezTo>
                  <a:cubicBezTo>
                    <a:pt x="3632" y="608"/>
                    <a:pt x="3672" y="616"/>
                    <a:pt x="3696" y="592"/>
                  </a:cubicBezTo>
                </a:path>
              </a:pathLst>
            </a:cu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8" name="Line 8"/>
            <p:cNvSpPr>
              <a:spLocks noChangeShapeType="1"/>
            </p:cNvSpPr>
            <p:nvPr/>
          </p:nvSpPr>
          <p:spPr bwMode="auto">
            <a:xfrm>
              <a:off x="381000" y="3429000"/>
              <a:ext cx="655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9" name="Line 9"/>
            <p:cNvSpPr>
              <a:spLocks noChangeShapeType="1"/>
            </p:cNvSpPr>
            <p:nvPr/>
          </p:nvSpPr>
          <p:spPr bwMode="auto">
            <a:xfrm flipV="1">
              <a:off x="4343400" y="1524000"/>
              <a:ext cx="0" cy="2667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0" name="Line 10"/>
            <p:cNvSpPr>
              <a:spLocks noChangeShapeType="1"/>
            </p:cNvSpPr>
            <p:nvPr/>
          </p:nvSpPr>
          <p:spPr bwMode="auto">
            <a:xfrm flipV="1">
              <a:off x="5486400" y="3429000"/>
              <a:ext cx="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Text Box 11"/>
            <p:cNvSpPr txBox="1">
              <a:spLocks noChangeArrowheads="1"/>
            </p:cNvSpPr>
            <p:nvPr/>
          </p:nvSpPr>
          <p:spPr bwMode="auto">
            <a:xfrm>
              <a:off x="5327650" y="3022600"/>
              <a:ext cx="3254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solidFill>
                    <a:srgbClr val="FF0066"/>
                  </a:solidFill>
                </a:rPr>
                <a:t>5</a:t>
              </a:r>
            </a:p>
          </p:txBody>
        </p:sp>
        <p:sp>
          <p:nvSpPr>
            <p:cNvPr id="21512" name="Text Box 13"/>
            <p:cNvSpPr txBox="1">
              <a:spLocks noChangeArrowheads="1"/>
            </p:cNvSpPr>
            <p:nvPr/>
          </p:nvSpPr>
          <p:spPr bwMode="auto">
            <a:xfrm>
              <a:off x="2590800" y="3505200"/>
              <a:ext cx="4794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solidFill>
                    <a:srgbClr val="FF0066"/>
                  </a:solidFill>
                </a:rPr>
                <a:t>- 7</a:t>
              </a:r>
            </a:p>
          </p:txBody>
        </p:sp>
        <p:sp>
          <p:nvSpPr>
            <p:cNvPr id="21513" name="Text Box 14"/>
            <p:cNvSpPr txBox="1">
              <a:spLocks noChangeArrowheads="1"/>
            </p:cNvSpPr>
            <p:nvPr/>
          </p:nvSpPr>
          <p:spPr bwMode="auto">
            <a:xfrm>
              <a:off x="357188" y="1636713"/>
              <a:ext cx="65722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>
                  <a:solidFill>
                    <a:srgbClr val="0033CC"/>
                  </a:solidFill>
                </a:rPr>
                <a:t>f</a:t>
              </a:r>
              <a:r>
                <a:rPr lang="ru-RU" b="1">
                  <a:solidFill>
                    <a:srgbClr val="0033CC"/>
                  </a:solidFill>
                </a:rPr>
                <a:t> '(x)</a:t>
              </a:r>
            </a:p>
          </p:txBody>
        </p:sp>
        <p:sp>
          <p:nvSpPr>
            <p:cNvPr id="21514" name="Text Box 15"/>
            <p:cNvSpPr txBox="1">
              <a:spLocks noChangeArrowheads="1"/>
            </p:cNvSpPr>
            <p:nvPr/>
          </p:nvSpPr>
          <p:spPr bwMode="auto">
            <a:xfrm>
              <a:off x="3581400" y="3429000"/>
              <a:ext cx="4794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solidFill>
                    <a:srgbClr val="FF0066"/>
                  </a:solidFill>
                </a:rPr>
                <a:t>- 2</a:t>
              </a:r>
            </a:p>
          </p:txBody>
        </p:sp>
        <p:sp>
          <p:nvSpPr>
            <p:cNvPr id="21515" name="Text Box 16"/>
            <p:cNvSpPr txBox="1">
              <a:spLocks noChangeArrowheads="1"/>
            </p:cNvSpPr>
            <p:nvPr/>
          </p:nvSpPr>
          <p:spPr bwMode="auto">
            <a:xfrm>
              <a:off x="6089650" y="3479800"/>
              <a:ext cx="3254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solidFill>
                    <a:srgbClr val="FF0066"/>
                  </a:solidFill>
                </a:rPr>
                <a:t>6</a:t>
              </a:r>
            </a:p>
          </p:txBody>
        </p:sp>
        <p:sp>
          <p:nvSpPr>
            <p:cNvPr id="21516" name="AutoShape 17"/>
            <p:cNvSpPr>
              <a:spLocks noChangeArrowheads="1"/>
            </p:cNvSpPr>
            <p:nvPr/>
          </p:nvSpPr>
          <p:spPr bwMode="auto">
            <a:xfrm>
              <a:off x="5867400" y="3352800"/>
              <a:ext cx="228600" cy="228600"/>
            </a:xfrm>
            <a:prstGeom prst="flowChartConnec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1517" name="AutoShape 18"/>
            <p:cNvSpPr>
              <a:spLocks noChangeArrowheads="1"/>
            </p:cNvSpPr>
            <p:nvPr/>
          </p:nvSpPr>
          <p:spPr bwMode="auto">
            <a:xfrm>
              <a:off x="3657600" y="1905000"/>
              <a:ext cx="228600" cy="228600"/>
            </a:xfrm>
            <a:prstGeom prst="flowChartConnector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1518" name="AutoShape 19"/>
            <p:cNvSpPr>
              <a:spLocks noChangeArrowheads="1"/>
            </p:cNvSpPr>
            <p:nvPr/>
          </p:nvSpPr>
          <p:spPr bwMode="auto">
            <a:xfrm>
              <a:off x="5410200" y="4191000"/>
              <a:ext cx="228600" cy="228600"/>
            </a:xfrm>
            <a:prstGeom prst="flowChartConnector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1519" name="AutoShape 20"/>
            <p:cNvSpPr>
              <a:spLocks noChangeArrowheads="1"/>
            </p:cNvSpPr>
            <p:nvPr/>
          </p:nvSpPr>
          <p:spPr bwMode="auto">
            <a:xfrm>
              <a:off x="2743200" y="3276600"/>
              <a:ext cx="228600" cy="228600"/>
            </a:xfrm>
            <a:prstGeom prst="flowChartConnector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1520" name="Text Box 21"/>
            <p:cNvSpPr txBox="1">
              <a:spLocks noChangeArrowheads="1"/>
            </p:cNvSpPr>
            <p:nvPr/>
          </p:nvSpPr>
          <p:spPr bwMode="auto">
            <a:xfrm>
              <a:off x="803275" y="4602163"/>
              <a:ext cx="3810000" cy="1754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0066"/>
                  </a:solidFill>
                </a:rPr>
                <a:t>1) X = </a:t>
              </a:r>
              <a:r>
                <a:rPr lang="ru-RU" sz="2400" b="1">
                  <a:solidFill>
                    <a:srgbClr val="FF0066"/>
                  </a:solidFill>
                </a:rPr>
                <a:t>- 7  это точка минимума </a:t>
              </a:r>
              <a:r>
                <a:rPr lang="en-US" sz="2400" b="1">
                  <a:solidFill>
                    <a:srgbClr val="FF0066"/>
                  </a:solidFill>
                </a:rPr>
                <a:t> </a:t>
              </a:r>
              <a:endParaRPr lang="ru-RU" sz="2400" b="1">
                <a:solidFill>
                  <a:srgbClr val="FF0066"/>
                </a:solidFill>
              </a:endParaRPr>
            </a:p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AF091D"/>
                  </a:solidFill>
                </a:rPr>
                <a:t>2) X = </a:t>
              </a:r>
              <a:r>
                <a:rPr lang="ru-RU" sz="2400" b="1">
                  <a:solidFill>
                    <a:srgbClr val="AF091D"/>
                  </a:solidFill>
                </a:rPr>
                <a:t>- 2  это точка максимума</a:t>
              </a:r>
            </a:p>
          </p:txBody>
        </p:sp>
        <p:sp>
          <p:nvSpPr>
            <p:cNvPr id="21521" name="Line 22"/>
            <p:cNvSpPr>
              <a:spLocks noChangeShapeType="1"/>
            </p:cNvSpPr>
            <p:nvPr/>
          </p:nvSpPr>
          <p:spPr bwMode="auto">
            <a:xfrm>
              <a:off x="3810000" y="205740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2" name="Line 23"/>
            <p:cNvSpPr>
              <a:spLocks noChangeShapeType="1"/>
            </p:cNvSpPr>
            <p:nvPr/>
          </p:nvSpPr>
          <p:spPr bwMode="auto">
            <a:xfrm>
              <a:off x="3733800" y="21336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Text Box 25"/>
            <p:cNvSpPr txBox="1">
              <a:spLocks noChangeArrowheads="1"/>
            </p:cNvSpPr>
            <p:nvPr/>
          </p:nvSpPr>
          <p:spPr bwMode="auto">
            <a:xfrm>
              <a:off x="4876800" y="4724400"/>
              <a:ext cx="3810000" cy="15700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eaLnBrk="1" hangingPunct="1">
                <a:defRPr/>
              </a:pPr>
              <a:r>
                <a:rPr lang="en-US" sz="2400" b="1" dirty="0" smtClean="0">
                  <a:solidFill>
                    <a:srgbClr val="008000"/>
                  </a:solidFill>
                  <a:cs typeface="+mn-cs"/>
                </a:rPr>
                <a:t>3) X =</a:t>
              </a:r>
              <a:r>
                <a:rPr lang="ru-RU" sz="2400" b="1" dirty="0" smtClean="0">
                  <a:solidFill>
                    <a:srgbClr val="008000"/>
                  </a:solidFill>
                  <a:cs typeface="+mn-cs"/>
                </a:rPr>
                <a:t> 5 критическая точка, </a:t>
              </a:r>
            </a:p>
            <a:p>
              <a:pPr eaLnBrk="1" hangingPunct="1">
                <a:defRPr/>
              </a:pPr>
              <a:endParaRPr lang="ru-RU" sz="2400" b="1" dirty="0" smtClean="0">
                <a:solidFill>
                  <a:srgbClr val="008000"/>
                </a:solidFill>
                <a:cs typeface="+mn-cs"/>
              </a:endParaRPr>
            </a:p>
            <a:p>
              <a:pPr marL="0" indent="0" eaLnBrk="1" hangingPunct="1">
                <a:defRPr/>
              </a:pPr>
              <a:r>
                <a:rPr lang="en-US" sz="2400" b="1" dirty="0" smtClean="0">
                  <a:solidFill>
                    <a:srgbClr val="0033CC"/>
                  </a:solidFill>
                  <a:cs typeface="+mn-cs"/>
                </a:rPr>
                <a:t>4) X =</a:t>
              </a:r>
              <a:r>
                <a:rPr lang="ru-RU" sz="2400" b="1" dirty="0" smtClean="0">
                  <a:solidFill>
                    <a:srgbClr val="0033CC"/>
                  </a:solidFill>
                  <a:cs typeface="+mn-cs"/>
                </a:rPr>
                <a:t> 6  нуль функции</a:t>
              </a:r>
            </a:p>
          </p:txBody>
        </p:sp>
        <p:sp>
          <p:nvSpPr>
            <p:cNvPr id="21524" name="TextBox 1"/>
            <p:cNvSpPr txBox="1">
              <a:spLocks noChangeArrowheads="1"/>
            </p:cNvSpPr>
            <p:nvPr/>
          </p:nvSpPr>
          <p:spPr bwMode="auto">
            <a:xfrm>
              <a:off x="6813550" y="3479800"/>
              <a:ext cx="3810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X</a:t>
              </a:r>
              <a:endParaRPr lang="ru-RU" b="1"/>
            </a:p>
          </p:txBody>
        </p:sp>
        <p:sp>
          <p:nvSpPr>
            <p:cNvPr id="21525" name="TextBox 2"/>
            <p:cNvSpPr txBox="1">
              <a:spLocks noChangeArrowheads="1"/>
            </p:cNvSpPr>
            <p:nvPr/>
          </p:nvSpPr>
          <p:spPr bwMode="auto">
            <a:xfrm>
              <a:off x="4419600" y="1266825"/>
              <a:ext cx="4572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Y</a:t>
              </a:r>
              <a:endParaRPr lang="ru-RU" b="1"/>
            </a:p>
          </p:txBody>
        </p:sp>
        <p:sp>
          <p:nvSpPr>
            <p:cNvPr id="21526" name="AutoShape 17"/>
            <p:cNvSpPr>
              <a:spLocks noChangeArrowheads="1"/>
            </p:cNvSpPr>
            <p:nvPr/>
          </p:nvSpPr>
          <p:spPr bwMode="auto">
            <a:xfrm>
              <a:off x="4648200" y="3335594"/>
              <a:ext cx="228600" cy="228600"/>
            </a:xfrm>
            <a:prstGeom prst="flowChartConnec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1527" name="Text Box 15"/>
            <p:cNvSpPr txBox="1">
              <a:spLocks noChangeArrowheads="1"/>
            </p:cNvSpPr>
            <p:nvPr/>
          </p:nvSpPr>
          <p:spPr bwMode="auto">
            <a:xfrm>
              <a:off x="4713133" y="2987645"/>
              <a:ext cx="32733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solidFill>
                    <a:srgbClr val="FF0066"/>
                  </a:solidFill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01" name="Group 37"/>
          <p:cNvGraphicFramePr>
            <a:graphicFrameLocks noGrp="1"/>
          </p:cNvGraphicFramePr>
          <p:nvPr/>
        </p:nvGraphicFramePr>
        <p:xfrm>
          <a:off x="244475" y="1676400"/>
          <a:ext cx="8655050" cy="3792538"/>
        </p:xfrm>
        <a:graphic>
          <a:graphicData uri="http://schemas.openxmlformats.org/drawingml/2006/table">
            <a:tbl>
              <a:tblPr/>
              <a:tblGrid>
                <a:gridCol w="3614738"/>
                <a:gridCol w="5040312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1.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 '(x) меняет знак в точке х</a:t>
                      </a:r>
                      <a:r>
                        <a:rPr kumimoji="0" lang="ru-RU" sz="2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 с "+" на "-".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0113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А.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В точке х</a:t>
                      </a:r>
                      <a:r>
                        <a:rPr kumimoji="0" lang="ru-RU" sz="2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 экстремума нет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58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 '(x) меняет знак в точке х</a:t>
                      </a:r>
                      <a:r>
                        <a:rPr kumimoji="0" lang="ru-RU" sz="2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 с "-" на "+".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1000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Б.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В точке х</a:t>
                      </a:r>
                      <a:r>
                        <a:rPr kumimoji="0" lang="ru-RU" sz="2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 минимум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 '(x) не меняет знак.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0113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В.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В точке х</a:t>
                      </a:r>
                      <a:r>
                        <a:rPr kumimoji="0" lang="ru-RU" sz="2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 максимум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900113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9" name="Rectangle 3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0066"/>
                </a:solidFill>
              </a:rPr>
              <a:t>Установите соответствие.</a:t>
            </a:r>
            <a:endParaRPr lang="ru-RU" sz="2400" b="1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152400"/>
            <a:ext cx="8229600" cy="9906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0066"/>
                </a:solidFill>
              </a:rPr>
              <a:t>Математики шутят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668338" y="990600"/>
            <a:ext cx="8078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33CC"/>
                </a:solidFill>
              </a:rPr>
              <a:t>Подберите к графикам функций пословицы и поговорки в русском языке, так или иначе, отражающие их свойства.</a:t>
            </a: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481013" y="1692275"/>
            <a:ext cx="2133600" cy="2133600"/>
            <a:chOff x="0" y="2514600"/>
            <a:chExt cx="2133600" cy="2133600"/>
          </a:xfrm>
        </p:grpSpPr>
        <p:sp>
          <p:nvSpPr>
            <p:cNvPr id="23586" name="Line 7"/>
            <p:cNvSpPr>
              <a:spLocks noChangeShapeType="1"/>
            </p:cNvSpPr>
            <p:nvPr/>
          </p:nvSpPr>
          <p:spPr bwMode="auto">
            <a:xfrm flipV="1">
              <a:off x="762000" y="26670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7" name="Line 8"/>
            <p:cNvSpPr>
              <a:spLocks noChangeShapeType="1"/>
            </p:cNvSpPr>
            <p:nvPr/>
          </p:nvSpPr>
          <p:spPr bwMode="auto">
            <a:xfrm>
              <a:off x="0" y="4419600"/>
              <a:ext cx="2133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8" name="Freeform 9"/>
            <p:cNvSpPr>
              <a:spLocks/>
            </p:cNvSpPr>
            <p:nvPr/>
          </p:nvSpPr>
          <p:spPr bwMode="auto">
            <a:xfrm rot="322351">
              <a:off x="228600" y="2514600"/>
              <a:ext cx="1016000" cy="2032000"/>
            </a:xfrm>
            <a:custGeom>
              <a:avLst/>
              <a:gdLst>
                <a:gd name="T0" fmla="*/ 0 w 640"/>
                <a:gd name="T1" fmla="*/ 2147483647 h 1280"/>
                <a:gd name="T2" fmla="*/ 2147483647 w 640"/>
                <a:gd name="T3" fmla="*/ 2147483647 h 1280"/>
                <a:gd name="T4" fmla="*/ 2147483647 w 640"/>
                <a:gd name="T5" fmla="*/ 2147483647 h 1280"/>
                <a:gd name="T6" fmla="*/ 2147483647 w 640"/>
                <a:gd name="T7" fmla="*/ 2147483647 h 1280"/>
                <a:gd name="T8" fmla="*/ 2147483647 w 640"/>
                <a:gd name="T9" fmla="*/ 2147483647 h 1280"/>
                <a:gd name="T10" fmla="*/ 2147483647 w 640"/>
                <a:gd name="T11" fmla="*/ 2147483647 h 1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0"/>
                <a:gd name="T19" fmla="*/ 0 h 1280"/>
                <a:gd name="T20" fmla="*/ 640 w 640"/>
                <a:gd name="T21" fmla="*/ 1280 h 12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0" h="1280">
                  <a:moveTo>
                    <a:pt x="0" y="152"/>
                  </a:moveTo>
                  <a:cubicBezTo>
                    <a:pt x="108" y="548"/>
                    <a:pt x="216" y="944"/>
                    <a:pt x="288" y="1112"/>
                  </a:cubicBezTo>
                  <a:cubicBezTo>
                    <a:pt x="360" y="1280"/>
                    <a:pt x="392" y="1208"/>
                    <a:pt x="432" y="1160"/>
                  </a:cubicBezTo>
                  <a:cubicBezTo>
                    <a:pt x="472" y="1112"/>
                    <a:pt x="496" y="1000"/>
                    <a:pt x="528" y="824"/>
                  </a:cubicBezTo>
                  <a:cubicBezTo>
                    <a:pt x="560" y="648"/>
                    <a:pt x="608" y="208"/>
                    <a:pt x="624" y="104"/>
                  </a:cubicBezTo>
                  <a:cubicBezTo>
                    <a:pt x="640" y="0"/>
                    <a:pt x="632" y="100"/>
                    <a:pt x="624" y="200"/>
                  </a:cubicBezTo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3130550" y="1698625"/>
            <a:ext cx="2667000" cy="2057400"/>
            <a:chOff x="2971800" y="2514600"/>
            <a:chExt cx="2667000" cy="2057400"/>
          </a:xfrm>
        </p:grpSpPr>
        <p:sp>
          <p:nvSpPr>
            <p:cNvPr id="23583" name="Line 10"/>
            <p:cNvSpPr>
              <a:spLocks noChangeShapeType="1"/>
            </p:cNvSpPr>
            <p:nvPr/>
          </p:nvSpPr>
          <p:spPr bwMode="auto">
            <a:xfrm flipV="1">
              <a:off x="3962400" y="25908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4" name="Line 11"/>
            <p:cNvSpPr>
              <a:spLocks noChangeShapeType="1"/>
            </p:cNvSpPr>
            <p:nvPr/>
          </p:nvSpPr>
          <p:spPr bwMode="auto">
            <a:xfrm>
              <a:off x="2971800" y="4419600"/>
              <a:ext cx="2667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5" name="Freeform 13"/>
            <p:cNvSpPr>
              <a:spLocks/>
            </p:cNvSpPr>
            <p:nvPr/>
          </p:nvSpPr>
          <p:spPr bwMode="auto">
            <a:xfrm>
              <a:off x="3200400" y="2514600"/>
              <a:ext cx="2057400" cy="1727200"/>
            </a:xfrm>
            <a:custGeom>
              <a:avLst/>
              <a:gdLst>
                <a:gd name="T0" fmla="*/ 0 w 1296"/>
                <a:gd name="T1" fmla="*/ 0 h 1088"/>
                <a:gd name="T2" fmla="*/ 2147483647 w 1296"/>
                <a:gd name="T3" fmla="*/ 2147483647 h 1088"/>
                <a:gd name="T4" fmla="*/ 2147483647 w 1296"/>
                <a:gd name="T5" fmla="*/ 2147483647 h 1088"/>
                <a:gd name="T6" fmla="*/ 2147483647 w 1296"/>
                <a:gd name="T7" fmla="*/ 2147483647 h 10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6"/>
                <a:gd name="T13" fmla="*/ 0 h 1088"/>
                <a:gd name="T14" fmla="*/ 1296 w 1296"/>
                <a:gd name="T15" fmla="*/ 1088 h 10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" h="1088">
                  <a:moveTo>
                    <a:pt x="0" y="0"/>
                  </a:moveTo>
                  <a:cubicBezTo>
                    <a:pt x="80" y="368"/>
                    <a:pt x="160" y="736"/>
                    <a:pt x="336" y="912"/>
                  </a:cubicBezTo>
                  <a:cubicBezTo>
                    <a:pt x="512" y="1088"/>
                    <a:pt x="896" y="1032"/>
                    <a:pt x="1056" y="1056"/>
                  </a:cubicBezTo>
                  <a:cubicBezTo>
                    <a:pt x="1216" y="1080"/>
                    <a:pt x="1256" y="1068"/>
                    <a:pt x="1296" y="1056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01600" y="3962400"/>
            <a:ext cx="3276600" cy="2133600"/>
            <a:chOff x="381000" y="4495800"/>
            <a:chExt cx="3276600" cy="2133600"/>
          </a:xfrm>
        </p:grpSpPr>
        <p:sp>
          <p:nvSpPr>
            <p:cNvPr id="23580" name="Line 15"/>
            <p:cNvSpPr>
              <a:spLocks noChangeShapeType="1"/>
            </p:cNvSpPr>
            <p:nvPr/>
          </p:nvSpPr>
          <p:spPr bwMode="auto">
            <a:xfrm flipV="1">
              <a:off x="1600200" y="4495800"/>
              <a:ext cx="0" cy="2057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1" name="Line 16"/>
            <p:cNvSpPr>
              <a:spLocks noChangeShapeType="1"/>
            </p:cNvSpPr>
            <p:nvPr/>
          </p:nvSpPr>
          <p:spPr bwMode="auto">
            <a:xfrm>
              <a:off x="381000" y="5562600"/>
              <a:ext cx="3276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2" name="Freeform 17"/>
            <p:cNvSpPr>
              <a:spLocks/>
            </p:cNvSpPr>
            <p:nvPr/>
          </p:nvSpPr>
          <p:spPr bwMode="auto">
            <a:xfrm>
              <a:off x="1066800" y="4572000"/>
              <a:ext cx="990600" cy="2057400"/>
            </a:xfrm>
            <a:custGeom>
              <a:avLst/>
              <a:gdLst>
                <a:gd name="T0" fmla="*/ 0 w 624"/>
                <a:gd name="T1" fmla="*/ 2147483647 h 1296"/>
                <a:gd name="T2" fmla="*/ 2147483647 w 624"/>
                <a:gd name="T3" fmla="*/ 2147483647 h 1296"/>
                <a:gd name="T4" fmla="*/ 2147483647 w 624"/>
                <a:gd name="T5" fmla="*/ 2147483647 h 1296"/>
                <a:gd name="T6" fmla="*/ 2147483647 w 624"/>
                <a:gd name="T7" fmla="*/ 0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4"/>
                <a:gd name="T13" fmla="*/ 0 h 1296"/>
                <a:gd name="T14" fmla="*/ 624 w 624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4" h="1296">
                  <a:moveTo>
                    <a:pt x="0" y="1296"/>
                  </a:moveTo>
                  <a:cubicBezTo>
                    <a:pt x="64" y="1016"/>
                    <a:pt x="128" y="736"/>
                    <a:pt x="192" y="624"/>
                  </a:cubicBezTo>
                  <a:cubicBezTo>
                    <a:pt x="256" y="512"/>
                    <a:pt x="312" y="728"/>
                    <a:pt x="384" y="624"/>
                  </a:cubicBezTo>
                  <a:cubicBezTo>
                    <a:pt x="456" y="520"/>
                    <a:pt x="540" y="260"/>
                    <a:pt x="624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5867400" y="1779588"/>
            <a:ext cx="3048000" cy="1676400"/>
            <a:chOff x="5791200" y="2514600"/>
            <a:chExt cx="3048000" cy="1676400"/>
          </a:xfrm>
        </p:grpSpPr>
        <p:sp>
          <p:nvSpPr>
            <p:cNvPr id="23576" name="Line 18"/>
            <p:cNvSpPr>
              <a:spLocks noChangeShapeType="1"/>
            </p:cNvSpPr>
            <p:nvPr/>
          </p:nvSpPr>
          <p:spPr bwMode="auto">
            <a:xfrm>
              <a:off x="5791200" y="3429000"/>
              <a:ext cx="304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7" name="Line 19"/>
            <p:cNvSpPr>
              <a:spLocks noChangeShapeType="1"/>
            </p:cNvSpPr>
            <p:nvPr/>
          </p:nvSpPr>
          <p:spPr bwMode="auto">
            <a:xfrm flipV="1">
              <a:off x="7391400" y="2514600"/>
              <a:ext cx="0" cy="167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Line 20"/>
            <p:cNvSpPr>
              <a:spLocks noChangeShapeType="1"/>
            </p:cNvSpPr>
            <p:nvPr/>
          </p:nvSpPr>
          <p:spPr bwMode="auto">
            <a:xfrm>
              <a:off x="6553200" y="2743200"/>
              <a:ext cx="838200" cy="685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Line 21"/>
            <p:cNvSpPr>
              <a:spLocks noChangeShapeType="1"/>
            </p:cNvSpPr>
            <p:nvPr/>
          </p:nvSpPr>
          <p:spPr bwMode="auto">
            <a:xfrm flipV="1">
              <a:off x="7391400" y="2743200"/>
              <a:ext cx="609600" cy="685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4572000" y="3508375"/>
            <a:ext cx="4495800" cy="2209800"/>
            <a:chOff x="4419600" y="4267200"/>
            <a:chExt cx="4495800" cy="2209800"/>
          </a:xfrm>
        </p:grpSpPr>
        <p:sp>
          <p:nvSpPr>
            <p:cNvPr id="23570" name="Line 22"/>
            <p:cNvSpPr>
              <a:spLocks noChangeShapeType="1"/>
            </p:cNvSpPr>
            <p:nvPr/>
          </p:nvSpPr>
          <p:spPr bwMode="auto">
            <a:xfrm flipV="1">
              <a:off x="4419600" y="5486400"/>
              <a:ext cx="4495800" cy="76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Line 23"/>
            <p:cNvSpPr>
              <a:spLocks noChangeShapeType="1"/>
            </p:cNvSpPr>
            <p:nvPr/>
          </p:nvSpPr>
          <p:spPr bwMode="auto">
            <a:xfrm flipV="1">
              <a:off x="6629400" y="42672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2" name="Freeform 24"/>
            <p:cNvSpPr>
              <a:spLocks/>
            </p:cNvSpPr>
            <p:nvPr/>
          </p:nvSpPr>
          <p:spPr bwMode="auto">
            <a:xfrm>
              <a:off x="6629400" y="5016500"/>
              <a:ext cx="914400" cy="546100"/>
            </a:xfrm>
            <a:custGeom>
              <a:avLst/>
              <a:gdLst>
                <a:gd name="T0" fmla="*/ 0 w 576"/>
                <a:gd name="T1" fmla="*/ 2147483647 h 344"/>
                <a:gd name="T2" fmla="*/ 2147483647 w 576"/>
                <a:gd name="T3" fmla="*/ 2147483647 h 344"/>
                <a:gd name="T4" fmla="*/ 2147483647 w 576"/>
                <a:gd name="T5" fmla="*/ 2147483647 h 344"/>
                <a:gd name="T6" fmla="*/ 0 60000 65536"/>
                <a:gd name="T7" fmla="*/ 0 60000 65536"/>
                <a:gd name="T8" fmla="*/ 0 60000 65536"/>
                <a:gd name="T9" fmla="*/ 0 w 576"/>
                <a:gd name="T10" fmla="*/ 0 h 344"/>
                <a:gd name="T11" fmla="*/ 576 w 576"/>
                <a:gd name="T12" fmla="*/ 344 h 3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6" h="344">
                  <a:moveTo>
                    <a:pt x="0" y="344"/>
                  </a:moveTo>
                  <a:cubicBezTo>
                    <a:pt x="96" y="180"/>
                    <a:pt x="192" y="16"/>
                    <a:pt x="288" y="8"/>
                  </a:cubicBezTo>
                  <a:cubicBezTo>
                    <a:pt x="384" y="0"/>
                    <a:pt x="528" y="248"/>
                    <a:pt x="576" y="296"/>
                  </a:cubicBezTo>
                </a:path>
              </a:pathLst>
            </a:cu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3" name="Freeform 25"/>
            <p:cNvSpPr>
              <a:spLocks/>
            </p:cNvSpPr>
            <p:nvPr/>
          </p:nvSpPr>
          <p:spPr bwMode="auto">
            <a:xfrm>
              <a:off x="7543800" y="4953000"/>
              <a:ext cx="914400" cy="546100"/>
            </a:xfrm>
            <a:custGeom>
              <a:avLst/>
              <a:gdLst>
                <a:gd name="T0" fmla="*/ 0 w 576"/>
                <a:gd name="T1" fmla="*/ 2147483647 h 344"/>
                <a:gd name="T2" fmla="*/ 2147483647 w 576"/>
                <a:gd name="T3" fmla="*/ 2147483647 h 344"/>
                <a:gd name="T4" fmla="*/ 2147483647 w 576"/>
                <a:gd name="T5" fmla="*/ 2147483647 h 344"/>
                <a:gd name="T6" fmla="*/ 0 60000 65536"/>
                <a:gd name="T7" fmla="*/ 0 60000 65536"/>
                <a:gd name="T8" fmla="*/ 0 60000 65536"/>
                <a:gd name="T9" fmla="*/ 0 w 576"/>
                <a:gd name="T10" fmla="*/ 0 h 344"/>
                <a:gd name="T11" fmla="*/ 576 w 576"/>
                <a:gd name="T12" fmla="*/ 344 h 3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6" h="344">
                  <a:moveTo>
                    <a:pt x="0" y="344"/>
                  </a:moveTo>
                  <a:cubicBezTo>
                    <a:pt x="96" y="180"/>
                    <a:pt x="192" y="16"/>
                    <a:pt x="288" y="8"/>
                  </a:cubicBezTo>
                  <a:cubicBezTo>
                    <a:pt x="384" y="0"/>
                    <a:pt x="528" y="248"/>
                    <a:pt x="576" y="296"/>
                  </a:cubicBezTo>
                </a:path>
              </a:pathLst>
            </a:cu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4" name="Freeform 27"/>
            <p:cNvSpPr>
              <a:spLocks/>
            </p:cNvSpPr>
            <p:nvPr/>
          </p:nvSpPr>
          <p:spPr bwMode="auto">
            <a:xfrm>
              <a:off x="4800600" y="5029200"/>
              <a:ext cx="914400" cy="546100"/>
            </a:xfrm>
            <a:custGeom>
              <a:avLst/>
              <a:gdLst>
                <a:gd name="T0" fmla="*/ 0 w 576"/>
                <a:gd name="T1" fmla="*/ 2147483647 h 344"/>
                <a:gd name="T2" fmla="*/ 2147483647 w 576"/>
                <a:gd name="T3" fmla="*/ 2147483647 h 344"/>
                <a:gd name="T4" fmla="*/ 2147483647 w 576"/>
                <a:gd name="T5" fmla="*/ 2147483647 h 344"/>
                <a:gd name="T6" fmla="*/ 0 60000 65536"/>
                <a:gd name="T7" fmla="*/ 0 60000 65536"/>
                <a:gd name="T8" fmla="*/ 0 60000 65536"/>
                <a:gd name="T9" fmla="*/ 0 w 576"/>
                <a:gd name="T10" fmla="*/ 0 h 344"/>
                <a:gd name="T11" fmla="*/ 576 w 576"/>
                <a:gd name="T12" fmla="*/ 344 h 3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6" h="344">
                  <a:moveTo>
                    <a:pt x="0" y="344"/>
                  </a:moveTo>
                  <a:cubicBezTo>
                    <a:pt x="96" y="180"/>
                    <a:pt x="192" y="16"/>
                    <a:pt x="288" y="8"/>
                  </a:cubicBezTo>
                  <a:cubicBezTo>
                    <a:pt x="384" y="0"/>
                    <a:pt x="528" y="248"/>
                    <a:pt x="576" y="296"/>
                  </a:cubicBezTo>
                </a:path>
              </a:pathLst>
            </a:cu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5" name="Freeform 28"/>
            <p:cNvSpPr>
              <a:spLocks/>
            </p:cNvSpPr>
            <p:nvPr/>
          </p:nvSpPr>
          <p:spPr bwMode="auto">
            <a:xfrm>
              <a:off x="5715000" y="5029200"/>
              <a:ext cx="914400" cy="546100"/>
            </a:xfrm>
            <a:custGeom>
              <a:avLst/>
              <a:gdLst>
                <a:gd name="T0" fmla="*/ 0 w 576"/>
                <a:gd name="T1" fmla="*/ 2147483647 h 344"/>
                <a:gd name="T2" fmla="*/ 2147483647 w 576"/>
                <a:gd name="T3" fmla="*/ 2147483647 h 344"/>
                <a:gd name="T4" fmla="*/ 2147483647 w 576"/>
                <a:gd name="T5" fmla="*/ 2147483647 h 344"/>
                <a:gd name="T6" fmla="*/ 0 60000 65536"/>
                <a:gd name="T7" fmla="*/ 0 60000 65536"/>
                <a:gd name="T8" fmla="*/ 0 60000 65536"/>
                <a:gd name="T9" fmla="*/ 0 w 576"/>
                <a:gd name="T10" fmla="*/ 0 h 344"/>
                <a:gd name="T11" fmla="*/ 576 w 576"/>
                <a:gd name="T12" fmla="*/ 344 h 3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6" h="344">
                  <a:moveTo>
                    <a:pt x="0" y="344"/>
                  </a:moveTo>
                  <a:cubicBezTo>
                    <a:pt x="96" y="180"/>
                    <a:pt x="192" y="16"/>
                    <a:pt x="288" y="8"/>
                  </a:cubicBezTo>
                  <a:cubicBezTo>
                    <a:pt x="384" y="0"/>
                    <a:pt x="528" y="248"/>
                    <a:pt x="576" y="296"/>
                  </a:cubicBezTo>
                </a:path>
              </a:pathLst>
            </a:cu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3105150" y="5349875"/>
            <a:ext cx="2236788" cy="1203325"/>
            <a:chOff x="2590800" y="5425744"/>
            <a:chExt cx="2238068" cy="1203656"/>
          </a:xfrm>
        </p:grpSpPr>
        <p:sp>
          <p:nvSpPr>
            <p:cNvPr id="23567" name="Line 30"/>
            <p:cNvSpPr>
              <a:spLocks noChangeShapeType="1"/>
            </p:cNvSpPr>
            <p:nvPr/>
          </p:nvSpPr>
          <p:spPr bwMode="auto">
            <a:xfrm>
              <a:off x="2590800" y="6629400"/>
              <a:ext cx="22380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Line 31"/>
            <p:cNvSpPr>
              <a:spLocks noChangeShapeType="1"/>
            </p:cNvSpPr>
            <p:nvPr/>
          </p:nvSpPr>
          <p:spPr bwMode="auto">
            <a:xfrm flipV="1">
              <a:off x="2590800" y="5425744"/>
              <a:ext cx="0" cy="12036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9" name="Freeform 33"/>
            <p:cNvSpPr>
              <a:spLocks/>
            </p:cNvSpPr>
            <p:nvPr/>
          </p:nvSpPr>
          <p:spPr bwMode="auto">
            <a:xfrm>
              <a:off x="2590800" y="5562600"/>
              <a:ext cx="1536700" cy="1066800"/>
            </a:xfrm>
            <a:custGeom>
              <a:avLst/>
              <a:gdLst>
                <a:gd name="T0" fmla="*/ 2147483647 w 968"/>
                <a:gd name="T1" fmla="*/ 2147483647 h 672"/>
                <a:gd name="T2" fmla="*/ 2147483647 w 968"/>
                <a:gd name="T3" fmla="*/ 2147483647 h 672"/>
                <a:gd name="T4" fmla="*/ 2147483647 w 968"/>
                <a:gd name="T5" fmla="*/ 2147483647 h 672"/>
                <a:gd name="T6" fmla="*/ 2147483647 w 968"/>
                <a:gd name="T7" fmla="*/ 2147483647 h 672"/>
                <a:gd name="T8" fmla="*/ 2147483647 w 968"/>
                <a:gd name="T9" fmla="*/ 0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8"/>
                <a:gd name="T16" fmla="*/ 0 h 672"/>
                <a:gd name="T17" fmla="*/ 968 w 968"/>
                <a:gd name="T18" fmla="*/ 672 h 6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8" h="672">
                  <a:moveTo>
                    <a:pt x="8" y="672"/>
                  </a:moveTo>
                  <a:cubicBezTo>
                    <a:pt x="4" y="612"/>
                    <a:pt x="0" y="552"/>
                    <a:pt x="56" y="480"/>
                  </a:cubicBezTo>
                  <a:cubicBezTo>
                    <a:pt x="112" y="408"/>
                    <a:pt x="240" y="304"/>
                    <a:pt x="344" y="240"/>
                  </a:cubicBezTo>
                  <a:cubicBezTo>
                    <a:pt x="448" y="176"/>
                    <a:pt x="576" y="136"/>
                    <a:pt x="680" y="96"/>
                  </a:cubicBezTo>
                  <a:cubicBezTo>
                    <a:pt x="784" y="56"/>
                    <a:pt x="920" y="16"/>
                    <a:pt x="968" y="0"/>
                  </a:cubicBezTo>
                </a:path>
              </a:pathLst>
            </a:custGeom>
            <a:noFill/>
            <a:ln w="5715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1600" y="1644650"/>
            <a:ext cx="5667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1)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38413" y="1692275"/>
            <a:ext cx="5667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2)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3238" y="1692275"/>
            <a:ext cx="5683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3)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6850" y="3903663"/>
            <a:ext cx="5667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4)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73500" y="3903663"/>
            <a:ext cx="5667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5)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59013" y="5349875"/>
            <a:ext cx="5667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cs typeface="+mn-cs"/>
              </a:rPr>
              <a:t>6)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8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0066"/>
                </a:solidFill>
              </a:rPr>
              <a:t>Математики шутят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458200" cy="38862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r>
              <a:rPr lang="ru-RU" sz="2800" b="1" smtClean="0">
                <a:solidFill>
                  <a:srgbClr val="0033CC"/>
                </a:solidFill>
              </a:rPr>
              <a:t>Как аукнется, так и откликнется; </a:t>
            </a:r>
            <a:r>
              <a:rPr lang="ru-RU" sz="1400" b="1" i="1" smtClean="0">
                <a:solidFill>
                  <a:srgbClr val="0033CC"/>
                </a:solidFill>
              </a:rPr>
              <a:t>(четность)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None/>
            </a:pPr>
            <a:r>
              <a:rPr lang="ru-RU" sz="1800" b="1" i="1" smtClean="0">
                <a:solidFill>
                  <a:srgbClr val="008000"/>
                </a:solidFill>
              </a:rPr>
              <a:t>							№ 1, № 3, № 5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r>
              <a:rPr lang="ru-RU" sz="2800" b="1" smtClean="0">
                <a:solidFill>
                  <a:srgbClr val="0033CC"/>
                </a:solidFill>
              </a:rPr>
              <a:t>Тише едешь, дальше будешь; </a:t>
            </a:r>
            <a:r>
              <a:rPr lang="ru-RU" sz="1400" b="1" i="1" smtClean="0">
                <a:solidFill>
                  <a:srgbClr val="0033CC"/>
                </a:solidFill>
              </a:rPr>
              <a:t>(убывание)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None/>
            </a:pPr>
            <a:r>
              <a:rPr lang="ru-RU" sz="2000" b="1" i="1" smtClean="0">
                <a:solidFill>
                  <a:srgbClr val="008000"/>
                </a:solidFill>
              </a:rPr>
              <a:t>							№ 2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r>
              <a:rPr lang="ru-RU" sz="2800" b="1" smtClean="0">
                <a:solidFill>
                  <a:srgbClr val="0033CC"/>
                </a:solidFill>
              </a:rPr>
              <a:t>Повторенье – мать ученья; </a:t>
            </a:r>
            <a:r>
              <a:rPr lang="ru-RU" sz="1400" b="1" i="1" smtClean="0">
                <a:solidFill>
                  <a:srgbClr val="0033CC"/>
                </a:solidFill>
              </a:rPr>
              <a:t>(периодичность)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None/>
            </a:pPr>
            <a:r>
              <a:rPr lang="ru-RU" sz="2000" b="1" i="1" smtClean="0">
                <a:solidFill>
                  <a:srgbClr val="008000"/>
                </a:solidFill>
              </a:rPr>
              <a:t>							№ 5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r>
              <a:rPr lang="ru-RU" sz="2800" b="1" smtClean="0">
                <a:solidFill>
                  <a:srgbClr val="0033CC"/>
                </a:solidFill>
              </a:rPr>
              <a:t>Чем дальше в лес, тем больше дров; </a:t>
            </a:r>
            <a:r>
              <a:rPr lang="ru-RU" sz="1400" b="1" smtClean="0">
                <a:solidFill>
                  <a:srgbClr val="0033CC"/>
                </a:solidFill>
              </a:rPr>
              <a:t>(</a:t>
            </a:r>
            <a:r>
              <a:rPr lang="ru-RU" sz="1400" b="1" i="1" smtClean="0">
                <a:solidFill>
                  <a:srgbClr val="0033CC"/>
                </a:solidFill>
              </a:rPr>
              <a:t>возр-ие</a:t>
            </a:r>
            <a:r>
              <a:rPr lang="ru-RU" sz="1400" b="1" smtClean="0">
                <a:solidFill>
                  <a:srgbClr val="0033CC"/>
                </a:solidFill>
              </a:rPr>
              <a:t>)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None/>
            </a:pPr>
            <a:r>
              <a:rPr lang="ru-RU" sz="2000" b="1" i="1" smtClean="0">
                <a:solidFill>
                  <a:srgbClr val="008000"/>
                </a:solidFill>
              </a:rPr>
              <a:t>							№ 4, № 6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r>
              <a:rPr lang="ru-RU" sz="2800" b="1" smtClean="0">
                <a:solidFill>
                  <a:srgbClr val="0033CC"/>
                </a:solidFill>
              </a:rPr>
              <a:t>Любишь кататься, люби и саночки возить; </a:t>
            </a:r>
            <a:r>
              <a:rPr lang="ru-RU" sz="1400" b="1" i="1" smtClean="0">
                <a:solidFill>
                  <a:srgbClr val="0033CC"/>
                </a:solidFill>
              </a:rPr>
              <a:t>(убывание, возрастание, четность) </a:t>
            </a:r>
            <a:r>
              <a:rPr lang="ru-RU" sz="1800" b="1" i="1" smtClean="0">
                <a:solidFill>
                  <a:srgbClr val="008000"/>
                </a:solidFill>
              </a:rPr>
              <a:t>№ 1</a:t>
            </a:r>
            <a:endParaRPr lang="ru-RU" sz="1400" b="1" i="1" smtClean="0">
              <a:solidFill>
                <a:srgbClr val="0033CC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66"/>
              </a:buClr>
            </a:pPr>
            <a:endParaRPr lang="ru-RU" sz="1400" b="1" i="1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938" y="381000"/>
            <a:ext cx="8229600" cy="685800"/>
          </a:xfrm>
        </p:spPr>
        <p:txBody>
          <a:bodyPr/>
          <a:lstStyle/>
          <a:p>
            <a:r>
              <a:rPr lang="ru-RU" sz="2800" b="1" smtClean="0">
                <a:solidFill>
                  <a:srgbClr val="FF0000"/>
                </a:solidFill>
              </a:rPr>
              <a:t>Определение свойств функции по графику.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914400"/>
            <a:ext cx="8686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cs typeface="+mn-cs"/>
              </a:rPr>
              <a:t>Функция задана своим графиком. Укажите по графику: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676400"/>
            <a:ext cx="53340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3794" y="1676400"/>
            <a:ext cx="3674806" cy="4708981"/>
          </a:xfrm>
          <a:prstGeom prst="rect">
            <a:avLst/>
          </a:prstGeom>
          <a:blipFill rotWithShape="1">
            <a:blip r:embed="rId3"/>
            <a:stretch>
              <a:fillRect l="-1824" t="-518" r="-2156"/>
            </a:stretch>
          </a:blipFill>
        </p:spPr>
        <p:txBody>
          <a:bodyPr/>
          <a:lstStyle/>
          <a:p>
            <a:pPr algn="ctr">
              <a:defRPr/>
            </a:pPr>
            <a:r>
              <a:rPr lang="ru-RU">
                <a:noFill/>
                <a:cs typeface="+mn-cs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/>
          <a:lstStyle/>
          <a:p>
            <a:r>
              <a:rPr lang="ru-RU" sz="2800" b="1" smtClean="0">
                <a:solidFill>
                  <a:srgbClr val="FF0000"/>
                </a:solidFill>
              </a:rPr>
              <a:t>Свойства функции по графику.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1200150"/>
            <a:ext cx="53340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6252" y="1195234"/>
            <a:ext cx="3674806" cy="5816977"/>
          </a:xfrm>
          <a:prstGeom prst="rect">
            <a:avLst/>
          </a:prstGeom>
          <a:blipFill rotWithShape="1">
            <a:blip r:embed="rId3"/>
            <a:stretch>
              <a:fillRect l="-1658" t="-419" r="-2653"/>
            </a:stretch>
          </a:blipFill>
        </p:spPr>
        <p:txBody>
          <a:bodyPr/>
          <a:lstStyle/>
          <a:p>
            <a:pPr algn="ctr">
              <a:defRPr/>
            </a:pPr>
            <a:r>
              <a:rPr lang="ru-RU">
                <a:noFill/>
                <a:cs typeface="+mn-cs"/>
              </a:rPr>
              <a:t> 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29000" y="5656263"/>
            <a:ext cx="5638800" cy="646331"/>
          </a:xfrm>
          <a:prstGeom prst="rect">
            <a:avLst/>
          </a:prstGeom>
          <a:blipFill rotWithShape="1">
            <a:blip r:embed="rId4"/>
            <a:stretch>
              <a:fillRect l="-324" t="-4717" b="-14151"/>
            </a:stretch>
          </a:blipFill>
        </p:spPr>
        <p:txBody>
          <a:bodyPr/>
          <a:lstStyle/>
          <a:p>
            <a:pPr algn="ctr">
              <a:defRPr/>
            </a:pPr>
            <a:r>
              <a:rPr lang="ru-RU">
                <a:noFill/>
                <a:cs typeface="+mn-cs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1697</TotalTime>
  <Words>322</Words>
  <Application>Microsoft Office PowerPoint</Application>
  <PresentationFormat>Экран (4:3)</PresentationFormat>
  <Paragraphs>84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Times New Roman</vt:lpstr>
      <vt:lpstr>Wingdings</vt:lpstr>
      <vt:lpstr>Пиксел</vt:lpstr>
      <vt:lpstr>Применение производной к построению графиков функций</vt:lpstr>
      <vt:lpstr>Презентация PowerPoint</vt:lpstr>
      <vt:lpstr>Определите вид критической точки на рисунках указаны знаки производной функции   </vt:lpstr>
      <vt:lpstr>Найти ошибку в ответе </vt:lpstr>
      <vt:lpstr>Установите соответствие.</vt:lpstr>
      <vt:lpstr>Математики шутят</vt:lpstr>
      <vt:lpstr>Математики шутят</vt:lpstr>
      <vt:lpstr>Определение свойств функции по графику.</vt:lpstr>
      <vt:lpstr>Свойства функции по графику.</vt:lpstr>
      <vt:lpstr>Презентация PowerPoint</vt:lpstr>
      <vt:lpstr>Схема исследования функции</vt:lpstr>
      <vt:lpstr>ИТОГ урока: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Наталья</dc:creator>
  <cp:lastModifiedBy>User</cp:lastModifiedBy>
  <cp:revision>120</cp:revision>
  <cp:lastPrinted>1601-01-01T00:00:00Z</cp:lastPrinted>
  <dcterms:created xsi:type="dcterms:W3CDTF">1601-01-01T00:00:00Z</dcterms:created>
  <dcterms:modified xsi:type="dcterms:W3CDTF">2024-03-30T19:47:38Z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670021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Version">
    <vt:i4>1</vt:i4>
  </property>
</Properties>
</file>