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5" r:id="rId3"/>
    <p:sldId id="286" r:id="rId4"/>
    <p:sldId id="289" r:id="rId5"/>
    <p:sldId id="258" r:id="rId6"/>
    <p:sldId id="257" r:id="rId7"/>
    <p:sldId id="261" r:id="rId8"/>
    <p:sldId id="262" r:id="rId9"/>
    <p:sldId id="272" r:id="rId10"/>
    <p:sldId id="259" r:id="rId11"/>
    <p:sldId id="260" r:id="rId12"/>
    <p:sldId id="273" r:id="rId13"/>
    <p:sldId id="263" r:id="rId14"/>
    <p:sldId id="264" r:id="rId15"/>
    <p:sldId id="274" r:id="rId16"/>
    <p:sldId id="265" r:id="rId17"/>
    <p:sldId id="266" r:id="rId18"/>
    <p:sldId id="267" r:id="rId19"/>
    <p:sldId id="268" r:id="rId20"/>
    <p:sldId id="275" r:id="rId21"/>
    <p:sldId id="283" r:id="rId22"/>
    <p:sldId id="282" r:id="rId23"/>
    <p:sldId id="284" r:id="rId24"/>
    <p:sldId id="269" r:id="rId25"/>
    <p:sldId id="270" r:id="rId26"/>
    <p:sldId id="271" r:id="rId27"/>
    <p:sldId id="276" r:id="rId28"/>
    <p:sldId id="281" r:id="rId29"/>
    <p:sldId id="277" r:id="rId30"/>
    <p:sldId id="278" r:id="rId31"/>
    <p:sldId id="288" r:id="rId32"/>
    <p:sldId id="279" r:id="rId33"/>
    <p:sldId id="290" r:id="rId34"/>
    <p:sldId id="28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1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4FD74A4-2C13-44B8-A66B-AF6286D2C7FA}" type="datetimeFigureOut">
              <a:rPr lang="ru-RU" smtClean="0"/>
              <a:pPr/>
              <a:t>07.07.2021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C86ABE-0478-4783-8B4A-6BEFE67C80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next_pic();" TargetMode="External"/><Relationship Id="rId5" Type="http://schemas.openxmlformats.org/officeDocument/2006/relationships/image" Target="../media/image18.jpeg"/><Relationship Id="rId4" Type="http://schemas.openxmlformats.org/officeDocument/2006/relationships/hyperlink" Target="http://www.google.ru/url?url=http://mdyug.ru/viewtopic.php?f=91&amp;t=138&amp;start=40&amp;rct=j&amp;frm=1&amp;q=&amp;esrc=s&amp;sa=U&amp;ei=U2KiU7mjKMj_ygPBs4K4CA&amp;ved=0CDkQ9QEwEQ&amp;usg=AFQjCNGBH8hvh4ZVZEig4cqV382MCuAMbA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logoped.webrost3.webrost.ru/upload/iblock/f5c/f5cb99f8d15b5f2e48a2b4e24f5d6d58.j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copypast.ru/uploads/posts/1305355521_vishera1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s42.radikal.ru/i098/0903/d9/78bcd44969d5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ru/url?url=http://nimbasanar.livejournal.com/123057.html?thread=1072561&amp;rct=j&amp;frm=1&amp;q=&amp;esrc=s&amp;sa=U&amp;ei=3GKiU56EFYq8ygOi2YCwDw&amp;ved=0CB0Q9QEwBA&amp;usg=AFQjCNEeek6fmnNHR3TnVyHPpclrnjNJm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hyperlink" Target="http://www.google.ru/url?url=http://www.liveinternet.ru/users/lidia52/post209942881/&amp;rct=j&amp;frm=1&amp;q=&amp;esrc=s&amp;sa=U&amp;ei=QWOiU7WpIebNygPyp4GoDw&amp;ved=0CBUQ9QEwAA&amp;usg=AFQjCNH2lRcGd375lKnhA8uQ-TEQvu5xiQ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zaecomir.ru/galereya/visimskiy02f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images.yandex.ru/yandsearch?text=%D1%8D%D0%BA%D0%BE%D0%BB%D0%BE%D0%B3%D0%B8%D1%87%D0%B5%D1%81%D0%BA%D0%B8%D0%B5%20%D0%B7%D0%BD%D0%B0%D0%BA%D0%B8%20%D0%BF%D0%BE%20%D0%BE%D1%85%D1%80%D0%B0%D0%BD%D0%B5%20%D0%BF%D1%80%D0%B8%D1%80%D0%BE%D0%B4%D1%8B%20%D0%B4%D0%BB%D1%8F%20%D0%B4%D0%B5%D1%82%D0%B5%D0%B9%20%D1%84%D0%BE%D1%82%D0%BE&amp;fp=0&amp;img_url=http://cs411427.vk.me/v411427389/2722/AzObdrx76iQ.jpg&amp;pos=15&amp;uinfo=ww-1007-wh-506-fw-782-fh-448-pd-1&amp;rpt=simage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hyperlink" Target="http://images.yandex.ru/yandsearch?source=wiz&amp;fp=1&amp;img_url=http://www.turoboz.ru/cmsdb/article_images/images/2009.jpg&amp;uinfo=ww-1007-wh-506-fw-782-fh-448-pd-1&amp;p=1&amp;text=%D1%8D%D0%BA%D0%BE%D0%BB%D0%BE%D0%B3%D0%B8%D1%87%D0%B5%D1%81%D0%BA%D0%B8%D0%B5%20%D0%B7%D0%BD%D0%B0%D0%BA%D0%B8%20%D1%80%D0%B8%D1%81%D1%83%D0%BD%D0%BA%D0%B8&amp;noreask=1&amp;pos=52&amp;rpt=simage&amp;lr=50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files.web2edu.ru/06f81fd7-31da-4728-a9e5-7bf83a86ce5e/e6bfc2e8-acb1-4f86-99d1-44536cb6e1b3.jpg?w=667&amp;h=50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hyperlink" Target="http://images.yandex.ru/yandsearch?text=%D1%8D%D0%BA%D0%BE%D0%BB%D0%BE%D0%B3%D0%B8%D1%87%D0%B5%D1%81%D0%BA%D0%B8%D0%B5%20%D0%B7%D0%BD%D0%B0%D0%BA%D0%B8%20%D0%BF%D0%BE%20%D0%BE%D1%85%D1%80%D0%B0%D0%BD%D0%B5%20%D0%BF%D1%80%D0%B8%D1%80%D0%BE%D0%B4%D1%8B%20%D0%B4%D0%BB%D1%8F%20%D0%B4%D0%B5%D1%82%D0%B5%D0%B9%20%D1%84%D0%BE%D1%82%D0%BE&amp;fp=0&amp;img_url=http://www.edu.cap.ru/home/4980/ban_naer/baner%20foto/god%20okrugayusej%20sredu.jpg&amp;pos=2&amp;uinfo=ww-1007-wh-506-fw-782-fh-448-pd-1&amp;rpt=simage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copypast.ru/uploads/posts/1305355521_vishera1.jp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hyperlink" Target="http://file.mobilmusic.ru/bd/b7/18/1045269.j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g1.liveinternet.ru/images/attach/c/7/96/681/96681503_3925073_000twpps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иний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88644"/>
            <a:ext cx="8501122" cy="604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42974" y="714356"/>
            <a:ext cx="10644262" cy="3714776"/>
          </a:xfrm>
          <a:scene3d>
            <a:camera prst="isometricOffAxis1Right"/>
            <a:lightRig rig="threePt" dir="t"/>
          </a:scene3d>
        </p:spPr>
        <p:txBody>
          <a:bodyPr>
            <a:noAutofit/>
          </a:bodyPr>
          <a:lstStyle/>
          <a:p>
            <a:pPr algn="ctr"/>
            <a:r>
              <a:rPr lang="ru-RU" sz="8000" b="1" i="1" dirty="0">
                <a:solidFill>
                  <a:srgbClr val="FF0000"/>
                </a:solidFill>
              </a:rPr>
              <a:t>Игра </a:t>
            </a:r>
            <a:br>
              <a:rPr lang="ru-RU" sz="8000" b="1" i="1" dirty="0">
                <a:solidFill>
                  <a:srgbClr val="FF0000"/>
                </a:solidFill>
              </a:rPr>
            </a:br>
            <a:r>
              <a:rPr lang="ru-RU" sz="8000" b="1" i="1" dirty="0">
                <a:solidFill>
                  <a:srgbClr val="FF0000"/>
                </a:solidFill>
              </a:rPr>
              <a:t>«Знатоки природы»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72008"/>
            <a:ext cx="7129490" cy="1500198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b="1" dirty="0">
                <a:solidFill>
                  <a:srgbClr val="FFFF00"/>
                </a:solidFill>
              </a:rPr>
              <a:t>Для 3-4 </a:t>
            </a:r>
            <a:r>
              <a:rPr lang="ru-RU" b="1" dirty="0" err="1">
                <a:solidFill>
                  <a:srgbClr val="FFFF00"/>
                </a:solidFill>
              </a:rPr>
              <a:t>кл</a:t>
            </a:r>
            <a:endParaRPr lang="ru-RU" b="1" dirty="0">
              <a:solidFill>
                <a:srgbClr val="FFFF00"/>
              </a:solidFill>
            </a:endParaRPr>
          </a:p>
          <a:p>
            <a:pPr algn="r"/>
            <a:r>
              <a:rPr lang="ru-RU" b="1" dirty="0">
                <a:solidFill>
                  <a:srgbClr val="FFFF00"/>
                </a:solidFill>
              </a:rPr>
              <a:t>Составила : </a:t>
            </a:r>
          </a:p>
          <a:p>
            <a:pPr algn="r"/>
            <a:r>
              <a:rPr lang="ru-RU" b="1" dirty="0">
                <a:solidFill>
                  <a:srgbClr val="FFFF00"/>
                </a:solidFill>
              </a:rPr>
              <a:t>учитель </a:t>
            </a:r>
            <a:r>
              <a:rPr lang="ru-RU" b="1" dirty="0" err="1">
                <a:solidFill>
                  <a:srgbClr val="FFFF00"/>
                </a:solidFill>
              </a:rPr>
              <a:t>Колышкина</a:t>
            </a:r>
            <a:r>
              <a:rPr lang="ru-RU" b="1" dirty="0">
                <a:solidFill>
                  <a:srgbClr val="FFFF00"/>
                </a:solidFill>
              </a:rPr>
              <a:t> Т.Н.</a:t>
            </a:r>
          </a:p>
          <a:p>
            <a:pPr algn="r"/>
            <a:r>
              <a:rPr lang="ru-RU" b="1" dirty="0">
                <a:solidFill>
                  <a:srgbClr val="FFFF00"/>
                </a:solidFill>
              </a:rPr>
              <a:t>МАОУ «Комсомольская СОШ»</a:t>
            </a:r>
          </a:p>
          <a:p>
            <a:pPr algn="r"/>
            <a:r>
              <a:rPr lang="ru-RU" b="1" dirty="0">
                <a:solidFill>
                  <a:srgbClr val="FFFF00"/>
                </a:solidFill>
              </a:rPr>
              <a:t>Пермский край</a:t>
            </a:r>
          </a:p>
          <a:p>
            <a:pPr algn="r"/>
            <a:r>
              <a:rPr lang="ru-RU" b="1" dirty="0">
                <a:solidFill>
                  <a:srgbClr val="FFFF00"/>
                </a:solidFill>
              </a:rPr>
              <a:t>Кунгурский </a:t>
            </a:r>
            <a:r>
              <a:rPr lang="ru-RU" b="1">
                <a:solidFill>
                  <a:srgbClr val="FFFF00"/>
                </a:solidFill>
              </a:rPr>
              <a:t>муниципальный округ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gribnoi-bum.ru/../media/lisichka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3663" y="530352"/>
            <a:ext cx="821537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826" y="5000636"/>
            <a:ext cx="2185974" cy="1034404"/>
          </a:xfrm>
        </p:spPr>
        <p:txBody>
          <a:bodyPr>
            <a:noAutofit/>
          </a:bodyPr>
          <a:lstStyle/>
          <a:p>
            <a:r>
              <a:rPr lang="ru-RU" sz="10000" b="1" i="1" dirty="0">
                <a:solidFill>
                  <a:srgbClr val="FF0000"/>
                </a:solidFill>
                <a:latin typeface="Mistral" pitchFamily="66" charset="0"/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13226"/>
          </a:xfrm>
        </p:spPr>
        <p:txBody>
          <a:bodyPr>
            <a:normAutofit fontScale="32500" lnSpcReduction="20000"/>
          </a:bodyPr>
          <a:lstStyle/>
          <a:p>
            <a:pPr algn="ctr">
              <a:buNone/>
            </a:pPr>
            <a:endParaRPr lang="ru-RU" sz="15000" b="1" i="1" dirty="0">
              <a:solidFill>
                <a:srgbClr val="FF0000"/>
              </a:solidFill>
              <a:latin typeface="Mistral" pitchFamily="66" charset="0"/>
            </a:endParaRPr>
          </a:p>
          <a:p>
            <a:pPr algn="ctr">
              <a:buNone/>
            </a:pPr>
            <a:r>
              <a:rPr lang="ru-RU" sz="30800" b="1" i="1" dirty="0">
                <a:solidFill>
                  <a:srgbClr val="FF0000"/>
                </a:solidFill>
                <a:latin typeface="Mistral" pitchFamily="66" charset="0"/>
              </a:rPr>
              <a:t>2-е задание</a:t>
            </a:r>
            <a:endParaRPr lang="ru-RU" sz="30800" b="1" i="1" dirty="0">
              <a:solidFill>
                <a:srgbClr val="00B050"/>
              </a:solidFill>
              <a:latin typeface="Mistral" pitchFamily="66" charset="0"/>
            </a:endParaRPr>
          </a:p>
          <a:p>
            <a:pPr algn="ctr">
              <a:buNone/>
            </a:pPr>
            <a:endParaRPr lang="ru-RU" sz="30000" b="1" i="1" dirty="0">
              <a:solidFill>
                <a:srgbClr val="00B050"/>
              </a:solidFill>
              <a:latin typeface="Mistral" pitchFamily="66" charset="0"/>
            </a:endParaRPr>
          </a:p>
          <a:p>
            <a:pPr algn="ctr">
              <a:buNone/>
            </a:pPr>
            <a:r>
              <a:rPr lang="ru-RU" sz="30000" b="1" i="1" dirty="0">
                <a:solidFill>
                  <a:srgbClr val="00B050"/>
                </a:solidFill>
                <a:latin typeface="Mistral" pitchFamily="66" charset="0"/>
              </a:rPr>
              <a:t>Загадочный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871646"/>
            <a:ext cx="7095162" cy="487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5272" y="4500570"/>
            <a:ext cx="971528" cy="1534470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435280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i="1" dirty="0">
                <a:solidFill>
                  <a:srgbClr val="FF0000"/>
                </a:solidFill>
              </a:rPr>
              <a:t>1 команда</a:t>
            </a: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Идёт в баню чёрен, а выходит красен.</a:t>
            </a:r>
          </a:p>
          <a:p>
            <a:pPr>
              <a:buNone/>
            </a:pPr>
            <a:endParaRPr lang="ru-RU" sz="2000" b="1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i="1" dirty="0">
                <a:solidFill>
                  <a:srgbClr val="FF0000"/>
                </a:solidFill>
              </a:rPr>
              <a:t>2 команда</a:t>
            </a:r>
          </a:p>
          <a:p>
            <a:pPr>
              <a:buNone/>
            </a:pP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</a:rPr>
              <a:t>Что на свете всех жирнее?</a:t>
            </a:r>
          </a:p>
          <a:p>
            <a:pPr>
              <a:buNone/>
            </a:pPr>
            <a:endParaRPr lang="ru-RU" sz="2000" b="1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i="1" dirty="0">
                <a:solidFill>
                  <a:srgbClr val="FF0000"/>
                </a:solidFill>
              </a:rPr>
              <a:t>1 команда</a:t>
            </a:r>
          </a:p>
          <a:p>
            <a:pPr>
              <a:buNone/>
            </a:pPr>
            <a:r>
              <a:rPr lang="ru-RU" sz="2000" b="1" i="1" dirty="0">
                <a:solidFill>
                  <a:srgbClr val="FFFF00"/>
                </a:solidFill>
              </a:rPr>
              <a:t>На больших столбах подряд</a:t>
            </a:r>
          </a:p>
          <a:p>
            <a:pPr>
              <a:buNone/>
            </a:pPr>
            <a:r>
              <a:rPr lang="ru-RU" sz="2000" b="1" i="1" dirty="0">
                <a:solidFill>
                  <a:srgbClr val="FFFF00"/>
                </a:solidFill>
              </a:rPr>
              <a:t>Лампы белые горят.</a:t>
            </a:r>
          </a:p>
          <a:p>
            <a:pPr>
              <a:buNone/>
            </a:pPr>
            <a:endParaRPr lang="ru-RU" sz="2000" b="1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i="1" dirty="0">
                <a:solidFill>
                  <a:srgbClr val="FF0000"/>
                </a:solidFill>
              </a:rPr>
              <a:t>2 команда</a:t>
            </a:r>
          </a:p>
          <a:p>
            <a:pPr>
              <a:buNone/>
            </a:pPr>
            <a:r>
              <a:rPr lang="ru-RU" sz="2000" b="1" i="1" dirty="0">
                <a:solidFill>
                  <a:srgbClr val="FFFF00"/>
                </a:solidFill>
              </a:rPr>
              <a:t>Летом утром спозаранку</a:t>
            </a:r>
          </a:p>
          <a:p>
            <a:pPr>
              <a:buNone/>
            </a:pPr>
            <a:r>
              <a:rPr lang="ru-RU" sz="2000" b="1" i="1" dirty="0">
                <a:solidFill>
                  <a:srgbClr val="FFFF00"/>
                </a:solidFill>
              </a:rPr>
              <a:t>Выплывает на полянку,</a:t>
            </a:r>
          </a:p>
          <a:p>
            <a:pPr>
              <a:buNone/>
            </a:pPr>
            <a:r>
              <a:rPr lang="ru-RU" sz="2000" b="1" i="1" dirty="0">
                <a:solidFill>
                  <a:srgbClr val="FFFF00"/>
                </a:solidFill>
              </a:rPr>
              <a:t>Расстилает белый пух, </a:t>
            </a:r>
          </a:p>
          <a:p>
            <a:pPr>
              <a:buNone/>
            </a:pPr>
            <a:r>
              <a:rPr lang="ru-RU" sz="2000" b="1" i="1" dirty="0">
                <a:solidFill>
                  <a:srgbClr val="FFFF00"/>
                </a:solidFill>
              </a:rPr>
              <a:t>Хоть без ног и без рук.</a:t>
            </a:r>
          </a:p>
          <a:p>
            <a:pPr>
              <a:buNone/>
            </a:pPr>
            <a:r>
              <a:rPr lang="ru-RU" sz="2000" b="1" i="1" dirty="0">
                <a:solidFill>
                  <a:schemeClr val="accent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29600" cy="5143536"/>
          </a:xfrm>
        </p:spPr>
        <p:txBody>
          <a:bodyPr>
            <a:noAutofit/>
          </a:bodyPr>
          <a:lstStyle/>
          <a:p>
            <a:pPr algn="l"/>
            <a:br>
              <a:rPr lang="ru-RU" sz="3000" b="1" i="1" dirty="0">
                <a:solidFill>
                  <a:srgbClr val="FF0000"/>
                </a:solidFill>
              </a:rPr>
            </a:br>
            <a:br>
              <a:rPr lang="ru-RU" sz="3000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1 команда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0070C0"/>
                </a:solidFill>
              </a:rPr>
              <a:t>Идёт в баню чёрен, а выходит красен.</a:t>
            </a:r>
            <a:r>
              <a:rPr lang="ru-RU" sz="2800" b="1" i="1" dirty="0">
                <a:solidFill>
                  <a:srgbClr val="FF0000"/>
                </a:solidFill>
              </a:rPr>
              <a:t>(рак)</a:t>
            </a:r>
            <a:br>
              <a:rPr lang="ru-RU" sz="2800" b="1" i="1" dirty="0">
                <a:solidFill>
                  <a:srgbClr val="0070C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2 команда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0070C0"/>
                </a:solidFill>
              </a:rPr>
              <a:t>Что на свете всех жирнее? </a:t>
            </a:r>
            <a:r>
              <a:rPr lang="ru-RU" sz="2800" b="1" i="1" dirty="0">
                <a:solidFill>
                  <a:srgbClr val="FF0000"/>
                </a:solidFill>
              </a:rPr>
              <a:t>(Земля)</a:t>
            </a:r>
            <a:br>
              <a:rPr lang="ru-RU" sz="2800" b="1" i="1" dirty="0">
                <a:solidFill>
                  <a:srgbClr val="0070C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1 команда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chemeClr val="accent1"/>
                </a:solidFill>
              </a:rPr>
              <a:t>На больших столбах подряд</a:t>
            </a:r>
            <a:br>
              <a:rPr lang="ru-RU" sz="2800" b="1" i="1" dirty="0">
                <a:solidFill>
                  <a:schemeClr val="accent1"/>
                </a:solidFill>
              </a:rPr>
            </a:br>
            <a:r>
              <a:rPr lang="ru-RU" sz="2800" b="1" i="1" dirty="0">
                <a:solidFill>
                  <a:schemeClr val="accent1"/>
                </a:solidFill>
              </a:rPr>
              <a:t>Лампы белые горят</a:t>
            </a:r>
            <a:r>
              <a:rPr lang="ru-RU" sz="2800" b="1" i="1" dirty="0">
                <a:solidFill>
                  <a:srgbClr val="FF0000"/>
                </a:solidFill>
              </a:rPr>
              <a:t>.(ландыши</a:t>
            </a:r>
            <a:r>
              <a:rPr lang="ru-RU" sz="2800" b="1" i="1" dirty="0">
                <a:solidFill>
                  <a:schemeClr val="accent1"/>
                </a:solidFill>
              </a:rPr>
              <a:t>)</a:t>
            </a:r>
            <a:br>
              <a:rPr lang="ru-RU" sz="2800" b="1" i="1" dirty="0">
                <a:solidFill>
                  <a:schemeClr val="accent1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2 команда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chemeClr val="accent1"/>
                </a:solidFill>
              </a:rPr>
              <a:t>Летом утром спозаранку</a:t>
            </a:r>
            <a:br>
              <a:rPr lang="ru-RU" sz="2800" b="1" i="1" dirty="0">
                <a:solidFill>
                  <a:schemeClr val="accent1"/>
                </a:solidFill>
              </a:rPr>
            </a:br>
            <a:r>
              <a:rPr lang="ru-RU" sz="2800" b="1" i="1" dirty="0">
                <a:solidFill>
                  <a:schemeClr val="accent1"/>
                </a:solidFill>
              </a:rPr>
              <a:t>Выплывает на полянку,</a:t>
            </a:r>
            <a:br>
              <a:rPr lang="ru-RU" sz="2800" b="1" i="1" dirty="0">
                <a:solidFill>
                  <a:schemeClr val="accent1"/>
                </a:solidFill>
              </a:rPr>
            </a:br>
            <a:r>
              <a:rPr lang="ru-RU" sz="2800" b="1" i="1" dirty="0">
                <a:solidFill>
                  <a:schemeClr val="accent1"/>
                </a:solidFill>
              </a:rPr>
              <a:t>Расстилает белый пух, </a:t>
            </a:r>
            <a:br>
              <a:rPr lang="ru-RU" sz="2800" b="1" i="1" dirty="0">
                <a:solidFill>
                  <a:schemeClr val="accent1"/>
                </a:solidFill>
              </a:rPr>
            </a:br>
            <a:r>
              <a:rPr lang="ru-RU" sz="2800" b="1" i="1" dirty="0">
                <a:solidFill>
                  <a:schemeClr val="accent1"/>
                </a:solidFill>
              </a:rPr>
              <a:t>Хоть без ног и без рук.</a:t>
            </a:r>
            <a:r>
              <a:rPr lang="ru-RU" sz="2800" b="1" i="1" dirty="0">
                <a:solidFill>
                  <a:srgbClr val="FF0000"/>
                </a:solidFill>
              </a:rPr>
              <a:t>(Иней</a:t>
            </a:r>
            <a:r>
              <a:rPr lang="ru-RU" sz="2800" b="1" i="1" dirty="0">
                <a:solidFill>
                  <a:schemeClr val="accent1"/>
                </a:solidFill>
              </a:rPr>
              <a:t>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01024" y="3786190"/>
            <a:ext cx="685776" cy="642943"/>
          </a:xfrm>
        </p:spPr>
        <p:txBody>
          <a:bodyPr/>
          <a:lstStyle/>
          <a:p>
            <a:pPr>
              <a:buNone/>
            </a:pPr>
            <a:r>
              <a:rPr lang="ru-RU" dirty="0"/>
              <a:t>     </a:t>
            </a:r>
          </a:p>
        </p:txBody>
      </p:sp>
      <p:pic>
        <p:nvPicPr>
          <p:cNvPr id="4" name="Рисунок 3" descr="клипар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500174"/>
            <a:ext cx="913055" cy="64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gakish.com/new/raskraski/zezagsh/coloring-pages-flowers-zezag-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7162885" y="3286125"/>
            <a:ext cx="1123889" cy="113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encrypted-tbn0.gstatic.com/images?q=tbn:ANd9GcRbDHrXW4oAfYH8L7kHODdxx0jQtjyDa5OAF5_voI-SC3qnXWd49K9eV_A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1571612"/>
            <a:ext cx="1108710" cy="82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Бесплатные картинки - Земля - Лес - Заснеженный лес – Иней - Деревья - Кроны деревьев - Ветви - Небо - Синее небо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5072074"/>
            <a:ext cx="171451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logoped.webrost3.webrost.ru/upload/iblock/f5c/f5cb99f8d15b5f2e48a2b4e24f5d6d58.jpg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9592" y="826281"/>
            <a:ext cx="6664254" cy="4513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2330" y="5000636"/>
            <a:ext cx="1614470" cy="1034404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124744"/>
            <a:ext cx="7272808" cy="451313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10000" b="1" i="1" dirty="0">
                <a:solidFill>
                  <a:srgbClr val="FF0000"/>
                </a:solidFill>
                <a:latin typeface="Mistral" pitchFamily="66" charset="0"/>
              </a:rPr>
              <a:t>3-е задание</a:t>
            </a:r>
            <a:endParaRPr lang="ru-RU" sz="10000" b="1" i="1" dirty="0">
              <a:solidFill>
                <a:schemeClr val="accent6">
                  <a:lumMod val="50000"/>
                </a:schemeClr>
              </a:solidFill>
              <a:latin typeface="Mistral" pitchFamily="66" charset="0"/>
            </a:endParaRPr>
          </a:p>
          <a:p>
            <a:pPr algn="ctr">
              <a:buNone/>
            </a:pPr>
            <a:r>
              <a:rPr lang="ru-RU" sz="10000" b="1" i="1" dirty="0">
                <a:solidFill>
                  <a:srgbClr val="7030A0"/>
                </a:solidFill>
                <a:latin typeface="Mistral" pitchFamily="66" charset="0"/>
              </a:rPr>
              <a:t>Буквы </a:t>
            </a:r>
          </a:p>
          <a:p>
            <a:pPr algn="ctr">
              <a:buNone/>
            </a:pPr>
            <a:r>
              <a:rPr lang="ru-RU" sz="10000" b="1" i="1" dirty="0">
                <a:solidFill>
                  <a:srgbClr val="7030A0"/>
                </a:solidFill>
                <a:latin typeface="Mistral" pitchFamily="66" charset="0"/>
              </a:rPr>
              <a:t>заблудились</a:t>
            </a:r>
            <a:endParaRPr lang="ru-RU" sz="10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аповедник БАСЕГИ  - брусника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500043"/>
            <a:ext cx="835824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857892"/>
            <a:ext cx="8183880" cy="177148"/>
          </a:xfrm>
        </p:spPr>
        <p:txBody>
          <a:bodyPr>
            <a:noAutofit/>
          </a:bodyPr>
          <a:lstStyle/>
          <a:p>
            <a:r>
              <a:rPr lang="ru-RU" sz="5000" b="1" i="1" dirty="0">
                <a:solidFill>
                  <a:srgbClr val="FFFF00"/>
                </a:solidFill>
              </a:rPr>
              <a:t>Составь слова о природе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3"/>
            <a:ext cx="8572560" cy="314327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sz="8000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0400" b="1" dirty="0">
                <a:solidFill>
                  <a:srgbClr val="0070C0"/>
                </a:solidFill>
              </a:rPr>
              <a:t>л о </a:t>
            </a:r>
            <a:r>
              <a:rPr lang="ru-RU" sz="10400" b="1" dirty="0" err="1">
                <a:solidFill>
                  <a:srgbClr val="0070C0"/>
                </a:solidFill>
              </a:rPr>
              <a:t>р</a:t>
            </a:r>
            <a:r>
              <a:rPr lang="ru-RU" sz="10400" b="1" dirty="0">
                <a:solidFill>
                  <a:srgbClr val="0070C0"/>
                </a:solidFill>
              </a:rPr>
              <a:t> </a:t>
            </a:r>
            <a:r>
              <a:rPr lang="ru-RU" sz="10400" b="1" dirty="0" err="1">
                <a:solidFill>
                  <a:srgbClr val="0070C0"/>
                </a:solidFill>
              </a:rPr>
              <a:t>ш</a:t>
            </a:r>
            <a:r>
              <a:rPr lang="ru-RU" sz="10400" b="1" dirty="0">
                <a:solidFill>
                  <a:srgbClr val="0070C0"/>
                </a:solidFill>
              </a:rPr>
              <a:t> в а м </a:t>
            </a:r>
            <a:r>
              <a:rPr lang="ru-RU" sz="10400" b="1" dirty="0" err="1">
                <a:solidFill>
                  <a:srgbClr val="0070C0"/>
                </a:solidFill>
              </a:rPr>
              <a:t>ы</a:t>
            </a:r>
            <a:r>
              <a:rPr lang="ru-RU" sz="10400" b="1" dirty="0">
                <a:solidFill>
                  <a:srgbClr val="0070C0"/>
                </a:solidFill>
              </a:rPr>
              <a:t> и к с </a:t>
            </a:r>
            <a:r>
              <a:rPr lang="ru-RU" sz="10400" b="1" dirty="0" err="1">
                <a:solidFill>
                  <a:srgbClr val="0070C0"/>
                </a:solidFill>
              </a:rPr>
              <a:t>ь</a:t>
            </a:r>
            <a:endParaRPr lang="ru-RU" sz="10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copypast.ru/uploads/posts/1305355521_vishera1.jpg">
            <a:hlinkClick r:id="rId2" tgtFrame="_blank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821537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b="1" dirty="0">
                <a:solidFill>
                  <a:srgbClr val="FFFF00"/>
                </a:solidFill>
              </a:rPr>
              <a:t>Лось, мышь, сова, волк, сом, рысь, лиса, рак</a:t>
            </a: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887000526" descr="http://fokart.net/_ph/194/2/88700052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143932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5072074"/>
            <a:ext cx="3400420" cy="962966"/>
          </a:xfrm>
        </p:spPr>
        <p:txBody>
          <a:bodyPr>
            <a:noAutofit/>
          </a:bodyPr>
          <a:lstStyle/>
          <a:p>
            <a:r>
              <a:rPr lang="ru-RU" sz="8000" b="1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418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0800" b="1" i="1" dirty="0">
                <a:solidFill>
                  <a:srgbClr val="FF0000"/>
                </a:solidFill>
                <a:latin typeface="Mistral" pitchFamily="66" charset="0"/>
              </a:rPr>
              <a:t>4-е задание</a:t>
            </a:r>
            <a:endParaRPr lang="ru-RU" sz="10800" b="1" dirty="0">
              <a:solidFill>
                <a:srgbClr val="7030A0"/>
              </a:solidFill>
              <a:latin typeface="Mistral" pitchFamily="66" charset="0"/>
            </a:endParaRPr>
          </a:p>
          <a:p>
            <a:pPr algn="ctr">
              <a:buNone/>
            </a:pPr>
            <a:r>
              <a:rPr lang="ru-RU" sz="10000" b="1" dirty="0">
                <a:solidFill>
                  <a:srgbClr val="FFFF00"/>
                </a:solidFill>
                <a:latin typeface="Mistral" pitchFamily="66" charset="0"/>
              </a:rPr>
              <a:t>Конкурс </a:t>
            </a:r>
          </a:p>
          <a:p>
            <a:pPr algn="ctr">
              <a:buNone/>
            </a:pPr>
            <a:r>
              <a:rPr lang="ru-RU" sz="10000" b="1" dirty="0">
                <a:solidFill>
                  <a:srgbClr val="FFFF00"/>
                </a:solidFill>
                <a:latin typeface="Mistral" pitchFamily="66" charset="0"/>
              </a:rPr>
              <a:t>капитанов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42.radikal.ru/i098/0903/d9/78bcd44969d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8501122" cy="60722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 </a:t>
            </a:r>
            <a:br>
              <a:rPr lang="ru-RU" b="1" i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«В мире сказок , басен и мультфильмов»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2071678"/>
            <a:ext cx="8183880" cy="4143404"/>
          </a:xfrm>
        </p:spPr>
        <p:txBody>
          <a:bodyPr>
            <a:normAutofit fontScale="92500" lnSpcReduction="20000"/>
          </a:bodyPr>
          <a:lstStyle/>
          <a:p>
            <a:endParaRPr lang="ru-RU" b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5000" b="1" i="1" dirty="0">
                <a:solidFill>
                  <a:srgbClr val="002060"/>
                </a:solidFill>
              </a:rPr>
              <a:t>   Вспомнить и записать за </a:t>
            </a:r>
            <a:r>
              <a:rPr lang="ru-RU" sz="5000" b="1" i="1" dirty="0">
                <a:solidFill>
                  <a:srgbClr val="C00000"/>
                </a:solidFill>
              </a:rPr>
              <a:t>1 минуту </a:t>
            </a:r>
            <a:r>
              <a:rPr lang="ru-RU" sz="5000" b="1" i="1" dirty="0">
                <a:solidFill>
                  <a:srgbClr val="002060"/>
                </a:solidFill>
              </a:rPr>
              <a:t>как можно больше названий сказок и  басен, в которых участвуют животные.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B95A6B8-8659-4F01-8103-AA5E9A3C05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79" y="600018"/>
            <a:ext cx="8091521" cy="544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5074" y="4857760"/>
            <a:ext cx="2471726" cy="1177280"/>
          </a:xfrm>
        </p:spPr>
        <p:txBody>
          <a:bodyPr>
            <a:noAutofit/>
          </a:bodyPr>
          <a:lstStyle/>
          <a:p>
            <a:r>
              <a:rPr lang="ru-RU" sz="8000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908720"/>
            <a:ext cx="7813496" cy="54492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0000" b="1" i="1" dirty="0">
                <a:solidFill>
                  <a:srgbClr val="FF0000"/>
                </a:solidFill>
                <a:latin typeface="Mistral" pitchFamily="66" charset="0"/>
              </a:rPr>
              <a:t>5-е задание</a:t>
            </a:r>
            <a:endParaRPr lang="ru-RU" sz="10000" b="1" dirty="0">
              <a:solidFill>
                <a:srgbClr val="00B050"/>
              </a:solidFill>
              <a:latin typeface="Mistral" pitchFamily="66" charset="0"/>
            </a:endParaRPr>
          </a:p>
          <a:p>
            <a:pPr algn="ctr">
              <a:buNone/>
            </a:pPr>
            <a:r>
              <a:rPr lang="ru-RU" sz="9600" b="1" dirty="0">
                <a:solidFill>
                  <a:srgbClr val="FFFF00"/>
                </a:solidFill>
                <a:latin typeface="Mistral" pitchFamily="66" charset="0"/>
              </a:rPr>
              <a:t>Экологические задачи</a:t>
            </a:r>
          </a:p>
          <a:p>
            <a:pPr algn="ctr">
              <a:buNone/>
            </a:pPr>
            <a:endParaRPr lang="ru-RU" sz="9600" b="1" dirty="0">
              <a:solidFill>
                <a:srgbClr val="7030A0"/>
              </a:solidFill>
              <a:latin typeface="Mistral" pitchFamily="66" charset="0"/>
            </a:endParaRPr>
          </a:p>
          <a:p>
            <a:pPr algn="ctr">
              <a:buNone/>
            </a:pPr>
            <a:endParaRPr lang="ru-RU" sz="9600" b="1" dirty="0">
              <a:solidFill>
                <a:srgbClr val="7030A0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CFC7FCB3-B2BB-4238-B6B0-304AE3313F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42682"/>
            <a:ext cx="7353243" cy="481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3330451"/>
            <a:ext cx="7560840" cy="2186782"/>
          </a:xfrm>
        </p:spPr>
        <p:txBody>
          <a:bodyPr>
            <a:normAutofit fontScale="90000"/>
          </a:bodyPr>
          <a:lstStyle/>
          <a:p>
            <a:pPr algn="l"/>
            <a:br>
              <a:rPr lang="ru-RU" sz="3000" b="1" dirty="0"/>
            </a:br>
            <a:br>
              <a:rPr lang="ru-RU" sz="3000" b="1" dirty="0"/>
            </a:br>
            <a:br>
              <a:rPr lang="ru-RU" sz="3000" b="1" dirty="0"/>
            </a:br>
            <a:br>
              <a:rPr lang="ru-RU" sz="3000" b="1" dirty="0"/>
            </a:br>
            <a:r>
              <a:rPr lang="ru-RU" sz="28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команда</a:t>
            </a:r>
            <a:br>
              <a:rPr lang="ru-RU" sz="2800" b="1" dirty="0"/>
            </a:br>
            <a:r>
              <a:rPr lang="ru-RU" sz="2800" b="1" dirty="0">
                <a:solidFill>
                  <a:srgbClr val="FFFF00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На одного человека в сутки  требуется 17 кг чистого воздуха. Сколько кг чистого воздуха в сутки потребуется на 5 человек? Сколько кг чистого воздуха потратят 5 человек за трое суток?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4643"/>
            <a:ext cx="7931224" cy="194421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500" b="1" dirty="0">
                <a:solidFill>
                  <a:srgbClr val="FF0000"/>
                </a:solidFill>
              </a:rPr>
              <a:t>1 команда</a:t>
            </a:r>
          </a:p>
          <a:p>
            <a:pPr>
              <a:buNone/>
            </a:pPr>
            <a:r>
              <a:rPr lang="ru-RU" sz="2500" b="1" dirty="0">
                <a:solidFill>
                  <a:srgbClr val="FFFF00"/>
                </a:solidFill>
              </a:rPr>
              <a:t>На  7 человек требуется 119 кг чистого воздуха. Сколько кг чистого воздуха потребуется на 9 человек?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иний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773" y="285728"/>
            <a:ext cx="846328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0694" y="5572140"/>
            <a:ext cx="3186106" cy="46290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7048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500" b="1" dirty="0">
                <a:solidFill>
                  <a:srgbClr val="FF0000"/>
                </a:solidFill>
              </a:rPr>
              <a:t>Цель:</a:t>
            </a:r>
            <a:r>
              <a:rPr lang="ru-RU" sz="2500" b="1" dirty="0">
                <a:solidFill>
                  <a:srgbClr val="FFFF00"/>
                </a:solidFill>
              </a:rPr>
              <a:t> </a:t>
            </a:r>
            <a:r>
              <a:rPr lang="ru-RU" sz="2500" dirty="0">
                <a:solidFill>
                  <a:srgbClr val="FFFF00"/>
                </a:solidFill>
              </a:rPr>
              <a:t>расширение кругозора детей, их знаний по окружающему миру, раскрыть важность  охраны окружающей природы.</a:t>
            </a:r>
            <a:endParaRPr lang="ru-RU" sz="2500" i="1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2500" b="1" dirty="0">
                <a:solidFill>
                  <a:srgbClr val="FF0000"/>
                </a:solidFill>
              </a:rPr>
              <a:t>Задачи:</a:t>
            </a:r>
            <a:endParaRPr lang="ru-RU" sz="2500" i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500" dirty="0"/>
              <a:t>- </a:t>
            </a:r>
            <a:r>
              <a:rPr lang="ru-RU" sz="2500" dirty="0">
                <a:solidFill>
                  <a:srgbClr val="FFFF00"/>
                </a:solidFill>
              </a:rPr>
              <a:t>формировать коммуникативные способности  у учащихся через игровую форму деятельности, а также  положительную эмоциональную рефлексию;</a:t>
            </a:r>
            <a:endParaRPr lang="ru-RU" sz="2500" i="1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2500" dirty="0">
                <a:solidFill>
                  <a:srgbClr val="FFFF00"/>
                </a:solidFill>
              </a:rPr>
              <a:t>- способствовать  развитию внимания, памяти,  мышления, смекалки, самостоятельности;</a:t>
            </a:r>
            <a:endParaRPr lang="ru-RU" sz="2500" i="1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2500" dirty="0">
                <a:solidFill>
                  <a:srgbClr val="FFFF00"/>
                </a:solidFill>
              </a:rPr>
              <a:t>- воспитывать интерес к изучению природы и бережному  отношению к ней.</a:t>
            </a:r>
            <a:endParaRPr lang="ru-RU" sz="2500" i="1" dirty="0">
              <a:solidFill>
                <a:srgbClr val="FFFF00"/>
              </a:solidFill>
            </a:endParaRPr>
          </a:p>
          <a:p>
            <a:pPr>
              <a:buNone/>
            </a:pPr>
            <a:r>
              <a:rPr lang="ru-RU" sz="2500" dirty="0">
                <a:solidFill>
                  <a:srgbClr val="FFFF00"/>
                </a:solidFill>
              </a:rPr>
              <a:t> </a:t>
            </a:r>
            <a:endParaRPr lang="ru-RU" sz="2500" i="1" dirty="0">
              <a:solidFill>
                <a:srgbClr val="FFFF00"/>
              </a:solidFill>
            </a:endParaRPr>
          </a:p>
          <a:p>
            <a:endParaRPr lang="ru-RU" sz="2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расный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821537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500" b="1" i="1" dirty="0">
                <a:solidFill>
                  <a:srgbClr val="00206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1 команда</a:t>
            </a:r>
          </a:p>
          <a:p>
            <a:pPr>
              <a:buNone/>
            </a:pPr>
            <a:r>
              <a:rPr lang="ru-RU" sz="60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6000" b="1" dirty="0">
                <a:solidFill>
                  <a:srgbClr val="FFFF00"/>
                </a:solidFill>
              </a:rPr>
              <a:t>119:7·9=153 (кг)</a:t>
            </a:r>
          </a:p>
          <a:p>
            <a:pPr>
              <a:buNone/>
            </a:pPr>
            <a:r>
              <a:rPr lang="ru-RU" sz="6000" b="1" dirty="0">
                <a:solidFill>
                  <a:srgbClr val="FFFF00"/>
                </a:solidFill>
              </a:rPr>
              <a:t> </a:t>
            </a:r>
          </a:p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2 команда</a:t>
            </a:r>
          </a:p>
          <a:p>
            <a:pPr>
              <a:buNone/>
            </a:pPr>
            <a:r>
              <a:rPr lang="ru-RU" sz="6000" b="1" dirty="0">
                <a:solidFill>
                  <a:srgbClr val="FFFF00"/>
                </a:solidFill>
              </a:rPr>
              <a:t>17·5·3=255 (кг)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B7EC7847-E4FF-48AD-865A-F47AAE440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25" y="764704"/>
            <a:ext cx="7380312" cy="491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pPr algn="ctr"/>
            <a:r>
              <a:rPr lang="ru-RU" sz="10000" b="1" i="1" dirty="0">
                <a:solidFill>
                  <a:srgbClr val="FF0000"/>
                </a:solidFill>
                <a:latin typeface="Mistral" pitchFamily="66" charset="0"/>
              </a:rPr>
              <a:t>6-е задание</a:t>
            </a:r>
            <a:endParaRPr lang="ru-RU" sz="10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11760" y="2708920"/>
            <a:ext cx="4214842" cy="1934526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endParaRPr lang="ru-RU" sz="15000" b="1" dirty="0">
              <a:solidFill>
                <a:srgbClr val="FFFF00"/>
              </a:solidFill>
              <a:latin typeface="Mistral" pitchFamily="66" charset="0"/>
            </a:endParaRPr>
          </a:p>
          <a:p>
            <a:pPr algn="ctr">
              <a:buNone/>
            </a:pPr>
            <a:r>
              <a:rPr lang="ru-RU" sz="19200" b="1" dirty="0">
                <a:solidFill>
                  <a:srgbClr val="FFFF00"/>
                </a:solidFill>
                <a:latin typeface="Mistral" pitchFamily="66" charset="0"/>
              </a:rPr>
              <a:t>Ребусы</a:t>
            </a:r>
          </a:p>
          <a:p>
            <a:pPr algn="ctr"/>
            <a:endParaRPr lang="ru-RU" sz="1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71536" y="500042"/>
            <a:ext cx="9715536" cy="2643206"/>
          </a:xfrm>
        </p:spPr>
        <p:txBody>
          <a:bodyPr>
            <a:noAutofit/>
          </a:bodyPr>
          <a:lstStyle/>
          <a:p>
            <a:pPr algn="ctr"/>
            <a:r>
              <a:rPr lang="ru-RU" sz="9000" i="1" dirty="0">
                <a:solidFill>
                  <a:schemeClr val="accent6">
                    <a:lumMod val="50000"/>
                  </a:schemeClr>
                </a:solidFill>
                <a:latin typeface="Mistral" pitchFamily="66" charset="0"/>
              </a:rPr>
              <a:t>Ребусы</a:t>
            </a:r>
            <a:br>
              <a:rPr lang="ru-RU" sz="9000" i="1" dirty="0">
                <a:solidFill>
                  <a:schemeClr val="accent6">
                    <a:lumMod val="50000"/>
                  </a:schemeClr>
                </a:solidFill>
                <a:latin typeface="Mistral" pitchFamily="66" charset="0"/>
              </a:rPr>
            </a:br>
            <a:endParaRPr lang="ru-RU" sz="9000" dirty="0"/>
          </a:p>
        </p:txBody>
      </p:sp>
      <p:pic>
        <p:nvPicPr>
          <p:cNvPr id="4" name="Содержимое 3" descr="Ребус по биологии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75709" y="2945847"/>
            <a:ext cx="317177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Ребус по биологи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5582" y="3000373"/>
            <a:ext cx="3672709" cy="247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1714488"/>
            <a:ext cx="37147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1команда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1785926"/>
            <a:ext cx="55006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команда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000" b="1" dirty="0">
                <a:solidFill>
                  <a:schemeClr val="accent2">
                    <a:lumMod val="75000"/>
                  </a:schemeClr>
                </a:solidFill>
              </a:rPr>
              <a:t>1 команда</a:t>
            </a:r>
          </a:p>
          <a:p>
            <a:pPr>
              <a:buNone/>
            </a:pPr>
            <a:r>
              <a:rPr lang="ru-RU" sz="5000" b="1" dirty="0">
                <a:solidFill>
                  <a:srgbClr val="0070C0"/>
                </a:solidFill>
              </a:rPr>
              <a:t>ОКЕАН</a:t>
            </a:r>
          </a:p>
          <a:p>
            <a:pPr>
              <a:buNone/>
            </a:pPr>
            <a:r>
              <a:rPr lang="ru-RU" sz="5000" b="1" dirty="0">
                <a:solidFill>
                  <a:schemeClr val="accent2">
                    <a:lumMod val="75000"/>
                  </a:schemeClr>
                </a:solidFill>
              </a:rPr>
              <a:t>2команда</a:t>
            </a:r>
          </a:p>
          <a:p>
            <a:pPr>
              <a:buNone/>
            </a:pPr>
            <a:r>
              <a:rPr lang="ru-RU" sz="5000" b="1" dirty="0">
                <a:solidFill>
                  <a:srgbClr val="0070C0"/>
                </a:solidFill>
              </a:rPr>
              <a:t>ОЗЕРО</a:t>
            </a:r>
          </a:p>
        </p:txBody>
      </p:sp>
      <p:pic>
        <p:nvPicPr>
          <p:cNvPr id="4" name="Рисунок 3" descr="https://encrypted-tbn3.gstatic.com/images?q=tbn:ANd9GcQZzIhis_bzyiZuF3A4AWm0LHKrfHQixpC36o98nTVJacG8F55NIL_sXcJn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500042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encrypted-tbn0.gstatic.com/images?q=tbn:ANd9GcRUa0HP0jFRbK66bdtQ3wwUGr1B7UZjMR8I1LmlhDS6oC4_sxPEpVCuva8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2857496"/>
            <a:ext cx="285752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zaecomir.ru/galereya/visimskiy02f.jpg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60648"/>
            <a:ext cx="835824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5286388"/>
            <a:ext cx="3614734" cy="748652"/>
          </a:xfrm>
        </p:spPr>
        <p:txBody>
          <a:bodyPr>
            <a:noAutofit/>
          </a:bodyPr>
          <a:lstStyle/>
          <a:p>
            <a:r>
              <a:rPr lang="ru-RU" sz="8000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7"/>
            <a:ext cx="8229600" cy="1928826"/>
          </a:xfrm>
        </p:spPr>
        <p:txBody>
          <a:bodyPr/>
          <a:lstStyle/>
          <a:p>
            <a:pPr algn="ctr">
              <a:buNone/>
            </a:pPr>
            <a:r>
              <a:rPr lang="ru-RU" sz="10000" b="1" dirty="0">
                <a:solidFill>
                  <a:srgbClr val="00B050"/>
                </a:solidFill>
                <a:latin typeface="Mistral" pitchFamily="66" charset="0"/>
              </a:rPr>
              <a:t>Вопрос- ответ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857232"/>
            <a:ext cx="76438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0" b="1" i="1" dirty="0">
                <a:solidFill>
                  <a:srgbClr val="FF0000"/>
                </a:solidFill>
                <a:latin typeface="Mistral" pitchFamily="66" charset="0"/>
              </a:rPr>
              <a:t>7-е задание</a:t>
            </a:r>
            <a:endParaRPr lang="ru-RU" sz="1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белый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28680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3702" y="5000636"/>
            <a:ext cx="2043098" cy="1034404"/>
          </a:xfrm>
        </p:spPr>
        <p:txBody>
          <a:bodyPr/>
          <a:lstStyle/>
          <a:p>
            <a:r>
              <a:rPr lang="ru-RU" dirty="0"/>
              <a:t>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692696"/>
            <a:ext cx="7632848" cy="534234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1к.Назовите горючее газообразное полезное ископаемое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2к.Назовите горючее твёрдое полезное ископаемое.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1к.Каой из зверей самый чистоплотный?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2к.Слепыми или зрячими рождаются зайчата?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1к. Самый ядовитый гриб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2к.</a:t>
            </a:r>
            <a:r>
              <a:rPr lang="ru-RU" sz="2700" b="1" i="1" dirty="0">
                <a:solidFill>
                  <a:srgbClr val="7030A0"/>
                </a:solidFill>
              </a:rPr>
              <a:t> </a:t>
            </a:r>
            <a:r>
              <a:rPr lang="ru-RU" sz="2700" b="1" dirty="0">
                <a:solidFill>
                  <a:srgbClr val="7030A0"/>
                </a:solidFill>
              </a:rPr>
              <a:t>Сильный ветер со снегом</a:t>
            </a:r>
          </a:p>
          <a:p>
            <a:pPr marL="514350" indent="-514350">
              <a:buNone/>
            </a:pPr>
            <a:r>
              <a:rPr lang="ru-RU" b="1" dirty="0">
                <a:solidFill>
                  <a:srgbClr val="7030A0"/>
                </a:solidFill>
              </a:rPr>
              <a:t>1к</a:t>
            </a:r>
            <a:r>
              <a:rPr lang="ru-RU" sz="2800" b="1" dirty="0">
                <a:solidFill>
                  <a:srgbClr val="7030A0"/>
                </a:solidFill>
              </a:rPr>
              <a:t>.Назовите первоцвет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2к.Назовите хищное животное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1к. Назовите травоядное животное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2к.Какие съедобные грибы  появляются первыми?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1к.Какая птица может летать хвостом вперёд?</a:t>
            </a:r>
          </a:p>
          <a:p>
            <a:pPr marL="514350" indent="-514350">
              <a:buNone/>
            </a:pPr>
            <a:r>
              <a:rPr lang="ru-RU" sz="2700" b="1" dirty="0">
                <a:solidFill>
                  <a:srgbClr val="7030A0"/>
                </a:solidFill>
              </a:rPr>
              <a:t>2к.Какая птица выводит птенцов зимой?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j0193342[1]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20600497">
            <a:off x="1046020" y="938385"/>
            <a:ext cx="7051961" cy="58384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9454" y="5143512"/>
            <a:ext cx="1757346" cy="891528"/>
          </a:xfrm>
        </p:spPr>
        <p:txBody>
          <a:bodyPr>
            <a:noAutofit/>
          </a:bodyPr>
          <a:lstStyle/>
          <a:p>
            <a:r>
              <a:rPr lang="ru-RU" sz="8000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9600" b="1" i="1" dirty="0">
                <a:solidFill>
                  <a:srgbClr val="FF0000"/>
                </a:solidFill>
                <a:latin typeface="Mistral" pitchFamily="66" charset="0"/>
              </a:rPr>
              <a:t>8-е задание</a:t>
            </a:r>
            <a:r>
              <a:rPr lang="ru-RU" sz="9600" b="1" dirty="0">
                <a:solidFill>
                  <a:srgbClr val="7030A0"/>
                </a:solidFill>
                <a:latin typeface="Mistral" pitchFamily="66" charset="0"/>
              </a:rPr>
              <a:t> </a:t>
            </a:r>
          </a:p>
          <a:p>
            <a:pPr algn="ctr">
              <a:buNone/>
            </a:pPr>
            <a:r>
              <a:rPr lang="ru-RU" sz="9600" b="1" dirty="0">
                <a:solidFill>
                  <a:srgbClr val="7030A0"/>
                </a:solidFill>
                <a:latin typeface="Mistral" pitchFamily="66" charset="0"/>
              </a:rPr>
              <a:t>Экологические знаки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365104"/>
            <a:ext cx="7560840" cy="1656184"/>
          </a:xfrm>
        </p:spPr>
        <p:txBody>
          <a:bodyPr>
            <a:normAutofit/>
          </a:bodyPr>
          <a:lstStyle/>
          <a:p>
            <a:pPr algn="ctr"/>
            <a:r>
              <a:rPr lang="ru-RU" sz="3000" dirty="0"/>
              <a:t> </a:t>
            </a:r>
            <a:r>
              <a:rPr lang="ru-RU" sz="3000" b="1" dirty="0">
                <a:solidFill>
                  <a:srgbClr val="FF0000"/>
                </a:solidFill>
              </a:rPr>
              <a:t> Придумайте название экологическим знакам</a:t>
            </a:r>
          </a:p>
        </p:txBody>
      </p:sp>
      <p:pic>
        <p:nvPicPr>
          <p:cNvPr id="4" name="Содержимое 3" descr="http://im4-tub-ru.yandex.net/i?id=116672378-45-72&amp;n=21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12984" y="1929342"/>
            <a:ext cx="2651688" cy="2785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7-tub-ru.yandex.net/i?id=141863710-60-72&amp;n=21">
            <a:hlinkClick r:id="rId4" tgtFrame="&quot;_blank&quot;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6096" y="1844824"/>
            <a:ext cx="2520280" cy="2785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71604" y="500042"/>
            <a:ext cx="26516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1команда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500042"/>
            <a:ext cx="39290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команда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http://files.web2edu.ru/06f81fd7-31da-4728-a9e5-7bf83a86ce5e/e6bfc2e8-acb1-4f86-99d1-44536cb6e1b3.jpg?w=667&amp;h=500">
            <a:hlinkClick r:id="rId2" tgtFrame="_blank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28"/>
            <a:ext cx="814393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941168"/>
            <a:ext cx="6995120" cy="109387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Придумайте название экологическому знаку</a:t>
            </a:r>
          </a:p>
        </p:txBody>
      </p:sp>
      <p:pic>
        <p:nvPicPr>
          <p:cNvPr id="4" name="Содержимое 3" descr="http://im6-tub-ru.yandex.net/i?id=354452475-63-72&amp;n=21">
            <a:hlinkClick r:id="rId4" tgtFrame="&quot;_blank&quot;"/>
          </p:cNvPr>
          <p:cNvPicPr>
            <a:picLocks noGrp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 bwMode="auto">
          <a:xfrm>
            <a:off x="2994379" y="1231486"/>
            <a:ext cx="3017781" cy="3349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3C1F2C5-428F-416C-8074-68059347E2DB}"/>
              </a:ext>
            </a:extLst>
          </p:cNvPr>
          <p:cNvSpPr/>
          <p:nvPr/>
        </p:nvSpPr>
        <p:spPr>
          <a:xfrm>
            <a:off x="899592" y="404664"/>
            <a:ext cx="678961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Обеим командам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белый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1537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4572008"/>
            <a:ext cx="3829048" cy="1463032"/>
          </a:xfrm>
        </p:spPr>
        <p:txBody>
          <a:bodyPr>
            <a:noAutofit/>
          </a:bodyPr>
          <a:lstStyle/>
          <a:p>
            <a:r>
              <a:rPr lang="ru-RU" sz="8000" dirty="0"/>
              <a:t>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357430"/>
            <a:ext cx="8229600" cy="18573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000" b="1" dirty="0">
                <a:solidFill>
                  <a:schemeClr val="bg2">
                    <a:lumMod val="25000"/>
                  </a:schemeClr>
                </a:solidFill>
                <a:latin typeface="Mistral" pitchFamily="66" charset="0"/>
              </a:rPr>
              <a:t> </a:t>
            </a:r>
            <a:r>
              <a:rPr lang="ru-RU" sz="10000" b="1" dirty="0">
                <a:solidFill>
                  <a:srgbClr val="7030A0"/>
                </a:solidFill>
                <a:latin typeface="Mistral" pitchFamily="66" charset="0"/>
              </a:rPr>
              <a:t>Мы идём в поход</a:t>
            </a:r>
            <a:endParaRPr lang="ru-RU" sz="100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500042"/>
            <a:ext cx="68580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0" b="1" i="1" dirty="0">
                <a:solidFill>
                  <a:srgbClr val="FF0000"/>
                </a:solidFill>
                <a:latin typeface="Mistral" pitchFamily="66" charset="0"/>
              </a:rPr>
              <a:t>9-е задание</a:t>
            </a:r>
            <a:endParaRPr lang="ru-RU" sz="1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фио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902"/>
            <a:ext cx="8072494" cy="605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2198" y="4714884"/>
            <a:ext cx="2614602" cy="1320156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200" b="1" dirty="0">
                <a:solidFill>
                  <a:srgbClr val="92D050"/>
                </a:solidFill>
              </a:rPr>
              <a:t>Оборудование:</a:t>
            </a:r>
          </a:p>
          <a:p>
            <a:pPr>
              <a:buNone/>
            </a:pPr>
            <a:r>
              <a:rPr lang="ru-RU" sz="3200" b="1" dirty="0">
                <a:solidFill>
                  <a:srgbClr val="FFFF00"/>
                </a:solidFill>
              </a:rPr>
              <a:t>Бумага, ручки, ИКТ, рисунки и предметы для 9 конкурса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copypast.ru/uploads/posts/1305355521_vishera1.jpg">
            <a:hlinkClick r:id="rId2" tgtFrame="_blank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703890"/>
            <a:ext cx="7275603" cy="530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268760"/>
            <a:ext cx="7715200" cy="380331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80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Mistral" pitchFamily="66" charset="0"/>
              </a:rPr>
              <a:t>Возьми только те предметы, которые пригодятся на природе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8AC515-17E5-49A4-8AC4-939DDC8AF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4F397A-06E4-4B2A-9E77-31327DEF8E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4200" b="1" dirty="0">
                <a:solidFill>
                  <a:srgbClr val="002060"/>
                </a:solidFill>
              </a:rPr>
              <a:t>Кружка, ножик, спички, картошка, ложка, компьютер, палатка, чашка, ведро, компас, велосипед, карандаш, блокнот, соль, лопатка, консервы, хлеб, котелок, мяч, вода, удочка, свисток.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2476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Ответы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7035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6000" b="1" dirty="0">
                <a:solidFill>
                  <a:srgbClr val="7030A0"/>
                </a:solidFill>
              </a:rPr>
              <a:t> </a:t>
            </a:r>
            <a:r>
              <a:rPr lang="ru-RU" sz="6000" b="1" dirty="0">
                <a:solidFill>
                  <a:srgbClr val="002060"/>
                </a:solidFill>
              </a:rPr>
              <a:t>Кружка, ножик, спички, картошка, ложка, палатка, чашка, ведро, компас, карандаш, блокнот, соль, лопатка, консервы, хлеб,  котелок, мяч, вода, удочка.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6F83C-C46C-4E3D-93F4-8CA2625AB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39A87EF0-7146-42E2-91E1-89CEEBBF5F2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691276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9518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21537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071942"/>
            <a:ext cx="8229600" cy="1857388"/>
          </a:xfrm>
        </p:spPr>
        <p:txBody>
          <a:bodyPr>
            <a:noAutofit/>
          </a:bodyPr>
          <a:lstStyle/>
          <a:p>
            <a:br>
              <a:rPr lang="ru-RU" sz="8000" b="1" i="1" dirty="0">
                <a:solidFill>
                  <a:srgbClr val="FF0000"/>
                </a:solidFill>
              </a:rPr>
            </a:br>
            <a:br>
              <a:rPr lang="ru-RU" sz="8000" i="1" dirty="0">
                <a:solidFill>
                  <a:srgbClr val="FF0000"/>
                </a:solidFill>
              </a:rPr>
            </a:br>
            <a:r>
              <a:rPr lang="ru-RU" sz="6000" b="1" i="1" dirty="0">
                <a:solidFill>
                  <a:srgbClr val="FF0000"/>
                </a:solidFill>
              </a:rPr>
              <a:t>Итоги игры,</a:t>
            </a:r>
            <a:br>
              <a:rPr lang="ru-RU" sz="6000" b="1" i="1" dirty="0">
                <a:solidFill>
                  <a:srgbClr val="FF0000"/>
                </a:solidFill>
              </a:rPr>
            </a:br>
            <a:r>
              <a:rPr lang="ru-RU" sz="6000" b="1" i="1" dirty="0">
                <a:solidFill>
                  <a:srgbClr val="FF0000"/>
                </a:solidFill>
              </a:rPr>
              <a:t>награждение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72264" y="4714884"/>
            <a:ext cx="2114536" cy="1411279"/>
          </a:xfrm>
        </p:spPr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D9EA8C-C158-49CC-A6C5-D61F6D436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4869160"/>
            <a:ext cx="8147248" cy="936104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Правила игры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49F85AC-14EF-40CF-98C2-0D914BE077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79" t="12037" r="7149"/>
          <a:stretch/>
        </p:blipFill>
        <p:spPr>
          <a:xfrm>
            <a:off x="1475656" y="692696"/>
            <a:ext cx="5871148" cy="429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58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иний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258475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Задание командам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329642" cy="484030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000" b="1" dirty="0">
                <a:solidFill>
                  <a:srgbClr val="FFFF00"/>
                </a:solidFill>
              </a:rPr>
              <a:t>1. Придумайте название команды</a:t>
            </a:r>
          </a:p>
          <a:p>
            <a:pPr>
              <a:buNone/>
            </a:pPr>
            <a:r>
              <a:rPr lang="ru-RU" sz="5000" b="1" dirty="0">
                <a:solidFill>
                  <a:srgbClr val="FFFF00"/>
                </a:solidFill>
              </a:rPr>
              <a:t>2.Придумайте девиз </a:t>
            </a:r>
          </a:p>
          <a:p>
            <a:pPr>
              <a:buNone/>
            </a:pPr>
            <a:r>
              <a:rPr lang="ru-RU" sz="5000" b="1" dirty="0">
                <a:solidFill>
                  <a:srgbClr val="FFFF00"/>
                </a:solidFill>
              </a:rPr>
              <a:t>3. Выберите командира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Водяные лил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286776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37447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 </a:t>
            </a:r>
            <a:br>
              <a:rPr lang="ru-RU" b="1" i="1" dirty="0">
                <a:solidFill>
                  <a:srgbClr val="FF0000"/>
                </a:solidFill>
              </a:rPr>
            </a:br>
            <a:br>
              <a:rPr lang="ru-RU" i="1" dirty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Разминка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58204" cy="528641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/>
              <a:t> 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1к.В какое время года собирают землянику?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2к.Когда бывает капель?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1к.Когда можно увидеть первых снегирей?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2к. Когда ласточка низко летает над землёй?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1к.Какое насекомое самое сильное?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2к.Назовите четвёртый месяц года.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1к. Назовите спутник Земли.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2к.Её часто сравнивают с цветком.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1к. Самая мудрая птица на свете.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2к. Как размножаются грибы?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1к. Где живут белые медведи?</a:t>
            </a:r>
          </a:p>
          <a:p>
            <a:pPr marL="514350" indent="-514350">
              <a:buNone/>
            </a:pPr>
            <a:r>
              <a:rPr lang="ru-RU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2к. Где живут пингвины?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 «ПОЗИТРОНИКЕ» стартует конкурс детского рисунка «Нарисуй лето!»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286124"/>
            <a:ext cx="371477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static.diary.ru/userdir/6/5/4/8/654868/358513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214686"/>
            <a:ext cx="342902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wall" descr="http://file.mobilmusic.ru/bd/b7/18/1045269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500042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allerybox-image" descr="http://image.112.ua/original/Jan2014/1052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642918"/>
            <a:ext cx="378621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68" y="4929198"/>
            <a:ext cx="1543032" cy="1105842"/>
          </a:xfrm>
        </p:spPr>
        <p:txBody>
          <a:bodyPr>
            <a:noAutofit/>
          </a:bodyPr>
          <a:lstStyle/>
          <a:p>
            <a:r>
              <a:rPr lang="ru-RU" sz="10000" dirty="0"/>
              <a:t>  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6842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0000" b="1" i="1" dirty="0">
                <a:solidFill>
                  <a:srgbClr val="FF0000"/>
                </a:solidFill>
                <a:latin typeface="Mistral" pitchFamily="66" charset="0"/>
              </a:rPr>
              <a:t>1-е задание</a:t>
            </a:r>
            <a:endParaRPr lang="ru-RU" sz="10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785927"/>
            <a:ext cx="735811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5000" b="1" i="1" dirty="0">
                <a:solidFill>
                  <a:srgbClr val="002060"/>
                </a:solidFill>
                <a:latin typeface="Mistral" pitchFamily="66" charset="0"/>
              </a:rPr>
              <a:t>Времена</a:t>
            </a:r>
          </a:p>
          <a:p>
            <a:pPr algn="ctr">
              <a:buNone/>
            </a:pPr>
            <a:r>
              <a:rPr lang="ru-RU" sz="15000" b="1" i="1" dirty="0">
                <a:solidFill>
                  <a:srgbClr val="002060"/>
                </a:solidFill>
                <a:latin typeface="Mistral" pitchFamily="66" charset="0"/>
              </a:rPr>
              <a:t>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зеленый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776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Доскажи  пословицы и поговорки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3"/>
            <a:ext cx="8229600" cy="421484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1 команда</a:t>
            </a:r>
          </a:p>
          <a:p>
            <a:pPr>
              <a:buNone/>
            </a:pPr>
            <a:r>
              <a:rPr lang="ru-RU" b="1" dirty="0">
                <a:solidFill>
                  <a:srgbClr val="FFFF00"/>
                </a:solidFill>
              </a:rPr>
              <a:t>…………с водою, а ………… с травою.</a:t>
            </a: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2 команда</a:t>
            </a:r>
          </a:p>
          <a:p>
            <a:pPr>
              <a:buNone/>
            </a:pPr>
            <a:r>
              <a:rPr lang="ru-RU" b="1" dirty="0">
                <a:solidFill>
                  <a:srgbClr val="FFFF00"/>
                </a:solidFill>
              </a:rPr>
              <a:t>…………красна цветами, а ………..пирогами.</a:t>
            </a: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1 команда</a:t>
            </a:r>
          </a:p>
          <a:p>
            <a:pPr>
              <a:buNone/>
            </a:pPr>
            <a:r>
              <a:rPr lang="ru-RU" b="1" dirty="0">
                <a:solidFill>
                  <a:srgbClr val="FFFF00"/>
                </a:solidFill>
              </a:rPr>
              <a:t>…………….денёк с воробьиный скок.</a:t>
            </a: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2 команда</a:t>
            </a:r>
          </a:p>
          <a:p>
            <a:pPr>
              <a:buNone/>
            </a:pPr>
            <a:r>
              <a:rPr lang="ru-RU" b="1" dirty="0">
                <a:solidFill>
                  <a:srgbClr val="FFFF00"/>
                </a:solidFill>
              </a:rPr>
              <a:t>………..снега надует-…………хлеба прибудет.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img1.liveinternet.ru/images/attach/c/7/96/681/96681503_3925073_000twpps.jpg">
            <a:hlinkClick r:id="rId2" tgtFrame="_blank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821537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70C0"/>
                </a:solidFill>
              </a:rPr>
              <a:t>Доскажи  пословицы и поговорки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>
                <a:solidFill>
                  <a:srgbClr val="00B0F0"/>
                </a:solidFill>
              </a:rPr>
              <a:t>1 команда</a:t>
            </a: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Апрель </a:t>
            </a:r>
            <a:r>
              <a:rPr lang="ru-RU" b="1" dirty="0">
                <a:solidFill>
                  <a:srgbClr val="FFFF00"/>
                </a:solidFill>
              </a:rPr>
              <a:t>с водою, а </a:t>
            </a:r>
            <a:r>
              <a:rPr lang="ru-RU" b="1" dirty="0">
                <a:solidFill>
                  <a:srgbClr val="C00000"/>
                </a:solidFill>
              </a:rPr>
              <a:t>май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rgbClr val="FFFF00"/>
                </a:solidFill>
              </a:rPr>
              <a:t>с травою.</a:t>
            </a:r>
          </a:p>
          <a:p>
            <a:pPr>
              <a:buNone/>
            </a:pPr>
            <a:r>
              <a:rPr lang="ru-RU" b="1" dirty="0">
                <a:solidFill>
                  <a:srgbClr val="00B0F0"/>
                </a:solidFill>
              </a:rPr>
              <a:t>2 команда</a:t>
            </a: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Весна </a:t>
            </a:r>
            <a:r>
              <a:rPr lang="ru-RU" b="1" dirty="0">
                <a:solidFill>
                  <a:srgbClr val="FFFF00"/>
                </a:solidFill>
              </a:rPr>
              <a:t>красна цветами, а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осень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rgbClr val="FFFF00"/>
                </a:solidFill>
              </a:rPr>
              <a:t>пирогами.</a:t>
            </a:r>
          </a:p>
          <a:p>
            <a:pPr>
              <a:buNone/>
            </a:pPr>
            <a:r>
              <a:rPr lang="ru-RU" b="1" dirty="0">
                <a:solidFill>
                  <a:srgbClr val="00B0F0"/>
                </a:solidFill>
              </a:rPr>
              <a:t>1 команда</a:t>
            </a: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Зимний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rgbClr val="FFFF00"/>
                </a:solidFill>
              </a:rPr>
              <a:t>денёк с воробьиный скок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b="1" dirty="0">
                <a:solidFill>
                  <a:srgbClr val="00B0F0"/>
                </a:solidFill>
              </a:rPr>
              <a:t>2 команда</a:t>
            </a:r>
          </a:p>
          <a:p>
            <a:pPr>
              <a:buNone/>
            </a:pPr>
            <a:r>
              <a:rPr lang="ru-RU" b="1" dirty="0">
                <a:solidFill>
                  <a:srgbClr val="C00000"/>
                </a:solidFill>
              </a:rPr>
              <a:t>Зимой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rgbClr val="FFFF00"/>
                </a:solidFill>
              </a:rPr>
              <a:t>снега надует- </a:t>
            </a:r>
            <a:r>
              <a:rPr lang="ru-RU" b="1" dirty="0">
                <a:solidFill>
                  <a:srgbClr val="C00000"/>
                </a:solidFill>
              </a:rPr>
              <a:t>летом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rgbClr val="FFFF00"/>
                </a:solidFill>
              </a:rPr>
              <a:t>хлеба прибудет.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469</TotalTime>
  <Words>819</Words>
  <Application>Microsoft Office PowerPoint</Application>
  <PresentationFormat>Экран (4:3)</PresentationFormat>
  <Paragraphs>159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Mistral</vt:lpstr>
      <vt:lpstr>Verdana</vt:lpstr>
      <vt:lpstr>Wingdings 2</vt:lpstr>
      <vt:lpstr>Аспект</vt:lpstr>
      <vt:lpstr>Игра  «Знатоки природы»</vt:lpstr>
      <vt:lpstr> </vt:lpstr>
      <vt:lpstr> </vt:lpstr>
      <vt:lpstr>Правила игры</vt:lpstr>
      <vt:lpstr>Задание командам</vt:lpstr>
      <vt:lpstr>   Разминка</vt:lpstr>
      <vt:lpstr>   </vt:lpstr>
      <vt:lpstr>Доскажи  пословицы и поговорки </vt:lpstr>
      <vt:lpstr>Доскажи  пословицы и поговорки </vt:lpstr>
      <vt:lpstr> </vt:lpstr>
      <vt:lpstr> </vt:lpstr>
      <vt:lpstr>  1 команда Идёт в баню чёрен, а выходит красен.(рак) 2 команда Что на свете всех жирнее? (Земля) 1 команда На больших столбах подряд Лампы белые горят.(ландыши) 2 команда Летом утром спозаранку Выплывает на полянку, Расстилает белый пух,  Хоть без ног и без рук.(Иней)</vt:lpstr>
      <vt:lpstr> </vt:lpstr>
      <vt:lpstr>Составь слова о природе</vt:lpstr>
      <vt:lpstr>Ответы</vt:lpstr>
      <vt:lpstr> </vt:lpstr>
      <vt:lpstr>  «В мире сказок , басен и мультфильмов»</vt:lpstr>
      <vt:lpstr> </vt:lpstr>
      <vt:lpstr>    2 команда  На одного человека в сутки  требуется 17 кг чистого воздуха. Сколько кг чистого воздуха в сутки потребуется на 5 человек? Сколько кг чистого воздуха потратят 5 человек за трое суток?</vt:lpstr>
      <vt:lpstr>Ответы</vt:lpstr>
      <vt:lpstr>6-е задание</vt:lpstr>
      <vt:lpstr>Ребусы </vt:lpstr>
      <vt:lpstr>Ответы</vt:lpstr>
      <vt:lpstr> </vt:lpstr>
      <vt:lpstr>  </vt:lpstr>
      <vt:lpstr> </vt:lpstr>
      <vt:lpstr>  Придумайте название экологическим знакам</vt:lpstr>
      <vt:lpstr>Придумайте название экологическому знаку</vt:lpstr>
      <vt:lpstr>  </vt:lpstr>
      <vt:lpstr> </vt:lpstr>
      <vt:lpstr>Презентация PowerPoint</vt:lpstr>
      <vt:lpstr>Ответы</vt:lpstr>
      <vt:lpstr>Презентация PowerPoint</vt:lpstr>
      <vt:lpstr>  Итоги игры, награждение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 «Родная природа»</dc:title>
  <dc:creator>User</dc:creator>
  <cp:lastModifiedBy>Татьяна</cp:lastModifiedBy>
  <cp:revision>62</cp:revision>
  <dcterms:created xsi:type="dcterms:W3CDTF">2014-03-31T16:36:39Z</dcterms:created>
  <dcterms:modified xsi:type="dcterms:W3CDTF">2021-07-07T19:07:14Z</dcterms:modified>
</cp:coreProperties>
</file>