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7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2" r:id="rId20"/>
    <p:sldId id="283" r:id="rId21"/>
    <p:sldId id="284" r:id="rId22"/>
    <p:sldId id="285" r:id="rId23"/>
    <p:sldId id="281" r:id="rId24"/>
    <p:sldId id="275" r:id="rId25"/>
    <p:sldId id="276" r:id="rId26"/>
    <p:sldId id="277" r:id="rId27"/>
    <p:sldId id="278" r:id="rId28"/>
    <p:sldId id="279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FC1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3BB15A-2E37-446F-97D1-810B446E40CD}" type="doc">
      <dgm:prSet loTypeId="urn:microsoft.com/office/officeart/2005/8/layout/lProcess3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78E8F69-B79A-40E5-B628-B0F9213832A1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rtl="0"/>
          <a:r>
            <a:rPr lang="ru-RU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Подготовительный этап</a:t>
          </a:r>
          <a:endParaRPr lang="ru-RU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9FCD70D5-EF27-4A8A-A9F4-3ABAC4DAD765}" type="parTrans" cxnId="{1A60959A-B8CB-442C-B043-45868F65A6B2}">
      <dgm:prSet/>
      <dgm:spPr/>
      <dgm:t>
        <a:bodyPr/>
        <a:lstStyle/>
        <a:p>
          <a:endParaRPr lang="ru-RU"/>
        </a:p>
      </dgm:t>
    </dgm:pt>
    <dgm:pt modelId="{BC576D28-8147-433F-B9C2-955BA23B8377}" type="sibTrans" cxnId="{1A60959A-B8CB-442C-B043-45868F65A6B2}">
      <dgm:prSet/>
      <dgm:spPr/>
      <dgm:t>
        <a:bodyPr/>
        <a:lstStyle/>
        <a:p>
          <a:endParaRPr lang="ru-RU"/>
        </a:p>
      </dgm:t>
    </dgm:pt>
    <dgm:pt modelId="{48FDED5F-59B2-4214-A0BB-B7B349F69CA5}" type="pres">
      <dgm:prSet presAssocID="{533BB15A-2E37-446F-97D1-810B446E40C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B788DB5-CA27-4C25-80C0-3143554F8699}" type="pres">
      <dgm:prSet presAssocID="{F78E8F69-B79A-40E5-B628-B0F9213832A1}" presName="horFlow" presStyleCnt="0"/>
      <dgm:spPr/>
    </dgm:pt>
    <dgm:pt modelId="{A2327005-0DED-4AE9-83BB-05E1D938CCE5}" type="pres">
      <dgm:prSet presAssocID="{F78E8F69-B79A-40E5-B628-B0F9213832A1}" presName="bigChev" presStyleLbl="node1" presStyleIdx="0" presStyleCnt="1" custScaleX="393426"/>
      <dgm:spPr/>
      <dgm:t>
        <a:bodyPr/>
        <a:lstStyle/>
        <a:p>
          <a:endParaRPr lang="ru-RU"/>
        </a:p>
      </dgm:t>
    </dgm:pt>
  </dgm:ptLst>
  <dgm:cxnLst>
    <dgm:cxn modelId="{0A27B31D-96C8-4627-A72E-CD63147D4427}" type="presOf" srcId="{533BB15A-2E37-446F-97D1-810B446E40CD}" destId="{48FDED5F-59B2-4214-A0BB-B7B349F69CA5}" srcOrd="0" destOrd="0" presId="urn:microsoft.com/office/officeart/2005/8/layout/lProcess3"/>
    <dgm:cxn modelId="{B3920ABE-6B87-4E6B-ADE8-C31558BEFC78}" type="presOf" srcId="{F78E8F69-B79A-40E5-B628-B0F9213832A1}" destId="{A2327005-0DED-4AE9-83BB-05E1D938CCE5}" srcOrd="0" destOrd="0" presId="urn:microsoft.com/office/officeart/2005/8/layout/lProcess3"/>
    <dgm:cxn modelId="{1A60959A-B8CB-442C-B043-45868F65A6B2}" srcId="{533BB15A-2E37-446F-97D1-810B446E40CD}" destId="{F78E8F69-B79A-40E5-B628-B0F9213832A1}" srcOrd="0" destOrd="0" parTransId="{9FCD70D5-EF27-4A8A-A9F4-3ABAC4DAD765}" sibTransId="{BC576D28-8147-433F-B9C2-955BA23B8377}"/>
    <dgm:cxn modelId="{F543B3EE-AB9B-406E-B843-C372146B2B17}" type="presParOf" srcId="{48FDED5F-59B2-4214-A0BB-B7B349F69CA5}" destId="{DB788DB5-CA27-4C25-80C0-3143554F8699}" srcOrd="0" destOrd="0" presId="urn:microsoft.com/office/officeart/2005/8/layout/lProcess3"/>
    <dgm:cxn modelId="{B8482FB6-F3A3-4689-B3D3-245F5C5A8049}" type="presParOf" srcId="{DB788DB5-CA27-4C25-80C0-3143554F8699}" destId="{A2327005-0DED-4AE9-83BB-05E1D938CCE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27005-0DED-4AE9-83BB-05E1D938CCE5}">
      <dsp:nvSpPr>
        <dsp:cNvPr id="0" name=""/>
        <dsp:cNvSpPr/>
      </dsp:nvSpPr>
      <dsp:spPr>
        <a:xfrm>
          <a:off x="285750" y="135"/>
          <a:ext cx="5143538" cy="52294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19050" rIns="0" bIns="1905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Подготовительный этап</a:t>
          </a:r>
          <a:endParaRPr lang="ru-RU" sz="30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547224" y="135"/>
        <a:ext cx="4620590" cy="522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Data" Target="../diagrams/data1.xml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microsoft.com/office/2007/relationships/diagramDrawing" Target="../diagrams/drawing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бюджетное учреждение</a:t>
            </a:r>
            <a:b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средняя общеобразовательная школа с. Тан</a:t>
            </a:r>
            <a:b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</a:t>
            </a:r>
            <a:r>
              <a:rPr lang="ru-RU" sz="1800" b="1" kern="0" dirty="0" err="1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Благоварский</a:t>
            </a:r>
            <a: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kern="0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   Республики Башкортостан</a:t>
            </a:r>
            <a:endParaRPr lang="ru-RU" sz="1800" dirty="0">
              <a:ln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8643966" cy="507207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05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Экологический проект 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«Мы- за чистое село! </a:t>
            </a:r>
          </a:p>
          <a:p>
            <a:pPr algn="l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Раздельный сбор мусора» </a:t>
            </a:r>
          </a:p>
          <a:p>
            <a:pPr algn="l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Выполнила: </a:t>
            </a:r>
            <a:b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учитель биологии и 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химии</a:t>
            </a:r>
          </a:p>
          <a:p>
            <a:pPr algn="r"/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МОБУ СОШ с.Тан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1600" b="1" spc="50" dirty="0" err="1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Баязитова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50" dirty="0" err="1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Айсылу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spc="50" dirty="0" err="1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Рамисовна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1600" b="1" spc="50" dirty="0" smtClean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img2.dp.ru/images/article/2018/04/06/5ef35ef9-3234-49e2-85ae-cb97322e4c8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5357826"/>
            <a:ext cx="2786082" cy="1284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5269" y="0"/>
            <a:ext cx="3943350" cy="35702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Консервные банки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Материал: оцинкованное или покрытое оловом железо.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Ущерб природе: соединение цинка, олова и железа ядовиты для многих организмов. Острые края банок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Вред человеку: ранят при хождении босиком.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вместе с металлом.</a:t>
            </a:r>
          </a:p>
        </p:txBody>
      </p:sp>
      <p:pic>
        <p:nvPicPr>
          <p:cNvPr id="1638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3714752"/>
            <a:ext cx="3571900" cy="2855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2066" y="0"/>
            <a:ext cx="3403997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tx1"/>
                  </a:solidFill>
                </a:ln>
                <a:latin typeface="+mn-lt"/>
                <a:cs typeface="+mn-cs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Металлолом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Материал: железо или чугун.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Ущерб природе: соединения железа ядовиты для многих организмов. Куски металлов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Вред человеку: вызывают различные травмы.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pic>
        <p:nvPicPr>
          <p:cNvPr id="16389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3143248"/>
            <a:ext cx="4027886" cy="3119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500042"/>
            <a:ext cx="457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Банки из-под напитков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Материал: алюминий и его сплавы.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 природе: острые края банок вызывают травмы у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 человеку: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pic>
        <p:nvPicPr>
          <p:cNvPr id="17413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3714752"/>
            <a:ext cx="3214710" cy="2850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857628"/>
            <a:ext cx="2957619" cy="2643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428604"/>
            <a:ext cx="4191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Изделия из пластмасс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 природе: препятствует газообмену в почвах и водоёмах. Могут быть проглочены животными, что приведёт к гибели последних.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 человеку: пластмассы могут выделять при разложении ядовитые вещества.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2643182"/>
            <a:ext cx="3063479" cy="2163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3571876"/>
            <a:ext cx="3214710" cy="1946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7650" y="0"/>
            <a:ext cx="518041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Упаковка для пищевых продуктов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Материал: бумага и различные виды пластмасс.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Ущерб природе: могут быть проглочены животными.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не существует.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захоронение.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Продукты, образующиеся при обезвреживании: углекислый газ и вода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хлороводород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ядовитые соединения.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Категорически запрещается сжигать указанные материалы, так как при этом могут образоваться диоксиды.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1841" y="1"/>
            <a:ext cx="3780234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Батарейки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Очень ядовитый мусор!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Материал: цинк, уголь, оксид марганца.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Ущерб природе: ядовиты для многих организмов.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Вред человеку: ядовиты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человека.</a:t>
            </a:r>
          </a:p>
        </p:txBody>
      </p:sp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285720" y="5500702"/>
            <a:ext cx="873323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1" dirty="0"/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Очень опасны и многие другие виды отходов: отслужившие свой срок картриджи и бытовая техника, энергосберегающие лампы и прочее. Причем складывать их запрещено на обычных свалках. Хотя для России во всех сферах запреты и законы малоэффективны.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"/>
            <a:ext cx="8383163" cy="775643"/>
          </a:xfrm>
        </p:spPr>
        <p:txBody>
          <a:bodyPr>
            <a:no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решают проблему отходов в других странах?</a:t>
            </a:r>
            <a:endParaRPr lang="ru-RU" sz="2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880" y="548641"/>
            <a:ext cx="561459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Каждый житель Швейцарии обязан сортировать мусор – это закон. Нарушителям – крупный штраф. За соблюдением закона следит мусорная полиция, которая способная найти и привлечь к суду даже человека, выбросившего из окна машины окурок. Тот же, кто не желает «пачкать руки», должен заплатить налог, чтобы его отходами занялся "специалист". Еще одна прямая обязанность каждого законопослушного швейцарца – привезти рассортированный мусор на пункты приемки, откуда его направляют на перерабатывающие предприятия. Система сортировки мусора в Швейцарии доведена до крайности. В стране на перерабатывающие заводы попадает более 90% использованной стеклотары. На улицах Женевы расставлены металлические контейнеры для битых и нестандартных бутылок, причем стекло сортируется по цвету: белое, зеленое, коричневое, для этого на контейнерах имеются соответствующие надписи. Почти треть печатной продукции тоже возвращается в пункты приема вторсырья. Батарейки, содержащие опасные для живых организмов реагенты, никогда не выбрасываются в мусорное ведро, как и старые электрические приборы, домашняя техника, строительный мусор.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479" y="3246120"/>
            <a:ext cx="3008872" cy="300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00800" y="548642"/>
            <a:ext cx="2457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>
                <a:ln>
                  <a:solidFill>
                    <a:srgbClr val="00B050"/>
                  </a:solidFill>
                </a:ln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Швейцария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7479" y="1360418"/>
            <a:ext cx="3008872" cy="1885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60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501" y="192131"/>
            <a:ext cx="7359067" cy="437191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США</a:t>
            </a:r>
            <a:endParaRPr lang="ru-RU" sz="3600" b="1" i="1" dirty="0">
              <a:ln>
                <a:solidFill>
                  <a:srgbClr val="00B05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224" y="629322"/>
            <a:ext cx="55562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США также развит раздельный сбор мусора – он должен выбрасываться в строго определенные контейнеры. Действует система штрафов.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Штатах работают более 550 мусороперерабатывающих заводов – местным жителям предлагается лишь сдавать пригодные к переработке отходы. Также существует возможность сдать бытовые отходы за плату в коммерческие структуры, которые сортируют, пакуют и продают мусор предприятиям.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Некоторые штаты США используют систему депозитов: при покупке товаров в таре (например, в бутылках), которую можно переработать, покупатель платит определенную сумму в качестве залога. При сдаче бутылки он получает эти деньги обратно.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4143380"/>
            <a:ext cx="3122584" cy="2132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440" y="629320"/>
            <a:ext cx="3122584" cy="3442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6257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628" y="117992"/>
            <a:ext cx="8805734" cy="40923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B050"/>
                  </a:solidFill>
                </a:ln>
              </a:rPr>
              <a:t> </a:t>
            </a:r>
            <a:r>
              <a:rPr lang="ru-RU" sz="4000" b="1" i="1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Германия</a:t>
            </a:r>
            <a:endParaRPr lang="ru-RU" sz="4000" dirty="0">
              <a:ln>
                <a:solidFill>
                  <a:srgbClr val="00B05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143" y="469560"/>
            <a:ext cx="616663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Германии также действует система раздельного сбора мусора. Для каждого вида ТБО имеется своя бочка. В серую бочку несут только остаточный мусор, старые газеты, журналы и картонные коробки. В желтую бочку выбрасывают банки, бутылки, полимерную и бумажную, а также частично металлическую упаковку, на которой стоит "зеленая точка". Зеленая бочка предназначена для органических отходов, которые перерабатываются в компост. Лекарства с просроченной датой принимают аптеки. Для старых батареек есть приемные пункты в любом супермаркете. О вывозе холодильников нужно договариваться заранее.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центрах по сортировке собранные упаковочные материалы сортируются вручную. Различные виды бытовых отходов перерабатываются стекольной промышленностью; обществом по утилизации бумаги; обществом по утилизации использованной упаковки из искусственных материалов, полимерных пленок, банок, бутылок, пенопласта; металлургической промышленностью; обществом по утилизации упаковки из алюминия и др.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5" y="3463935"/>
            <a:ext cx="2928926" cy="253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://prompolit.info/wp-content/uploads/2016/12/germani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1153276"/>
            <a:ext cx="2928926" cy="2310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9692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66272"/>
            <a:ext cx="7886700" cy="58222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Япония</a:t>
            </a:r>
            <a:endParaRPr lang="ru-RU" sz="4000" b="1" i="1" dirty="0">
              <a:ln>
                <a:solidFill>
                  <a:srgbClr val="00B05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857232"/>
            <a:ext cx="85261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Японии проблема обращения с отходами особенно актуальна еще и потому, что там попросту нет места для захоронения отходов. Отходы активно используют при создании насыпных территорий в океане. Решение проблемы бытового мусора, без преувеличения, зависит от каждого человека, и одно из главных достижений Японии — то, что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рециклинг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сырья из отходов теперь начинается еще в домохозяйствах.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71" y="3714752"/>
            <a:ext cx="3066329" cy="2826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860" y="3786191"/>
            <a:ext cx="3305747" cy="2755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78" y="3071810"/>
            <a:ext cx="2527375" cy="2898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5810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Переработка вторичного сырья – самый перспективный способ улучшения экологического состояния окружающей среды. </a:t>
            </a:r>
            <a:endParaRPr lang="ru-RU" sz="31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211c17db-0bc0-48bf-894d-cc6161a6225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928802"/>
            <a:ext cx="323852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cale_1200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643434"/>
            <a:ext cx="3167069" cy="2214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lbaryan1101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4651764"/>
            <a:ext cx="3071834" cy="2206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Recycling-e15958523978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071678"/>
            <a:ext cx="2643174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Мусорные площадки с контейнерами под общий мусор </a:t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214422"/>
            <a:ext cx="439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  <a:cs typeface="Arial" panose="020B0604020202020204" pitchFamily="34" charset="0"/>
              </a:rPr>
              <a:t>Возле территории МОБУ СОШ </a:t>
            </a:r>
            <a:r>
              <a:rPr lang="ru-RU" b="1" dirty="0" err="1" smtClean="0">
                <a:latin typeface="+mj-lt"/>
                <a:cs typeface="Arial" panose="020B0604020202020204" pitchFamily="34" charset="0"/>
              </a:rPr>
              <a:t>с.Тан</a:t>
            </a:r>
            <a:endParaRPr lang="ru-RU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378619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Для улиц Девлеткильдеева, Мира, Ахметова</a:t>
            </a:r>
            <a:endParaRPr lang="ru-RU" b="1" dirty="0"/>
          </a:p>
        </p:txBody>
      </p:sp>
      <p:pic>
        <p:nvPicPr>
          <p:cNvPr id="7" name="Рисунок 6" descr="WhatsApp Image 2021-03-17 at 15.41.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643050"/>
            <a:ext cx="4214842" cy="218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WhatsApp Image 2021-03-17 at 14.45.51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4214818"/>
            <a:ext cx="4381499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+mj-lt"/>
              </a:rPr>
              <a:t>у</a:t>
            </a:r>
            <a:r>
              <a:rPr lang="ru-RU" b="1" dirty="0" smtClean="0">
                <a:latin typeface="+mj-lt"/>
              </a:rPr>
              <a:t>лицы Лесная, Центральная</a:t>
            </a:r>
            <a:endParaRPr lang="ru-RU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314324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</a:t>
            </a:r>
            <a:r>
              <a:rPr lang="ru-RU" b="1" dirty="0" smtClean="0"/>
              <a:t>лицы Цветочная, </a:t>
            </a:r>
            <a:r>
              <a:rPr lang="ru-RU" b="1" dirty="0" err="1" smtClean="0"/>
              <a:t>Муртазино</a:t>
            </a:r>
            <a:endParaRPr lang="ru-RU" b="1" dirty="0"/>
          </a:p>
        </p:txBody>
      </p:sp>
      <p:pic>
        <p:nvPicPr>
          <p:cNvPr id="6" name="Рисунок 5" descr="WhatsApp Image 2021-03-17 at 14.54.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642918"/>
            <a:ext cx="385765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1-03-17 at 14.54.0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643314"/>
            <a:ext cx="419452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374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2143140"/>
          </a:xfrm>
        </p:spPr>
        <p:txBody>
          <a:bodyPr>
            <a:normAutofit/>
          </a:bodyPr>
          <a:lstStyle/>
          <a:p>
            <a:r>
              <a:rPr lang="ru-RU" sz="2200" dirty="0" smtClean="0">
                <a:ln>
                  <a:solidFill>
                    <a:srgbClr val="00B050"/>
                  </a:solidFill>
                </a:ln>
              </a:rPr>
              <a:t/>
            </a:r>
            <a:br>
              <a:rPr lang="ru-RU" sz="2200" dirty="0" smtClean="0">
                <a:ln>
                  <a:solidFill>
                    <a:srgbClr val="00B050"/>
                  </a:solidFill>
                </a:ln>
              </a:rPr>
            </a:br>
            <a:r>
              <a:rPr lang="ru-RU" sz="1800" dirty="0" smtClean="0">
                <a:ln>
                  <a:solidFill>
                    <a:srgbClr val="00B050"/>
                  </a:solidFill>
                </a:ln>
              </a:rPr>
              <a:t/>
            </a:r>
            <a:br>
              <a:rPr lang="ru-RU" sz="1800" dirty="0" smtClean="0">
                <a:ln>
                  <a:solidFill>
                    <a:srgbClr val="00B050"/>
                  </a:solidFill>
                </a:ln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n>
                <a:solidFill>
                  <a:srgbClr val="0070C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0"/>
            <a:ext cx="8643966" cy="6715148"/>
          </a:xfrm>
        </p:spPr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Виды переработки ТБО</a:t>
            </a:r>
          </a:p>
          <a:p>
            <a:pPr algn="l"/>
            <a:r>
              <a:rPr lang="ru-RU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             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    </a:t>
            </a:r>
            <a:r>
              <a:rPr lang="ru-RU" sz="2800" u="sng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Захоронение</a:t>
            </a:r>
          </a:p>
          <a:p>
            <a:pPr algn="r"/>
            <a:r>
              <a:rPr lang="ru-RU" sz="1800" spc="-10" dirty="0" smtClean="0">
                <a:solidFill>
                  <a:schemeClr val="tx1"/>
                </a:solidFill>
              </a:rPr>
              <a:t/>
            </a:r>
            <a:br>
              <a:rPr lang="ru-RU" sz="1800" spc="-10" dirty="0" smtClean="0">
                <a:solidFill>
                  <a:schemeClr val="tx1"/>
                </a:solidFill>
              </a:rPr>
            </a:br>
            <a:endParaRPr lang="ru-RU" sz="18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l"/>
            <a:endParaRPr lang="ru-RU" dirty="0"/>
          </a:p>
        </p:txBody>
      </p:sp>
      <p:pic>
        <p:nvPicPr>
          <p:cNvPr id="7" name="Рисунок 6" descr="zahoronenie-othodov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642918"/>
            <a:ext cx="3596640" cy="222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cale_12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786058"/>
            <a:ext cx="3617491" cy="265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0" y="2143116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/>
                </a:solidFill>
              </a:rPr>
              <a:t>Сортировка и переработка</a:t>
            </a:r>
            <a:endParaRPr lang="ru-RU" sz="2800" u="sng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12" name="Рисунок 11" descr="musoorzavod-1000x6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4214818"/>
            <a:ext cx="3643338" cy="2472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357422" y="5786454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/>
                </a:solidFill>
              </a:rPr>
              <a:t>Сжигание</a:t>
            </a:r>
            <a:endParaRPr lang="ru-RU" sz="3200" u="sng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Анкетирование среди  населения</a:t>
            </a: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07154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реализации проекта я провела анкетирование среди учащихся и населения. В опросе приняли участие 26 человек- это ученики нашей школы и жители села.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WhatsApp Image 2021-03-17 at 15.38.0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928670"/>
            <a:ext cx="3238491" cy="3100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1-03-17 at 14.45.5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786058"/>
            <a:ext cx="2625329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1-03-17 at 15.26.5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2786058"/>
            <a:ext cx="2786064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241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WhatsApp Image 2021-03-17 at 14.54.29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52"/>
            <a:ext cx="2839661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hatsApp Image 2021-03-17 at 16.22.0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195" y="3643314"/>
            <a:ext cx="3238523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1-03-17 at 15.29.10 (1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285728"/>
            <a:ext cx="2000246" cy="266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WhatsApp Image 2021-03-17 at 14.54.29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306" y="357166"/>
            <a:ext cx="2071684" cy="2762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WhatsApp Image 2021-03-17 at 15.26.51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3500438"/>
            <a:ext cx="230385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WhatsApp Image 2021-03-17 at 14.45.50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596" y="3929066"/>
            <a:ext cx="20895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3938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8429652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Данные результаты анкетирования показали: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80% человек сжигают мусор, а 20% просто выбрасывают;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У 90% человек есть специальные места для мусора, у 10% нет;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57% вывозят мусор на свалку, а 43% не вывозят;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90% человек предпринимают действия для очистки села от мусора,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10% ничего не делают;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64% человек негативно относятся к тем, кто выбрасывает мусор, где попало, другим 36% все равно;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57% человек считают, что с помощью субботников можно добиться чистоты села, а 43% учеников так не считают;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На 100% человек загрязнение нашего села бытовыми отходами влияет на их здоровье;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100% человек хотят видеть наше село чистым 14% предпринимают для этого определённые действия, а 86% ничего не предпринимают.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35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9050">
                <a:solidFill>
                  <a:srgbClr val="00B05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857232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</a:rPr>
              <a:t>Основная часть мусора вывозится региональным оператором по обращению с Твердыми коммуна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  <a:cs typeface="Times New Roman"/>
              </a:rPr>
              <a:t>льными  отходами (ТКО);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786322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Часть мусора сжигается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35a8fac1afe487ab2b477bd0e67ee7b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3116"/>
            <a:ext cx="406402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70421_1106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4071943"/>
            <a:ext cx="37147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9331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 состоит из 3 этапов: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657229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1.Подготовительный</a:t>
            </a:r>
          </a:p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Основной </a:t>
            </a:r>
          </a:p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3.Заключительный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/>
        </p:nvGraphicFramePr>
        <p:xfrm>
          <a:off x="428596" y="142852"/>
          <a:ext cx="5715040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714356"/>
            <a:ext cx="72152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Информационная работа с учащимися, родителями, населением: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-она  включает размещение информационно-просветительских материалов (листовок, плакатов, брошюр,) о раздельном сборе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ТБО на территории МОБУ СОШ с.Тан;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 экологической и социальной значимости сбора вторичных ресурсов;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 товарах, производимых из вторичного сырья;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 «зеленых» товарах (например,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биоразлагаемой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безвредной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упаковке).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7" name="Рисунок 6" descr="Razdel_ny_j_sbor_otxodov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8877" y="3429000"/>
            <a:ext cx="3675123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5fd21d11eeb0ef87bf10e302f1fa59e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29000"/>
            <a:ext cx="514350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QWqmWqju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2264" y="1214422"/>
            <a:ext cx="2257428" cy="150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500042"/>
            <a:ext cx="564360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-на сайте нашей школы  http://tanshckola.ucoz.net;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странице группы МОБУ СОШ с.Тан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 контакте https://vk.com/public202275521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Организовать информирование о работе и результатах работы системы раздельного сбора ТБО: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публикаций статей в средствах массовой информации, в районной газете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Благоварские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вести»;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 товарах, производимых из вторичного сырья;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 "зеленых" товарах (например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биоразлагаемой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безвредной упаковке).</a:t>
            </a:r>
          </a:p>
          <a:p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WhatsApp Image 2021-03-17 at 20.14.0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428604"/>
            <a:ext cx="2586751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WhatsApp Image 2021-03-17 at 18.38.51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714752"/>
            <a:ext cx="2500312" cy="2930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WhatsApp Image 2021-03-17 at 18.38.5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3429000"/>
            <a:ext cx="1815353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86586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00034" y="357166"/>
            <a:ext cx="5143538" cy="522948"/>
            <a:chOff x="285750" y="135"/>
            <a:chExt cx="5143538" cy="522948"/>
          </a:xfrm>
          <a:scene3d>
            <a:camera prst="orthographicFront"/>
            <a:lightRig rig="flat" dir="t"/>
          </a:scene3d>
        </p:grpSpPr>
        <p:sp>
          <p:nvSpPr>
            <p:cNvPr id="8" name="Нашивка 7"/>
            <p:cNvSpPr/>
            <p:nvPr/>
          </p:nvSpPr>
          <p:spPr>
            <a:xfrm>
              <a:off x="285750" y="135"/>
              <a:ext cx="5143538" cy="522948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547224" y="135"/>
              <a:ext cx="4620590" cy="52294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3180" tIns="21590" rIns="0" bIns="21590" numCol="1" spcCol="1270" anchor="ctr" anchorCtr="0">
              <a:no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lvl="0" algn="ctr" defTabSz="1511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400" b="1" kern="1200" cap="all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Основной этап</a:t>
              </a:r>
              <a:endParaRPr lang="ru-RU" sz="3400" b="1" kern="12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7169142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Запуск проекта </a:t>
            </a:r>
            <a:r>
              <a:rPr kumimoji="0" lang="ru-RU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«Мы - за чистое село! Раздельный сбор мусора»;</a:t>
            </a:r>
            <a:endParaRPr kumimoji="0" lang="ru-RU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приобретения </a:t>
            </a:r>
            <a:r>
              <a:rPr kumimoji="0" lang="ru-RU" b="1" u="none" strike="noStrike" cap="none" normalizeH="0" baseline="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«Эко - контейнера 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установка «Эко - контейнера»;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сбор вторичного сырья;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утилизация собранных ресурсов в специализированные организации.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Ulichnye-kontejnery-dlya-razdelnogo-sbora-musora-obemom-065-08-kub.m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286124"/>
            <a:ext cx="3514724" cy="258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17610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714752"/>
            <a:ext cx="3901440" cy="2749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500034" y="142852"/>
            <a:ext cx="6215106" cy="1000132"/>
            <a:chOff x="285750" y="135"/>
            <a:chExt cx="5143538" cy="522948"/>
          </a:xfrm>
          <a:scene3d>
            <a:camera prst="orthographicFront"/>
            <a:lightRig rig="flat" dir="t"/>
          </a:scene3d>
        </p:grpSpPr>
        <p:sp>
          <p:nvSpPr>
            <p:cNvPr id="5" name="Нашивка 4"/>
            <p:cNvSpPr/>
            <p:nvPr/>
          </p:nvSpPr>
          <p:spPr>
            <a:xfrm>
              <a:off x="285750" y="135"/>
              <a:ext cx="5143538" cy="522948"/>
            </a:xfrm>
            <a:prstGeom prst="chevr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Нашивка 4"/>
            <p:cNvSpPr/>
            <p:nvPr/>
          </p:nvSpPr>
          <p:spPr>
            <a:xfrm>
              <a:off x="547224" y="135"/>
              <a:ext cx="4882062" cy="52294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3180" tIns="21590" rIns="0" bIns="21590" numCol="1" spcCol="1270" anchor="ctr" anchorCtr="0">
              <a:no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lvl="0" algn="ctr" defTabSz="1511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400" b="1" cap="all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Заключительный </a:t>
              </a:r>
              <a:r>
                <a:rPr lang="ru-RU" sz="3400" b="1" kern="1200" cap="all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 этап</a:t>
              </a:r>
              <a:endParaRPr lang="ru-RU" sz="3400" b="1" kern="12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1285860"/>
            <a:ext cx="107460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итогов;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награждение активных участников проекта.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7052020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500306"/>
            <a:ext cx="5143502" cy="3214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z80HkqvGep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428604"/>
            <a:ext cx="7286676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857224" y="4786322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СПАСИБО ЗА ВНИМАНИЕ!!!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500570"/>
            <a:ext cx="3786182" cy="2357430"/>
          </a:xfrm>
        </p:spPr>
        <p:txBody>
          <a:bodyPr>
            <a:normAutofit/>
          </a:bodyPr>
          <a:lstStyle/>
          <a:p>
            <a:pPr algn="l"/>
            <a:endParaRPr lang="ru-RU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r"/>
            <a:r>
              <a:rPr lang="ru-RU" sz="1800" spc="-10" dirty="0" smtClean="0">
                <a:solidFill>
                  <a:schemeClr val="tx1"/>
                </a:solidFill>
              </a:rPr>
              <a:t/>
            </a:r>
            <a:br>
              <a:rPr lang="ru-RU" sz="1800" spc="-10" dirty="0" smtClean="0">
                <a:solidFill>
                  <a:schemeClr val="tx1"/>
                </a:solidFill>
              </a:rPr>
            </a:br>
            <a:endParaRPr lang="ru-RU" sz="18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l"/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>
            <a:no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Утилизация мусора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 это мировая проблема, в решении которой правительства всех стран вкладывают немалые средства. За рубежом с отходами обходятся наиболее цивилизовано. В России же до сих пор не внедрена система предварительной сортировки, практически весь мусор свозиться на полигоны, где он сжигается и закапывается.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" name="Рисунок 11" descr="embed_ass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000372"/>
            <a:ext cx="4214842" cy="314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WUHkE9QxaVcfWSci1uk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000372"/>
            <a:ext cx="4000505" cy="3233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opoboi.com-283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d65925cbf0f0de32fa37bac326a5fe57_w540_h36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214818"/>
            <a:ext cx="3750477" cy="250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ello_html_6c83799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285728"/>
            <a:ext cx="4786314" cy="358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4143380"/>
            <a:ext cx="3517447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214314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rgbClr val="00B050"/>
                  </a:solidFill>
                </a:ln>
              </a:rPr>
              <a:t/>
            </a:r>
            <a:br>
              <a:rPr lang="ru-RU" sz="1800" dirty="0" smtClean="0">
                <a:ln>
                  <a:solidFill>
                    <a:srgbClr val="00B050"/>
                  </a:solidFill>
                </a:ln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n>
                <a:solidFill>
                  <a:srgbClr val="0070C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500570"/>
            <a:ext cx="3786182" cy="2357430"/>
          </a:xfrm>
        </p:spPr>
        <p:txBody>
          <a:bodyPr>
            <a:normAutofit/>
          </a:bodyPr>
          <a:lstStyle/>
          <a:p>
            <a:pPr algn="l"/>
            <a:endParaRPr lang="ru-RU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r"/>
            <a:r>
              <a:rPr lang="ru-RU" sz="1800" spc="-10" dirty="0" smtClean="0">
                <a:solidFill>
                  <a:schemeClr val="tx1"/>
                </a:solidFill>
              </a:rPr>
              <a:t/>
            </a:r>
            <a:br>
              <a:rPr lang="ru-RU" sz="1800" spc="-10" dirty="0" smtClean="0">
                <a:solidFill>
                  <a:schemeClr val="tx1"/>
                </a:solidFill>
              </a:rPr>
            </a:br>
            <a:endParaRPr lang="ru-RU" sz="18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l"/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u="sng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Цель проекта: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u="sng" dirty="0" smtClean="0">
              <a:solidFill>
                <a:srgbClr val="383838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и установка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Эко-контейнера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раздельному сбору твёрдых бытовых отходов на территории школы села Тан.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новой экологической культуры, повышение сознательности- школьников и их родителей через привлечение их в процесс раздельного сбора мусора;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Повысить экологическую культуру и грамотность учащихся, родителей, населения, улучшить эстетический вид территории школы.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scale_1200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571876"/>
            <a:ext cx="485775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142984"/>
            <a:ext cx="8129590" cy="5572164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n>
                <a:solidFill>
                  <a:srgbClr val="0070C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500570"/>
            <a:ext cx="3786182" cy="2357430"/>
          </a:xfrm>
        </p:spPr>
        <p:txBody>
          <a:bodyPr>
            <a:normAutofit/>
          </a:bodyPr>
          <a:lstStyle/>
          <a:p>
            <a:pPr algn="l"/>
            <a:endParaRPr lang="ru-RU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r"/>
            <a:r>
              <a:rPr lang="ru-RU" sz="1800" spc="-10" dirty="0" smtClean="0">
                <a:solidFill>
                  <a:schemeClr val="tx1"/>
                </a:solidFill>
              </a:rPr>
              <a:t/>
            </a:r>
            <a:br>
              <a:rPr lang="ru-RU" sz="1800" spc="-10" dirty="0" smtClean="0">
                <a:solidFill>
                  <a:schemeClr val="tx1"/>
                </a:solidFill>
              </a:rPr>
            </a:br>
            <a:endParaRPr lang="ru-RU" sz="18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l"/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u="sng" dirty="0" smtClean="0">
              <a:solidFill>
                <a:srgbClr val="383838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28604"/>
            <a:ext cx="403668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Задачи проекта:</a:t>
            </a:r>
          </a:p>
          <a:p>
            <a:endParaRPr lang="ru-RU" sz="4800" b="1" u="sng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4800" b="1" u="sng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7549118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ru-RU" sz="1400" dirty="0" smtClean="0">
              <a:solidFill>
                <a:srgbClr val="383838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1400" dirty="0" smtClean="0">
              <a:solidFill>
                <a:srgbClr val="383838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1400" dirty="0" smtClean="0">
              <a:solidFill>
                <a:srgbClr val="383838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Информировать школьников и их родителей о проблемах,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создаваемых бытовыми отходами, и о преимуществах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раздельного сбора мусора;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Привлечь внимание обучающихся школы и всех жителей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села Тан к проблеме раздельного сбора отходов.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3.Выработать механизм по раздельному сбору бытовых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отходов, оказать влияние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родителей и привлечь их 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участию в раздельном сборе- отходов.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4.Выработать рекомендации по организации, информированию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пропаганде раздельного сбора бытовых отходов для применения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в других образовательных учреждениях и среди населения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topoboi.com-2830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бывает мусор?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4040188" cy="3714776"/>
          </a:xfrm>
        </p:spPr>
        <p:txBody>
          <a:bodyPr>
            <a:normAutofit fontScale="40000" lnSpcReduction="20000"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8600" b="0" dirty="0" smtClean="0">
                <a:solidFill>
                  <a:srgbClr val="FF0000"/>
                </a:solidFill>
                <a:latin typeface="Century Schoolbook"/>
                <a:cs typeface="Arial" pitchFamily="34" charset="0"/>
              </a:rPr>
              <a:t> </a:t>
            </a:r>
            <a:r>
              <a:rPr lang="ru-RU" sz="6000" u="sng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Стеклотара</a:t>
            </a:r>
          </a:p>
          <a:p>
            <a:pPr lvl="0" algn="ctr">
              <a:spcBef>
                <a:spcPts val="0"/>
              </a:spcBef>
              <a:defRPr/>
            </a:pPr>
            <a:endParaRPr lang="ru-RU" sz="60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Ущерб природе: битая стеклотара может вызывать ранения животных.</a:t>
            </a:r>
          </a:p>
          <a:p>
            <a:pPr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Вред человеку: битая стеклотара может вызывать ранения. В банках накапливается вода, в которой развиваются личинки кровососущих насекомых.</a:t>
            </a:r>
          </a:p>
          <a:p>
            <a:pPr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Способ вторичного использования: использование по прямому назначению или переплавка.</a:t>
            </a:r>
          </a:p>
          <a:p>
            <a:pPr lvl="0" indent="-285750">
              <a:spcBef>
                <a:spcPts val="0"/>
              </a:spcBef>
              <a:defRPr/>
            </a:pPr>
            <a:endParaRPr lang="ru-RU" sz="43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4" y="785794"/>
            <a:ext cx="4041775" cy="639762"/>
          </a:xfrm>
        </p:spPr>
        <p:txBody>
          <a:bodyPr/>
          <a:lstStyle/>
          <a:p>
            <a:r>
              <a:rPr lang="ru-RU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u="sng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Макулатура</a:t>
            </a:r>
            <a:endParaRPr lang="ru-RU" u="sng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1500174"/>
            <a:ext cx="4041775" cy="3951288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Ущерб природе: собственно бумага ущерба не наносит.</a:t>
            </a:r>
          </a:p>
          <a:p>
            <a:pPr mar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Вред человеку: краска может выделять при разложении ядовитые вещества.</a:t>
            </a:r>
          </a:p>
          <a:p>
            <a:pPr mar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на обёрточную бумагу.</a:t>
            </a:r>
          </a:p>
          <a:p>
            <a:pPr marL="0">
              <a:spcBef>
                <a:spcPts val="0"/>
              </a:spcBef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компостирование.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14818"/>
            <a:ext cx="3929090" cy="2311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357694"/>
            <a:ext cx="3983296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opoboi.com-283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31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Пищевые отходы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Ущерб природе: практически не наносят.</a:t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Вред человеку: гниющие пищевые отходы – рассадник микробов.</a:t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Пути разложения: используются в пищу разными микроорганизмами.</a:t>
            </a:r>
            <a:b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Наименее опасный способ обезвреживания: компостирование.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571744"/>
            <a:ext cx="4071966" cy="3214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643182"/>
            <a:ext cx="4214842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topoboi.com-283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0"/>
            <a:ext cx="9144000" cy="6858000"/>
          </a:xfrm>
          <a:prstGeom prst="rect">
            <a:avLst/>
          </a:prstGeom>
        </p:spPr>
      </p:pic>
      <p:pic>
        <p:nvPicPr>
          <p:cNvPr id="15362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571876"/>
            <a:ext cx="3286148" cy="2479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643314"/>
            <a:ext cx="3286148" cy="2465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2647" y="334963"/>
            <a:ext cx="3743325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Кирпичи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 природе: практически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 человеку: может наносить травмы.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в крошку.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01729" y="355601"/>
            <a:ext cx="4572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Изделия из тканей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Ткани бывают синтетические и натуральные. Всё, написанное ниже, относится к натуральным тканям.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 природе: не наносят.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компостирование.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сжигание</a:t>
            </a:r>
            <a:r>
              <a:rPr lang="ru-RU" b="1" dirty="0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</TotalTime>
  <Words>1565</Words>
  <Application>Microsoft Office PowerPoint</Application>
  <PresentationFormat>Экран (4:3)</PresentationFormat>
  <Paragraphs>197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Муниципальное общеобразовательное бюджетное учреждение   средняя общеобразовательная школа с. Тан  муниципального района Благоварский район       Республики Башкортостан</vt:lpstr>
      <vt:lpstr>   </vt:lpstr>
      <vt:lpstr>  Утилизация мусора – это мировая проблема, в решении которой правительства всех стран вкладывают немалые средства. За рубежом с отходами обходятся наиболее цивилизовано. В России же до сих пор не внедрена система предварительной сортировки, практически весь мусор свозиться на полигоны, где он сжигается и закапывается.</vt:lpstr>
      <vt:lpstr>Слайд 4</vt:lpstr>
      <vt:lpstr>  </vt:lpstr>
      <vt:lpstr> </vt:lpstr>
      <vt:lpstr>Какой бывает мусор?</vt:lpstr>
      <vt:lpstr>Пищевые отходы  Ущерб природе: практически не наносят. Вред человеку: гниющие пищевые отходы – рассадник микробов. Пути разложения: используются в пищу разными микроорганизмами. Наименее опасный способ обезвреживания: компостирование. </vt:lpstr>
      <vt:lpstr>Слайд 9</vt:lpstr>
      <vt:lpstr>Слайд 10</vt:lpstr>
      <vt:lpstr>Слайд 11</vt:lpstr>
      <vt:lpstr>Слайд 12</vt:lpstr>
      <vt:lpstr>Как решают проблему отходов в других странах?</vt:lpstr>
      <vt:lpstr>США</vt:lpstr>
      <vt:lpstr> Германия</vt:lpstr>
      <vt:lpstr>Япония</vt:lpstr>
      <vt:lpstr> Переработка вторичного сырья – самый перспективный способ улучшения экологического состояния окружающей среды. </vt:lpstr>
      <vt:lpstr>Мусорные площадки с контейнерами под общий мусор   </vt:lpstr>
      <vt:lpstr>          </vt:lpstr>
      <vt:lpstr>        Анкетирование среди  населения  </vt:lpstr>
      <vt:lpstr>  </vt:lpstr>
      <vt:lpstr>  </vt:lpstr>
      <vt:lpstr>           </vt:lpstr>
      <vt:lpstr>  Проект  состоит из 3 этапов:  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85</cp:revision>
  <dcterms:created xsi:type="dcterms:W3CDTF">2021-03-16T15:04:06Z</dcterms:created>
  <dcterms:modified xsi:type="dcterms:W3CDTF">2022-03-02T15:01:20Z</dcterms:modified>
</cp:coreProperties>
</file>