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63" r:id="rId3"/>
    <p:sldId id="316" r:id="rId4"/>
    <p:sldId id="317" r:id="rId5"/>
    <p:sldId id="294" r:id="rId6"/>
    <p:sldId id="258" r:id="rId7"/>
    <p:sldId id="318" r:id="rId8"/>
    <p:sldId id="257" r:id="rId9"/>
    <p:sldId id="260" r:id="rId10"/>
    <p:sldId id="313" r:id="rId11"/>
    <p:sldId id="312" r:id="rId12"/>
    <p:sldId id="261" r:id="rId13"/>
    <p:sldId id="295" r:id="rId14"/>
    <p:sldId id="315" r:id="rId15"/>
    <p:sldId id="319" r:id="rId16"/>
    <p:sldId id="265" r:id="rId17"/>
    <p:sldId id="287" r:id="rId18"/>
    <p:sldId id="286" r:id="rId19"/>
    <p:sldId id="284" r:id="rId20"/>
    <p:sldId id="289" r:id="rId21"/>
    <p:sldId id="275" r:id="rId22"/>
    <p:sldId id="269" r:id="rId23"/>
    <p:sldId id="276" r:id="rId24"/>
    <p:sldId id="283" r:id="rId25"/>
    <p:sldId id="282" r:id="rId26"/>
    <p:sldId id="281" r:id="rId27"/>
    <p:sldId id="280" r:id="rId28"/>
    <p:sldId id="279" r:id="rId29"/>
    <p:sldId id="273" r:id="rId30"/>
    <p:sldId id="266" r:id="rId31"/>
    <p:sldId id="291" r:id="rId32"/>
    <p:sldId id="301" r:id="rId33"/>
    <p:sldId id="302" r:id="rId34"/>
    <p:sldId id="303" r:id="rId35"/>
    <p:sldId id="304" r:id="rId36"/>
    <p:sldId id="305" r:id="rId37"/>
    <p:sldId id="306" r:id="rId38"/>
    <p:sldId id="297" r:id="rId39"/>
    <p:sldId id="307" r:id="rId40"/>
    <p:sldId id="308" r:id="rId41"/>
    <p:sldId id="309" r:id="rId42"/>
    <p:sldId id="310" r:id="rId43"/>
    <p:sldId id="267" r:id="rId44"/>
    <p:sldId id="296" r:id="rId45"/>
    <p:sldId id="268" r:id="rId46"/>
    <p:sldId id="298" r:id="rId47"/>
    <p:sldId id="299" r:id="rId48"/>
    <p:sldId id="300" r:id="rId49"/>
    <p:sldId id="277" r:id="rId50"/>
    <p:sldId id="274" r:id="rId51"/>
    <p:sldId id="272" r:id="rId52"/>
    <p:sldId id="270" r:id="rId53"/>
    <p:sldId id="271" r:id="rId54"/>
    <p:sldId id="278" r:id="rId55"/>
    <p:sldId id="29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2294" autoAdjust="0"/>
  </p:normalViewPr>
  <p:slideViewPr>
    <p:cSldViewPr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6C951-3CBC-48F2-A5ED-E959025E26BA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D6A90-F549-4FC5-89A8-B5EECBCA32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D6A90-F549-4FC5-89A8-B5EECBCA32E4}" type="slidenum">
              <a:rPr lang="ru-RU" smtClean="0"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КОНСУЛЬТАНТЫ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186766" cy="585791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800" dirty="0" smtClean="0"/>
              <a:t>Владеют материалом</a:t>
            </a:r>
          </a:p>
          <a:p>
            <a:pPr algn="just"/>
            <a:r>
              <a:rPr lang="ru-RU" sz="3800" dirty="0" smtClean="0"/>
              <a:t>Знают предполагаемые вопросы и ответы </a:t>
            </a:r>
          </a:p>
          <a:p>
            <a:pPr algn="just"/>
            <a:r>
              <a:rPr lang="ru-RU" sz="3800" dirty="0" smtClean="0"/>
              <a:t>Задача – организовывать процесс работы  </a:t>
            </a:r>
          </a:p>
          <a:p>
            <a:pPr algn="just"/>
            <a:r>
              <a:rPr lang="ru-RU" sz="3800" dirty="0" smtClean="0"/>
              <a:t>распределять обязанности по работе с материалом </a:t>
            </a:r>
          </a:p>
          <a:p>
            <a:pPr algn="just"/>
            <a:r>
              <a:rPr lang="ru-RU" sz="3800" dirty="0" smtClean="0"/>
              <a:t>помогать ориентироваться в материале </a:t>
            </a:r>
          </a:p>
          <a:p>
            <a:pPr algn="just"/>
            <a:r>
              <a:rPr lang="ru-RU" sz="3800" dirty="0" smtClean="0"/>
              <a:t>направлять к правильным решениям </a:t>
            </a:r>
          </a:p>
          <a:p>
            <a:pPr algn="just"/>
            <a:r>
              <a:rPr lang="ru-RU" sz="3800" dirty="0" smtClean="0"/>
              <a:t>объяснять непонятные, сложные моменты</a:t>
            </a:r>
          </a:p>
          <a:p>
            <a:pPr algn="just"/>
            <a:r>
              <a:rPr lang="ru-RU" sz="3800" dirty="0" smtClean="0"/>
              <a:t>ОЦЕНИВАТЬ работу студентов своей группы</a:t>
            </a:r>
          </a:p>
          <a:p>
            <a:pPr algn="just">
              <a:buNone/>
            </a:pPr>
            <a:endParaRPr lang="ru-RU" sz="3800" dirty="0" smtClean="0"/>
          </a:p>
          <a:p>
            <a:pPr algn="just">
              <a:spcBef>
                <a:spcPts val="0"/>
              </a:spcBef>
            </a:pPr>
            <a:r>
              <a:rPr lang="ru-RU" sz="3800" dirty="0" smtClean="0"/>
              <a:t> ОЦЕНКА КОНСУЛЬТАНТА зависит от качества работы и ответов его группы. Выставляется преподавателем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ÐÐ°ÑÑÐ¸Ð½ÐºÐ¸ Ð¿Ð¾ Ð·Ð°Ð¿ÑÐ¾ÑÑ ÑÑÐµÐ¼Ñ Ð¸Ð¼Ñ ÑÑÑÐµÑÑÐ²Ð¸ÑÐµÐ»ÑÐ½Ð¾Ð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771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42844" y="214290"/>
            <a:ext cx="9001156" cy="6500858"/>
            <a:chOff x="1314" y="1031"/>
            <a:chExt cx="14760" cy="9720"/>
          </a:xfrm>
        </p:grpSpPr>
        <p:sp>
          <p:nvSpPr>
            <p:cNvPr id="12291" name="Rectangle 31"/>
            <p:cNvSpPr>
              <a:spLocks noChangeArrowheads="1"/>
            </p:cNvSpPr>
            <p:nvPr/>
          </p:nvSpPr>
          <p:spPr bwMode="auto">
            <a:xfrm>
              <a:off x="3654" y="103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Неодушевлен-ные</a:t>
              </a:r>
              <a:endParaRPr lang="ru-RU"/>
            </a:p>
          </p:txBody>
        </p:sp>
        <p:sp>
          <p:nvSpPr>
            <p:cNvPr id="12292" name="Rectangle 32"/>
            <p:cNvSpPr>
              <a:spLocks noChangeArrowheads="1"/>
            </p:cNvSpPr>
            <p:nvPr/>
          </p:nvSpPr>
          <p:spPr bwMode="auto">
            <a:xfrm>
              <a:off x="12114" y="139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Нарицательные</a:t>
              </a:r>
              <a:endParaRPr lang="ru-RU"/>
            </a:p>
          </p:txBody>
        </p:sp>
        <p:sp>
          <p:nvSpPr>
            <p:cNvPr id="12293" name="Rectangle 33"/>
            <p:cNvSpPr>
              <a:spLocks noChangeArrowheads="1"/>
            </p:cNvSpPr>
            <p:nvPr/>
          </p:nvSpPr>
          <p:spPr bwMode="auto">
            <a:xfrm>
              <a:off x="7614" y="121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Собственные</a:t>
              </a:r>
              <a:endParaRPr lang="ru-RU"/>
            </a:p>
          </p:txBody>
        </p:sp>
        <p:sp>
          <p:nvSpPr>
            <p:cNvPr id="12294" name="Rectangle 34"/>
            <p:cNvSpPr>
              <a:spLocks noChangeArrowheads="1"/>
            </p:cNvSpPr>
            <p:nvPr/>
          </p:nvSpPr>
          <p:spPr bwMode="auto">
            <a:xfrm>
              <a:off x="12834" y="337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Несклоняемы слова</a:t>
              </a:r>
              <a:endParaRPr lang="ru-RU"/>
            </a:p>
          </p:txBody>
        </p:sp>
        <p:sp>
          <p:nvSpPr>
            <p:cNvPr id="12295" name="Rectangle 35"/>
            <p:cNvSpPr>
              <a:spLocks noChangeArrowheads="1"/>
            </p:cNvSpPr>
            <p:nvPr/>
          </p:nvSpPr>
          <p:spPr bwMode="auto">
            <a:xfrm>
              <a:off x="9234" y="247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Род</a:t>
              </a:r>
              <a:endParaRPr lang="ru-RU"/>
            </a:p>
          </p:txBody>
        </p:sp>
        <p:sp>
          <p:nvSpPr>
            <p:cNvPr id="12296" name="Rectangle 36"/>
            <p:cNvSpPr>
              <a:spLocks noChangeArrowheads="1"/>
            </p:cNvSpPr>
            <p:nvPr/>
          </p:nvSpPr>
          <p:spPr bwMode="auto">
            <a:xfrm>
              <a:off x="5454" y="247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Число</a:t>
              </a:r>
              <a:endParaRPr lang="ru-RU"/>
            </a:p>
          </p:txBody>
        </p:sp>
        <p:sp>
          <p:nvSpPr>
            <p:cNvPr id="12297" name="Rectangle 37"/>
            <p:cNvSpPr>
              <a:spLocks noChangeArrowheads="1"/>
            </p:cNvSpPr>
            <p:nvPr/>
          </p:nvSpPr>
          <p:spPr bwMode="auto">
            <a:xfrm>
              <a:off x="1314" y="247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Одушевленные</a:t>
              </a:r>
              <a:endParaRPr lang="ru-RU"/>
            </a:p>
          </p:txBody>
        </p:sp>
        <p:sp>
          <p:nvSpPr>
            <p:cNvPr id="12298" name="Rectangle 38"/>
            <p:cNvSpPr>
              <a:spLocks noChangeArrowheads="1"/>
            </p:cNvSpPr>
            <p:nvPr/>
          </p:nvSpPr>
          <p:spPr bwMode="auto">
            <a:xfrm>
              <a:off x="1314" y="535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Формальные признаки</a:t>
              </a:r>
              <a:endParaRPr lang="ru-RU"/>
            </a:p>
          </p:txBody>
        </p:sp>
        <p:sp>
          <p:nvSpPr>
            <p:cNvPr id="12299" name="Rectangle 39"/>
            <p:cNvSpPr>
              <a:spLocks noChangeArrowheads="1"/>
            </p:cNvSpPr>
            <p:nvPr/>
          </p:nvSpPr>
          <p:spPr bwMode="auto">
            <a:xfrm>
              <a:off x="1314" y="3731"/>
              <a:ext cx="2520" cy="108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Имя существительное и его значение</a:t>
              </a:r>
              <a:endParaRPr lang="ru-RU"/>
            </a:p>
          </p:txBody>
        </p:sp>
        <p:sp>
          <p:nvSpPr>
            <p:cNvPr id="12300" name="Rectangle 40"/>
            <p:cNvSpPr>
              <a:spLocks noChangeArrowheads="1"/>
            </p:cNvSpPr>
            <p:nvPr/>
          </p:nvSpPr>
          <p:spPr bwMode="auto">
            <a:xfrm>
              <a:off x="5814" y="679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Падеж</a:t>
              </a:r>
              <a:endParaRPr lang="ru-RU"/>
            </a:p>
          </p:txBody>
        </p:sp>
        <p:sp>
          <p:nvSpPr>
            <p:cNvPr id="12301" name="Rectangle 41"/>
            <p:cNvSpPr>
              <a:spLocks noChangeArrowheads="1"/>
            </p:cNvSpPr>
            <p:nvPr/>
          </p:nvSpPr>
          <p:spPr bwMode="auto">
            <a:xfrm>
              <a:off x="6768" y="4451"/>
              <a:ext cx="3960" cy="1260"/>
            </a:xfrm>
            <a:prstGeom prst="rect">
              <a:avLst/>
            </a:prstGeom>
            <a:solidFill>
              <a:srgbClr val="CCFFCC"/>
            </a:solidFill>
            <a:ln w="508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ИМЯ СУЩЕСТВИТЕЛЬНОЕ</a:t>
              </a:r>
            </a:p>
          </p:txBody>
        </p:sp>
        <p:sp>
          <p:nvSpPr>
            <p:cNvPr id="12302" name="Rectangle 42"/>
            <p:cNvSpPr>
              <a:spLocks noChangeArrowheads="1"/>
            </p:cNvSpPr>
            <p:nvPr/>
          </p:nvSpPr>
          <p:spPr bwMode="auto">
            <a:xfrm>
              <a:off x="9414" y="625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Склонение</a:t>
              </a:r>
              <a:endParaRPr lang="ru-RU"/>
            </a:p>
          </p:txBody>
        </p:sp>
        <p:sp>
          <p:nvSpPr>
            <p:cNvPr id="12303" name="Rectangle 43"/>
            <p:cNvSpPr>
              <a:spLocks noChangeArrowheads="1"/>
            </p:cNvSpPr>
            <p:nvPr/>
          </p:nvSpPr>
          <p:spPr bwMode="auto">
            <a:xfrm>
              <a:off x="2034" y="697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Синтаксические функции</a:t>
              </a:r>
              <a:endParaRPr lang="ru-RU"/>
            </a:p>
          </p:txBody>
        </p:sp>
        <p:sp>
          <p:nvSpPr>
            <p:cNvPr id="12304" name="Rectangle 44"/>
            <p:cNvSpPr>
              <a:spLocks noChangeArrowheads="1"/>
            </p:cNvSpPr>
            <p:nvPr/>
          </p:nvSpPr>
          <p:spPr bwMode="auto">
            <a:xfrm>
              <a:off x="13554" y="733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/>
                <a:t>I </a:t>
              </a:r>
              <a:r>
                <a:rPr lang="ru-RU" sz="1200"/>
                <a:t>склонение</a:t>
              </a:r>
              <a:endParaRPr lang="ru-RU"/>
            </a:p>
          </p:txBody>
        </p:sp>
        <p:sp>
          <p:nvSpPr>
            <p:cNvPr id="12305" name="Rectangle 45"/>
            <p:cNvSpPr>
              <a:spLocks noChangeArrowheads="1"/>
            </p:cNvSpPr>
            <p:nvPr/>
          </p:nvSpPr>
          <p:spPr bwMode="auto">
            <a:xfrm>
              <a:off x="12654" y="4991"/>
              <a:ext cx="2520" cy="108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Имя существительное как часть речи</a:t>
              </a:r>
              <a:endParaRPr lang="ru-RU"/>
            </a:p>
          </p:txBody>
        </p:sp>
        <p:sp>
          <p:nvSpPr>
            <p:cNvPr id="12306" name="Rectangle 46"/>
            <p:cNvSpPr>
              <a:spLocks noChangeArrowheads="1"/>
            </p:cNvSpPr>
            <p:nvPr/>
          </p:nvSpPr>
          <p:spPr bwMode="auto">
            <a:xfrm>
              <a:off x="13014" y="895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/>
                <a:t>III </a:t>
              </a:r>
              <a:r>
                <a:rPr lang="ru-RU" sz="1200"/>
                <a:t>склонение</a:t>
              </a:r>
              <a:endParaRPr lang="ru-RU"/>
            </a:p>
          </p:txBody>
        </p:sp>
        <p:sp>
          <p:nvSpPr>
            <p:cNvPr id="12307" name="Rectangle 47"/>
            <p:cNvSpPr>
              <a:spLocks noChangeArrowheads="1"/>
            </p:cNvSpPr>
            <p:nvPr/>
          </p:nvSpPr>
          <p:spPr bwMode="auto">
            <a:xfrm>
              <a:off x="8334" y="823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Особые случаи склонения</a:t>
              </a:r>
              <a:endParaRPr lang="ru-RU"/>
            </a:p>
          </p:txBody>
        </p:sp>
        <p:sp>
          <p:nvSpPr>
            <p:cNvPr id="12308" name="Rectangle 48"/>
            <p:cNvSpPr>
              <a:spLocks noChangeArrowheads="1"/>
            </p:cNvSpPr>
            <p:nvPr/>
          </p:nvSpPr>
          <p:spPr bwMode="auto">
            <a:xfrm>
              <a:off x="1494" y="895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Употребление падежных форм</a:t>
              </a:r>
              <a:endParaRPr lang="ru-RU"/>
            </a:p>
          </p:txBody>
        </p:sp>
        <p:sp>
          <p:nvSpPr>
            <p:cNvPr id="12309" name="Rectangle 49"/>
            <p:cNvSpPr>
              <a:spLocks noChangeArrowheads="1"/>
            </p:cNvSpPr>
            <p:nvPr/>
          </p:nvSpPr>
          <p:spPr bwMode="auto">
            <a:xfrm>
              <a:off x="4554" y="823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Значение падежей</a:t>
              </a:r>
              <a:endParaRPr lang="ru-RU"/>
            </a:p>
          </p:txBody>
        </p:sp>
        <p:sp>
          <p:nvSpPr>
            <p:cNvPr id="12310" name="Rectangle 50"/>
            <p:cNvSpPr>
              <a:spLocks noChangeArrowheads="1"/>
            </p:cNvSpPr>
            <p:nvPr/>
          </p:nvSpPr>
          <p:spPr bwMode="auto">
            <a:xfrm>
              <a:off x="10134" y="10031"/>
              <a:ext cx="2520" cy="720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/>
                <a:t>II </a:t>
              </a:r>
              <a:r>
                <a:rPr lang="ru-RU" sz="1200"/>
                <a:t>склонение</a:t>
              </a:r>
              <a:endParaRPr lang="ru-RU"/>
            </a:p>
          </p:txBody>
        </p:sp>
        <p:sp>
          <p:nvSpPr>
            <p:cNvPr id="12311" name="Line 51"/>
            <p:cNvSpPr>
              <a:spLocks noChangeShapeType="1"/>
            </p:cNvSpPr>
            <p:nvPr/>
          </p:nvSpPr>
          <p:spPr bwMode="auto">
            <a:xfrm flipV="1">
              <a:off x="8694" y="1928"/>
              <a:ext cx="180" cy="25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Line 52"/>
            <p:cNvSpPr>
              <a:spLocks noChangeShapeType="1"/>
            </p:cNvSpPr>
            <p:nvPr/>
          </p:nvSpPr>
          <p:spPr bwMode="auto">
            <a:xfrm>
              <a:off x="10134" y="1571"/>
              <a:ext cx="1980" cy="18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Line 53"/>
            <p:cNvSpPr>
              <a:spLocks noChangeShapeType="1"/>
            </p:cNvSpPr>
            <p:nvPr/>
          </p:nvSpPr>
          <p:spPr bwMode="auto">
            <a:xfrm flipV="1">
              <a:off x="9234" y="3191"/>
              <a:ext cx="1260" cy="12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Line 54"/>
            <p:cNvSpPr>
              <a:spLocks noChangeShapeType="1"/>
            </p:cNvSpPr>
            <p:nvPr/>
          </p:nvSpPr>
          <p:spPr bwMode="auto">
            <a:xfrm flipV="1">
              <a:off x="10134" y="2114"/>
              <a:ext cx="3240" cy="23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5" name="Line 55"/>
            <p:cNvSpPr>
              <a:spLocks noChangeShapeType="1"/>
            </p:cNvSpPr>
            <p:nvPr/>
          </p:nvSpPr>
          <p:spPr bwMode="auto">
            <a:xfrm flipV="1">
              <a:off x="10494" y="3731"/>
              <a:ext cx="2340" cy="7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6" name="Line 56"/>
            <p:cNvSpPr>
              <a:spLocks noChangeShapeType="1"/>
            </p:cNvSpPr>
            <p:nvPr/>
          </p:nvSpPr>
          <p:spPr bwMode="auto">
            <a:xfrm>
              <a:off x="11754" y="2828"/>
              <a:ext cx="2340" cy="5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Line 57"/>
            <p:cNvSpPr>
              <a:spLocks noChangeShapeType="1"/>
            </p:cNvSpPr>
            <p:nvPr/>
          </p:nvSpPr>
          <p:spPr bwMode="auto">
            <a:xfrm>
              <a:off x="10677" y="4991"/>
              <a:ext cx="1980" cy="5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8" name="Line 58"/>
            <p:cNvSpPr>
              <a:spLocks noChangeShapeType="1"/>
            </p:cNvSpPr>
            <p:nvPr/>
          </p:nvSpPr>
          <p:spPr bwMode="auto">
            <a:xfrm>
              <a:off x="10134" y="5711"/>
              <a:ext cx="540" cy="5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9" name="Line 59"/>
            <p:cNvSpPr>
              <a:spLocks noChangeShapeType="1"/>
            </p:cNvSpPr>
            <p:nvPr/>
          </p:nvSpPr>
          <p:spPr bwMode="auto">
            <a:xfrm flipH="1">
              <a:off x="8334" y="6971"/>
              <a:ext cx="1440" cy="3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0" name="Line 60"/>
            <p:cNvSpPr>
              <a:spLocks noChangeShapeType="1"/>
            </p:cNvSpPr>
            <p:nvPr/>
          </p:nvSpPr>
          <p:spPr bwMode="auto">
            <a:xfrm flipH="1">
              <a:off x="9594" y="6971"/>
              <a:ext cx="900" cy="12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1" name="Line 61"/>
            <p:cNvSpPr>
              <a:spLocks noChangeShapeType="1"/>
            </p:cNvSpPr>
            <p:nvPr/>
          </p:nvSpPr>
          <p:spPr bwMode="auto">
            <a:xfrm>
              <a:off x="11397" y="6971"/>
              <a:ext cx="2160" cy="7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2" name="Line 62"/>
            <p:cNvSpPr>
              <a:spLocks noChangeShapeType="1"/>
            </p:cNvSpPr>
            <p:nvPr/>
          </p:nvSpPr>
          <p:spPr bwMode="auto">
            <a:xfrm>
              <a:off x="11034" y="6971"/>
              <a:ext cx="540" cy="30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3" name="Line 63"/>
            <p:cNvSpPr>
              <a:spLocks noChangeShapeType="1"/>
            </p:cNvSpPr>
            <p:nvPr/>
          </p:nvSpPr>
          <p:spPr bwMode="auto">
            <a:xfrm flipH="1">
              <a:off x="14271" y="8051"/>
              <a:ext cx="540" cy="90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4" name="Line 64"/>
            <p:cNvSpPr>
              <a:spLocks noChangeShapeType="1"/>
            </p:cNvSpPr>
            <p:nvPr/>
          </p:nvSpPr>
          <p:spPr bwMode="auto">
            <a:xfrm flipH="1">
              <a:off x="12654" y="9668"/>
              <a:ext cx="1440" cy="7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5" name="Line 65"/>
            <p:cNvSpPr>
              <a:spLocks noChangeShapeType="1"/>
            </p:cNvSpPr>
            <p:nvPr/>
          </p:nvSpPr>
          <p:spPr bwMode="auto">
            <a:xfrm flipH="1">
              <a:off x="7074" y="5711"/>
              <a:ext cx="1260" cy="108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6" name="Line 66"/>
            <p:cNvSpPr>
              <a:spLocks noChangeShapeType="1"/>
            </p:cNvSpPr>
            <p:nvPr/>
          </p:nvSpPr>
          <p:spPr bwMode="auto">
            <a:xfrm flipH="1">
              <a:off x="3474" y="5711"/>
              <a:ext cx="3600" cy="12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7" name="Line 67"/>
            <p:cNvSpPr>
              <a:spLocks noChangeShapeType="1"/>
            </p:cNvSpPr>
            <p:nvPr/>
          </p:nvSpPr>
          <p:spPr bwMode="auto">
            <a:xfrm flipH="1">
              <a:off x="5814" y="7514"/>
              <a:ext cx="1260" cy="7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8" name="Line 68"/>
            <p:cNvSpPr>
              <a:spLocks noChangeShapeType="1"/>
            </p:cNvSpPr>
            <p:nvPr/>
          </p:nvSpPr>
          <p:spPr bwMode="auto">
            <a:xfrm flipH="1">
              <a:off x="2574" y="8411"/>
              <a:ext cx="1980" cy="5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9" name="Line 69"/>
            <p:cNvSpPr>
              <a:spLocks noChangeShapeType="1"/>
            </p:cNvSpPr>
            <p:nvPr/>
          </p:nvSpPr>
          <p:spPr bwMode="auto">
            <a:xfrm flipH="1" flipV="1">
              <a:off x="3834" y="5711"/>
              <a:ext cx="1980" cy="144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0" name="Line 70"/>
            <p:cNvSpPr>
              <a:spLocks noChangeShapeType="1"/>
            </p:cNvSpPr>
            <p:nvPr/>
          </p:nvSpPr>
          <p:spPr bwMode="auto">
            <a:xfrm flipH="1">
              <a:off x="3834" y="5171"/>
              <a:ext cx="2880" cy="3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1" name="Line 71"/>
            <p:cNvSpPr>
              <a:spLocks noChangeShapeType="1"/>
            </p:cNvSpPr>
            <p:nvPr/>
          </p:nvSpPr>
          <p:spPr bwMode="auto">
            <a:xfrm flipH="1" flipV="1">
              <a:off x="3834" y="4271"/>
              <a:ext cx="2880" cy="72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2" name="Line 72"/>
            <p:cNvSpPr>
              <a:spLocks noChangeShapeType="1"/>
            </p:cNvSpPr>
            <p:nvPr/>
          </p:nvSpPr>
          <p:spPr bwMode="auto">
            <a:xfrm>
              <a:off x="6714" y="3191"/>
              <a:ext cx="1620" cy="126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3" name="Line 73"/>
            <p:cNvSpPr>
              <a:spLocks noChangeShapeType="1"/>
            </p:cNvSpPr>
            <p:nvPr/>
          </p:nvSpPr>
          <p:spPr bwMode="auto">
            <a:xfrm>
              <a:off x="4194" y="1751"/>
              <a:ext cx="2520" cy="288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4" name="Line 74"/>
            <p:cNvSpPr>
              <a:spLocks noChangeShapeType="1"/>
            </p:cNvSpPr>
            <p:nvPr/>
          </p:nvSpPr>
          <p:spPr bwMode="auto">
            <a:xfrm>
              <a:off x="3834" y="2828"/>
              <a:ext cx="2880" cy="198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5" name="Line 75"/>
            <p:cNvSpPr>
              <a:spLocks noChangeShapeType="1"/>
            </p:cNvSpPr>
            <p:nvPr/>
          </p:nvSpPr>
          <p:spPr bwMode="auto">
            <a:xfrm flipH="1">
              <a:off x="2574" y="1391"/>
              <a:ext cx="1080" cy="1080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ТАБЛИЦЫ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71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083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786842" cy="664371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		(1)Может быть, именно среди ученых-языковедов с наибольшей силой и наглядностью проявляется любовь к основному предмету изучения – к Слову. (2)Разве не показательно, что сам термин «Филология» прямо заявляет об этой любви (греч. </a:t>
            </a:r>
            <a:r>
              <a:rPr lang="en-US" dirty="0" err="1" smtClean="0"/>
              <a:t>philo</a:t>
            </a:r>
            <a:r>
              <a:rPr lang="en-US" dirty="0" smtClean="0"/>
              <a:t> </a:t>
            </a:r>
            <a:r>
              <a:rPr lang="ru-RU" dirty="0" smtClean="0"/>
              <a:t>– «люблю» и </a:t>
            </a:r>
            <a:r>
              <a:rPr lang="en-US" dirty="0" smtClean="0"/>
              <a:t>logos </a:t>
            </a:r>
            <a:r>
              <a:rPr lang="ru-RU" dirty="0" smtClean="0"/>
              <a:t>– «слово»). (3)Факт весьма примечательный и поучительный: любовь была возведена первыми «словесниками» в принцип познания избранного предмета, что налагало на них определенные нравственные обязательства: бережно относиться к слову, к языку вообще, изучать запечатленное слово непредвзято, ничего ему не навязывая, стремясь сохранить его живую ткань, самозабвенно и до конца отдаваясь своему увлечению…</a:t>
            </a:r>
          </a:p>
          <a:p>
            <a:pPr algn="just">
              <a:buNone/>
            </a:pPr>
            <a:r>
              <a:rPr lang="ru-RU" dirty="0" smtClean="0"/>
              <a:t>		(4)Рыцарской верностью и преданностью слову отличались Даль и Срезневский, Щерба и Виноградов, </a:t>
            </a:r>
            <a:r>
              <a:rPr lang="ru-RU" dirty="0" err="1" smtClean="0"/>
              <a:t>Пешковский</a:t>
            </a:r>
            <a:r>
              <a:rPr lang="ru-RU" dirty="0" smtClean="0"/>
              <a:t> и Винокур и многие-многие другие.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" y="214290"/>
          <a:ext cx="9144001" cy="6643711"/>
        </p:xfrm>
        <a:graphic>
          <a:graphicData uri="http://schemas.openxmlformats.org/drawingml/2006/table">
            <a:tbl>
              <a:tblPr/>
              <a:tblGrid>
                <a:gridCol w="337659"/>
                <a:gridCol w="3305647"/>
                <a:gridCol w="5500695"/>
              </a:tblGrid>
              <a:tr h="273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7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7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Задания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Ответы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Выписать все существительные из предложения №1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ученых-языковедов, силой, наглядностью, любовь, предмету, изучения,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к слову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9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Существительные из предложений №1,2 распределите по лексико-грамматическим разрядам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конкретные: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ученый-языковед, предмет, слово, термин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latin typeface="Calibri"/>
                          <a:ea typeface="Calibri"/>
                          <a:cs typeface="Times New Roman"/>
                        </a:rPr>
                        <a:t>отвлеченные</a:t>
                      </a: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сила, наглядность, любовь, изучение, «Филология</a:t>
                      </a: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Определите род существительных из предложения №1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ученый-языковед – м.р.;    сила – ж.р.;    наглядность – ж.р.;    любовь – ж.р.;                       предмет – м.р.;         изучение – ср.р.;       слово – ср.р.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Среди предложений №1-3 найдите существительные общего рода (если есть)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Существительное общего рода в данном тексте 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отсутствует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Из предложений №1-2 выпишите существительные 3 склонения 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существительные 3 склонения: наглядность, любовь</a:t>
                      </a: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Распределите существительные из предложения №1 на 2 группы: одушевленные и неодушевленные 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одушевленные: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ученый-языковед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неодушевленные: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сила, наглядность, любовь, предмет, изучение, слово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В предложении №4 найдите имена существительные собственные 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Даль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, Срезневский, Щерба, Виноградов, </a:t>
                      </a:r>
                      <a:r>
                        <a:rPr lang="ru-RU" sz="1200" dirty="0" err="1">
                          <a:latin typeface="Calibri"/>
                          <a:ea typeface="Calibri"/>
                          <a:cs typeface="Times New Roman"/>
                        </a:rPr>
                        <a:t>Пешковский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, Винокур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8.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Распределите существительные из предложения №3 на три группы:– существительные ед. и мн.ч.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– существительные ед.ч.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– существительные мн.ч.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сущ. ед. и мн.ч.: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факт, словесник, принцип, предмет, обязательство, слово, язык, ткань, увлечение,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сущ. мн.ч.: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–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libri"/>
                          <a:ea typeface="Calibri"/>
                          <a:cs typeface="Times New Roman"/>
                        </a:rPr>
                        <a:t>сущ. ед.ч.: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любовь, познание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9.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Определите падеж у существительных из предложения №1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ученых-языковедов – Р.п.;       с силой и наглядностью – </a:t>
                      </a:r>
                      <a:r>
                        <a:rPr lang="ru-RU" sz="1200" dirty="0" err="1">
                          <a:latin typeface="Calibri"/>
                          <a:ea typeface="Calibri"/>
                          <a:cs typeface="Times New Roman"/>
                        </a:rPr>
                        <a:t>Тв.п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.;  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любовь – Им.п.;         к предмету – Д.п.;          изучения – Р.п.;   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 к Слову – Д.п..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Укажите синтаксическую роль существительных из предложения №2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Разве не показательно, что сам </a:t>
                      </a:r>
                      <a:r>
                        <a:rPr lang="ru-RU" sz="1200" u="heavy" dirty="0">
                          <a:latin typeface="Calibri"/>
                          <a:ea typeface="Calibri"/>
                          <a:cs typeface="Times New Roman"/>
                        </a:rPr>
                        <a:t>термин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u="wavyHeavy" dirty="0">
                          <a:latin typeface="Calibri"/>
                          <a:ea typeface="Calibri"/>
                          <a:cs typeface="Times New Roman"/>
                        </a:rPr>
                        <a:t>«Филология»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прямо заявляет об этой </a:t>
                      </a:r>
                      <a:r>
                        <a:rPr lang="ru-RU" sz="1200" u="dashHeavy" dirty="0">
                          <a:latin typeface="Calibri"/>
                          <a:ea typeface="Calibri"/>
                          <a:cs typeface="Times New Roman"/>
                        </a:rPr>
                        <a:t>любви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933505"/>
        </p:xfrm>
        <a:graphic>
          <a:graphicData uri="http://schemas.openxmlformats.org/drawingml/2006/table">
            <a:tbl>
              <a:tblPr/>
              <a:tblGrid>
                <a:gridCol w="374754"/>
                <a:gridCol w="8769246"/>
              </a:tblGrid>
              <a:tr h="719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ученых-языковедов, силой, наглядностью, любовь, предмету,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изучения,</a:t>
                      </a:r>
                      <a:r>
                        <a:rPr lang="ru-RU" sz="2400" baseline="0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к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слову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конкретные: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ученый-языковед, предмет, слово, термин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 smtClean="0">
                          <a:latin typeface="Calibri"/>
                          <a:ea typeface="Calibri"/>
                          <a:cs typeface="Times New Roman"/>
                        </a:rPr>
                        <a:t>отвлеченные</a:t>
                      </a: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сила, наглядность, любовь, изучение, «Филология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ученый-языковед – м.р.;    сила – ж.р.;    наглядность – ж.р.;    любовь – ж.р.;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 предмет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– м.р.; 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изучение – ср.р.;       слово – ср.р.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Существительное общего рода в данном тексте 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отсутствует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существительные 3 склонения: 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наглядность, любовь</a:t>
                      </a: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одушевленные: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ученый-языковед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неодушевленные: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сила, наглядность, любовь, предмет, изучение, 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Даль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, Срезневский, Щерба, Виноградов, </a:t>
                      </a: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Пешковский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, Винокур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4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8.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latin typeface="Calibri"/>
                          <a:ea typeface="Calibri"/>
                          <a:cs typeface="Times New Roman"/>
                        </a:rPr>
                        <a:t>сущ. ед. и мн.ч.: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факт, словесник, принцип, предмет, обязательство, слово, язык, ткань, увлечение,  </a:t>
                      </a:r>
                      <a:endParaRPr lang="ru-RU" sz="2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u="sng" dirty="0" smtClean="0">
                          <a:latin typeface="Calibri"/>
                          <a:ea typeface="Calibri"/>
                          <a:cs typeface="Times New Roman"/>
                        </a:rPr>
                        <a:t>сущ. ед.ч.: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 любовь, познание.                         </a:t>
                      </a:r>
                      <a:r>
                        <a:rPr lang="ru-RU" sz="2400" b="1" u="sng" dirty="0" smtClean="0">
                          <a:latin typeface="+mn-lt"/>
                          <a:ea typeface="Calibri"/>
                          <a:cs typeface="Times New Roman"/>
                        </a:rPr>
                        <a:t>сущ. мн.ч.:</a:t>
                      </a:r>
                      <a:r>
                        <a:rPr lang="ru-RU" sz="2400" dirty="0" smtClean="0">
                          <a:latin typeface="+mn-lt"/>
                          <a:ea typeface="Calibri"/>
                          <a:cs typeface="Times New Roman"/>
                        </a:rPr>
                        <a:t> – 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9.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ученых-языковедов – Р.п.;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силой и наглядностью – </a:t>
                      </a: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Тв.п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.;  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любовь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– Им.п.;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к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предмету – Д.п.; 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изучения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– Р.п.; </a:t>
                      </a: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к Слову – Д.п..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Разве не показательно, что сам </a:t>
                      </a:r>
                      <a:r>
                        <a:rPr lang="ru-RU" sz="2400" u="heavy" dirty="0">
                          <a:latin typeface="Calibri"/>
                          <a:ea typeface="Calibri"/>
                          <a:cs typeface="Times New Roman"/>
                        </a:rPr>
                        <a:t>термин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u="wavyHeavy" dirty="0">
                          <a:latin typeface="Calibri"/>
                          <a:ea typeface="Calibri"/>
                          <a:cs typeface="Times New Roman"/>
                        </a:rPr>
                        <a:t>«Филология»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 прямо заявляет об этой </a:t>
                      </a:r>
                      <a:r>
                        <a:rPr lang="ru-RU" sz="2400" u="dashHeavy" dirty="0">
                          <a:latin typeface="Calibri"/>
                          <a:ea typeface="Calibri"/>
                          <a:cs typeface="Times New Roman"/>
                        </a:rPr>
                        <a:t>любви</a:t>
                      </a: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41379" marR="41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3300" b="1" dirty="0" smtClean="0"/>
              <a:t>I</a:t>
            </a:r>
            <a:r>
              <a:rPr lang="ru-RU" sz="3300" b="1" dirty="0" smtClean="0"/>
              <a:t>. Общее </a:t>
            </a:r>
            <a:r>
              <a:rPr lang="ru-RU" sz="3300" b="1" dirty="0" smtClean="0"/>
              <a:t>грамматическое значение -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3300" b="1" dirty="0" smtClean="0"/>
              <a:t>I</a:t>
            </a:r>
            <a:r>
              <a:rPr lang="ru-RU" sz="3300" b="1" dirty="0" smtClean="0"/>
              <a:t>. Общее грамматическое значение — предмет</a:t>
            </a:r>
            <a:endParaRPr lang="ru-RU" sz="33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</a:t>
            </a:r>
            <a:r>
              <a:rPr lang="ru-RU" sz="3600" b="1" dirty="0" smtClean="0"/>
              <a:t>разбора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smtClean="0"/>
              <a:t>имени 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b="1" dirty="0" smtClean="0"/>
              <a:t>	</a:t>
            </a:r>
            <a:r>
              <a:rPr lang="ru-RU" sz="3300" dirty="0" smtClean="0"/>
              <a:t>Начальная форма: именительный падеж ед.ч.</a:t>
            </a:r>
          </a:p>
          <a:p>
            <a:pPr marL="342900" lvl="1" indent="-342900">
              <a:buNone/>
            </a:pPr>
            <a:r>
              <a:rPr lang="ru-RU" sz="3300" dirty="0" smtClean="0"/>
              <a:t>      </a:t>
            </a:r>
          </a:p>
          <a:p>
            <a:pPr lvl="1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buNone/>
            </a:pPr>
            <a:r>
              <a:rPr lang="ru-RU" sz="4400" b="1" dirty="0" smtClean="0"/>
              <a:t>Лексико-орфографическая разминка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b="1" dirty="0" smtClean="0"/>
              <a:t>	</a:t>
            </a: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 </a:t>
            </a:r>
          </a:p>
          <a:p>
            <a:pPr lvl="1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>
              <a:buNone/>
            </a:pPr>
            <a:r>
              <a:rPr lang="ru-RU" sz="3300" i="1" dirty="0" smtClean="0"/>
              <a:t>1. Постоянные признаки: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  <a:r>
              <a:rPr lang="ru-RU" sz="3300" dirty="0" smtClean="0"/>
              <a:t> 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1.</a:t>
            </a:r>
            <a:r>
              <a:rPr lang="ru-RU" sz="3300" i="1" dirty="0" smtClean="0"/>
              <a:t> 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  <a:endParaRPr lang="ru-RU" sz="3300" dirty="0" smtClean="0"/>
          </a:p>
          <a:p>
            <a:pPr lvl="1">
              <a:buNone/>
            </a:pPr>
            <a:r>
              <a:rPr lang="ru-RU" sz="3300" i="1" dirty="0" smtClean="0"/>
              <a:t>1. 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</a:t>
            </a:r>
            <a:r>
              <a:rPr lang="ru-RU" sz="3600" b="1" dirty="0" smtClean="0"/>
              <a:t>разбора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smtClean="0"/>
              <a:t>имени 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1. </a:t>
            </a:r>
            <a:r>
              <a:rPr lang="ru-RU" sz="3300" i="1" dirty="0" smtClean="0"/>
              <a:t>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</a:t>
            </a:r>
            <a:r>
              <a:rPr lang="ru-RU" sz="3600" b="1" dirty="0" smtClean="0"/>
              <a:t>разбора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smtClean="0"/>
              <a:t>имени 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1. </a:t>
            </a:r>
            <a:r>
              <a:rPr lang="ru-RU" sz="3300" i="1" dirty="0" smtClean="0"/>
              <a:t> 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 lvl="2"/>
            <a:r>
              <a:rPr lang="ru-RU" sz="3300" dirty="0" smtClean="0"/>
              <a:t>род;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 lnSpcReduction="10000"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1. </a:t>
            </a:r>
            <a:r>
              <a:rPr lang="ru-RU" sz="3300" i="1" dirty="0" smtClean="0"/>
              <a:t> 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 lvl="2"/>
            <a:r>
              <a:rPr lang="ru-RU" sz="3300" dirty="0" smtClean="0"/>
              <a:t>род;</a:t>
            </a:r>
          </a:p>
          <a:p>
            <a:pPr lvl="2"/>
            <a:r>
              <a:rPr lang="ru-RU" sz="3300" dirty="0" smtClean="0"/>
              <a:t>склонение.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 fontScale="92500"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1. </a:t>
            </a:r>
            <a:r>
              <a:rPr lang="ru-RU" sz="3300" i="1" dirty="0" smtClean="0"/>
              <a:t>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 lvl="2"/>
            <a:r>
              <a:rPr lang="ru-RU" sz="3300" dirty="0" smtClean="0"/>
              <a:t>род;</a:t>
            </a:r>
          </a:p>
          <a:p>
            <a:pPr lvl="2"/>
            <a:r>
              <a:rPr lang="ru-RU" sz="3300" dirty="0" smtClean="0"/>
              <a:t>склонение.</a:t>
            </a:r>
          </a:p>
          <a:p>
            <a:pPr lvl="1">
              <a:buNone/>
            </a:pPr>
            <a:r>
              <a:rPr lang="ru-RU" sz="3300" i="1" dirty="0" smtClean="0"/>
              <a:t>2. Непостоянные признаки:</a:t>
            </a:r>
            <a:endParaRPr lang="ru-RU" sz="33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 fontScale="92500" lnSpcReduction="20000"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ед.ч.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1. </a:t>
            </a:r>
            <a:r>
              <a:rPr lang="ru-RU" sz="3300" i="1" dirty="0" smtClean="0"/>
              <a:t>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 lvl="2"/>
            <a:r>
              <a:rPr lang="ru-RU" sz="3300" dirty="0" smtClean="0"/>
              <a:t>род;</a:t>
            </a:r>
          </a:p>
          <a:p>
            <a:pPr lvl="2"/>
            <a:r>
              <a:rPr lang="ru-RU" sz="3300" dirty="0" smtClean="0"/>
              <a:t>склонение.</a:t>
            </a:r>
          </a:p>
          <a:p>
            <a:pPr lvl="1">
              <a:buNone/>
            </a:pPr>
            <a:r>
              <a:rPr lang="ru-RU" sz="3300" i="1" dirty="0" smtClean="0"/>
              <a:t>2. Непостоянные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число;</a:t>
            </a:r>
          </a:p>
          <a:p>
            <a:pPr lvl="2"/>
            <a:r>
              <a:rPr lang="ru-RU" sz="3300" dirty="0" smtClean="0"/>
              <a:t>падеж.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План </a:t>
            </a:r>
            <a:r>
              <a:rPr lang="ru-RU" sz="3600" b="1" dirty="0" smtClean="0"/>
              <a:t>морфологического разбора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857892"/>
          </a:xfrm>
        </p:spPr>
        <p:txBody>
          <a:bodyPr>
            <a:normAutofit fontScale="85000" lnSpcReduction="20000"/>
          </a:bodyPr>
          <a:lstStyle/>
          <a:p>
            <a:pPr marL="571500" lvl="0" indent="-571500">
              <a:buAutoNum type="romanUcPeriod"/>
            </a:pPr>
            <a:r>
              <a:rPr lang="ru-RU" sz="3300" b="1" dirty="0" smtClean="0"/>
              <a:t>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3300" dirty="0" smtClean="0"/>
              <a:t>Начальная форма: именительный падеж ед.ч</a:t>
            </a:r>
          </a:p>
          <a:p>
            <a:pPr>
              <a:buNone/>
            </a:pPr>
            <a:r>
              <a:rPr lang="en-US" sz="3300" b="1" dirty="0" smtClean="0"/>
              <a:t>II</a:t>
            </a:r>
            <a:r>
              <a:rPr lang="ru-RU" sz="33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3300" dirty="0" smtClean="0"/>
              <a:t>     </a:t>
            </a:r>
            <a:r>
              <a:rPr lang="ru-RU" sz="3300" i="1" dirty="0" smtClean="0"/>
              <a:t>1</a:t>
            </a:r>
            <a:r>
              <a:rPr lang="ru-RU" sz="3300" dirty="0" smtClean="0"/>
              <a:t>.</a:t>
            </a:r>
            <a:r>
              <a:rPr lang="ru-RU" sz="3300" i="1" dirty="0" smtClean="0"/>
              <a:t>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разряд по значению;</a:t>
            </a:r>
          </a:p>
          <a:p>
            <a:pPr lvl="2"/>
            <a:r>
              <a:rPr lang="ru-RU" sz="3300" dirty="0" smtClean="0"/>
              <a:t>собственное или нарицательное;</a:t>
            </a:r>
          </a:p>
          <a:p>
            <a:pPr lvl="2"/>
            <a:r>
              <a:rPr lang="ru-RU" sz="3300" dirty="0" smtClean="0"/>
              <a:t>одушевленное или неодушевленное;</a:t>
            </a:r>
          </a:p>
          <a:p>
            <a:pPr lvl="2"/>
            <a:r>
              <a:rPr lang="ru-RU" sz="3300" dirty="0" smtClean="0"/>
              <a:t>род;</a:t>
            </a:r>
          </a:p>
          <a:p>
            <a:pPr lvl="2"/>
            <a:r>
              <a:rPr lang="ru-RU" sz="3300" dirty="0" smtClean="0"/>
              <a:t>склонение.</a:t>
            </a:r>
          </a:p>
          <a:p>
            <a:pPr lvl="1">
              <a:buNone/>
            </a:pPr>
            <a:r>
              <a:rPr lang="ru-RU" sz="3300" i="1" dirty="0" smtClean="0"/>
              <a:t>2. Непостоянные признаки:</a:t>
            </a:r>
            <a:endParaRPr lang="ru-RU" sz="3300" dirty="0" smtClean="0"/>
          </a:p>
          <a:p>
            <a:pPr lvl="2"/>
            <a:r>
              <a:rPr lang="ru-RU" sz="3300" dirty="0" smtClean="0"/>
              <a:t>число;</a:t>
            </a:r>
          </a:p>
          <a:p>
            <a:pPr lvl="2"/>
            <a:r>
              <a:rPr lang="ru-RU" sz="3300" dirty="0" smtClean="0"/>
              <a:t>падеж.</a:t>
            </a:r>
          </a:p>
          <a:p>
            <a:pPr lvl="0">
              <a:buNone/>
            </a:pPr>
            <a:r>
              <a:rPr lang="en-US" sz="3300" b="1" dirty="0" smtClean="0"/>
              <a:t>III</a:t>
            </a:r>
            <a:r>
              <a:rPr lang="ru-RU" sz="3300" b="1" dirty="0" smtClean="0"/>
              <a:t>. Синтаксическая роль — </a:t>
            </a:r>
            <a:r>
              <a:rPr lang="ru-RU" sz="3300" b="1" dirty="0" err="1" smtClean="0"/>
              <a:t>роль</a:t>
            </a:r>
            <a:r>
              <a:rPr lang="ru-RU" sz="3300" b="1" dirty="0" smtClean="0"/>
              <a:t> в предложении.</a:t>
            </a:r>
            <a:endParaRPr lang="ru-RU" sz="33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Лексико-орфографическая разминка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00200"/>
            <a:ext cx="8001056" cy="4525963"/>
          </a:xfrm>
        </p:spPr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ru-RU" sz="5000" b="1" dirty="0" smtClean="0"/>
              <a:t>			Интеллект, иллюзия, лексикограф, жюри, бюллетень,  склонение, </a:t>
            </a:r>
            <a:r>
              <a:rPr lang="ru-RU" sz="5000" b="1" dirty="0" err="1" smtClean="0"/>
              <a:t>кoмфopт</a:t>
            </a:r>
            <a:r>
              <a:rPr lang="ru-RU" sz="5000" b="1" dirty="0" smtClean="0"/>
              <a:t>, гармония, предлог, мировоззрение, оптимизм, пессимизм, терпение, морфология.</a:t>
            </a:r>
            <a:endParaRPr lang="ru-RU" sz="50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		Нет ничего такого в жизни, и в нашем сознании, что нельзя было бы передать русским словом: звучание музыки, блеск красок, игру света, шум и тень садов, неясность сна, тяжкое громыхание грозы, детский шёпот и шорох морского гравия.</a:t>
            </a:r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b="1" dirty="0" smtClean="0"/>
              <a:t> К. Паустовский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Образец разбора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(в) жизни  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жизнь</a:t>
            </a:r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отвлеченное;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женский род;</a:t>
            </a:r>
          </a:p>
          <a:p>
            <a:pPr lvl="2"/>
            <a:r>
              <a:rPr lang="ru-RU" sz="4000" dirty="0" smtClean="0"/>
              <a:t>3 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в единственном </a:t>
            </a:r>
            <a:r>
              <a:rPr lang="ru-RU" sz="4000" dirty="0" smtClean="0"/>
              <a:t>числе;</a:t>
            </a:r>
            <a:endParaRPr lang="ru-RU" sz="4000" dirty="0" smtClean="0"/>
          </a:p>
          <a:p>
            <a:pPr lvl="2"/>
            <a:r>
              <a:rPr lang="ru-RU" sz="4000" dirty="0" smtClean="0"/>
              <a:t>в предложном 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дополнением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Корректор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Звучание-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звучание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конкретное;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средний род;</a:t>
            </a:r>
            <a:endParaRPr lang="ru-RU" sz="4000" dirty="0" smtClean="0"/>
          </a:p>
          <a:p>
            <a:pPr lvl="2"/>
            <a:r>
              <a:rPr lang="ru-RU" sz="4000" dirty="0" smtClean="0"/>
              <a:t>3 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в единственном </a:t>
            </a:r>
            <a:r>
              <a:rPr lang="ru-RU" sz="4000" dirty="0" smtClean="0"/>
              <a:t>числе;</a:t>
            </a:r>
            <a:endParaRPr lang="ru-RU" sz="4000" dirty="0" smtClean="0"/>
          </a:p>
          <a:p>
            <a:pPr lvl="2"/>
            <a:r>
              <a:rPr lang="ru-RU" sz="4000" dirty="0" smtClean="0"/>
              <a:t>в </a:t>
            </a:r>
            <a:r>
              <a:rPr lang="ru-RU" sz="4000" dirty="0" smtClean="0"/>
              <a:t>именительном </a:t>
            </a:r>
            <a:r>
              <a:rPr lang="ru-RU" sz="4000" dirty="0" smtClean="0"/>
              <a:t>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подлежащим.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Корректор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Звучание-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звучание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отвлеченное</a:t>
            </a:r>
            <a:r>
              <a:rPr lang="ru-RU" sz="4000" dirty="0" smtClean="0"/>
              <a:t>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средний род;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2 </a:t>
            </a:r>
            <a:r>
              <a:rPr lang="ru-RU" sz="4000" dirty="0" smtClean="0">
                <a:solidFill>
                  <a:srgbClr val="FF0000"/>
                </a:solidFill>
              </a:rPr>
              <a:t>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в единственном </a:t>
            </a:r>
            <a:r>
              <a:rPr lang="ru-RU" sz="4000" dirty="0" smtClean="0"/>
              <a:t>числе;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 </a:t>
            </a:r>
            <a:r>
              <a:rPr lang="ru-RU" sz="4000" dirty="0" smtClean="0">
                <a:solidFill>
                  <a:srgbClr val="FF0000"/>
                </a:solidFill>
              </a:rPr>
              <a:t>винительном </a:t>
            </a:r>
            <a:r>
              <a:rPr lang="ru-RU" sz="4000" dirty="0" smtClean="0">
                <a:solidFill>
                  <a:srgbClr val="FF0000"/>
                </a:solidFill>
              </a:rPr>
              <a:t>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>
                <a:solidFill>
                  <a:srgbClr val="FF0000"/>
                </a:solidFill>
              </a:rPr>
              <a:t>дополнением</a:t>
            </a:r>
            <a:endParaRPr lang="ru-RU" sz="4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Корректор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Красок 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краски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конкретное;</a:t>
            </a:r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женский род;</a:t>
            </a:r>
            <a:endParaRPr lang="ru-RU" sz="4000" dirty="0" smtClean="0"/>
          </a:p>
          <a:p>
            <a:pPr lvl="2"/>
            <a:r>
              <a:rPr lang="ru-RU" sz="4000" dirty="0" smtClean="0"/>
              <a:t>3 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в единственном </a:t>
            </a:r>
            <a:r>
              <a:rPr lang="ru-RU" sz="4000" dirty="0" smtClean="0"/>
              <a:t>числе;</a:t>
            </a:r>
            <a:endParaRPr lang="ru-RU" sz="4000" dirty="0" smtClean="0"/>
          </a:p>
          <a:p>
            <a:pPr lvl="2"/>
            <a:r>
              <a:rPr lang="ru-RU" sz="4000" dirty="0" smtClean="0"/>
              <a:t>в </a:t>
            </a:r>
            <a:r>
              <a:rPr lang="ru-RU" sz="4000" dirty="0" smtClean="0"/>
              <a:t>винительном </a:t>
            </a:r>
            <a:r>
              <a:rPr lang="ru-RU" sz="4000" dirty="0" smtClean="0"/>
              <a:t>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обстоятельством.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Красок 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</a:t>
            </a:r>
            <a:r>
              <a:rPr lang="ru-RU" sz="4000" dirty="0" smtClean="0">
                <a:solidFill>
                  <a:srgbClr val="FF0000"/>
                </a:solidFill>
              </a:rPr>
              <a:t>: </a:t>
            </a:r>
            <a:r>
              <a:rPr lang="ru-RU" sz="4000" b="1" dirty="0" smtClean="0">
                <a:solidFill>
                  <a:srgbClr val="FF0000"/>
                </a:solidFill>
              </a:rPr>
              <a:t>краска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конкретное;</a:t>
            </a:r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женский род;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1 </a:t>
            </a:r>
            <a:r>
              <a:rPr lang="ru-RU" sz="4000" dirty="0" smtClean="0">
                <a:solidFill>
                  <a:srgbClr val="FF0000"/>
                </a:solidFill>
              </a:rPr>
              <a:t>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во множественном числе</a:t>
            </a:r>
            <a:r>
              <a:rPr lang="ru-RU" sz="4000" dirty="0" smtClean="0"/>
              <a:t>;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 </a:t>
            </a:r>
            <a:r>
              <a:rPr lang="ru-RU" sz="4000" dirty="0" smtClean="0">
                <a:solidFill>
                  <a:srgbClr val="FF0000"/>
                </a:solidFill>
              </a:rPr>
              <a:t>родительном </a:t>
            </a:r>
            <a:r>
              <a:rPr lang="ru-RU" sz="4000" dirty="0" smtClean="0">
                <a:solidFill>
                  <a:srgbClr val="FF0000"/>
                </a:solidFill>
              </a:rPr>
              <a:t>падеже</a:t>
            </a:r>
            <a:r>
              <a:rPr lang="ru-RU" sz="4000" dirty="0" smtClean="0"/>
              <a:t>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>
                <a:solidFill>
                  <a:srgbClr val="FF0000"/>
                </a:solidFill>
              </a:rPr>
              <a:t>дополнением.</a:t>
            </a:r>
            <a:endParaRPr lang="ru-RU" sz="4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Корректор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Тень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тень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собирательное;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одушевленное</a:t>
            </a:r>
            <a:r>
              <a:rPr lang="ru-RU" sz="4000" dirty="0" smtClean="0"/>
              <a:t>;</a:t>
            </a:r>
          </a:p>
          <a:p>
            <a:pPr lvl="2"/>
            <a:r>
              <a:rPr lang="ru-RU" sz="4000" dirty="0" smtClean="0"/>
              <a:t>женский род;</a:t>
            </a:r>
          </a:p>
          <a:p>
            <a:pPr lvl="2"/>
            <a:r>
              <a:rPr lang="ru-RU" sz="4000" dirty="0" smtClean="0"/>
              <a:t>3 </a:t>
            </a:r>
            <a:r>
              <a:rPr lang="ru-RU" sz="4000" dirty="0" smtClean="0"/>
              <a:t>склонение;</a:t>
            </a:r>
          </a:p>
          <a:p>
            <a:pPr lvl="2"/>
            <a:r>
              <a:rPr lang="ru-RU" sz="4000" dirty="0" smtClean="0"/>
              <a:t>единственное </a:t>
            </a:r>
            <a:r>
              <a:rPr lang="ru-RU" sz="4000" dirty="0" smtClean="0"/>
              <a:t>число.</a:t>
            </a:r>
            <a:endParaRPr lang="ru-RU" sz="4000" dirty="0" smtClean="0"/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в винительном падеже</a:t>
            </a:r>
            <a:r>
              <a:rPr lang="ru-RU" sz="4000" dirty="0" smtClean="0"/>
              <a:t>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дополнением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Корректор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Тень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форма: </a:t>
            </a:r>
            <a:r>
              <a:rPr lang="ru-RU" sz="4000" b="1" dirty="0" smtClean="0"/>
              <a:t>тень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конкретное</a:t>
            </a:r>
            <a:r>
              <a:rPr lang="ru-RU" sz="4000" dirty="0" smtClean="0"/>
              <a:t>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неодушевленное</a:t>
            </a:r>
            <a:r>
              <a:rPr lang="ru-RU" sz="4000" dirty="0" smtClean="0"/>
              <a:t>;</a:t>
            </a:r>
          </a:p>
          <a:p>
            <a:pPr lvl="2"/>
            <a:r>
              <a:rPr lang="ru-RU" sz="4000" dirty="0" smtClean="0"/>
              <a:t>женский род;</a:t>
            </a:r>
          </a:p>
          <a:p>
            <a:pPr lvl="2"/>
            <a:r>
              <a:rPr lang="ru-RU" sz="4000" dirty="0" smtClean="0"/>
              <a:t>3 склонение.</a:t>
            </a:r>
          </a:p>
          <a:p>
            <a:pPr lvl="1">
              <a:buNone/>
            </a:pPr>
            <a:r>
              <a:rPr lang="ru-RU" sz="4000" i="1" dirty="0" smtClean="0"/>
              <a:t>2. Непостоянные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 единственном числе</a:t>
            </a:r>
            <a:r>
              <a:rPr lang="ru-RU" sz="4000" dirty="0" smtClean="0">
                <a:solidFill>
                  <a:srgbClr val="FF0000"/>
                </a:solidFill>
              </a:rPr>
              <a:t>;</a:t>
            </a:r>
            <a:endParaRPr lang="ru-RU" sz="4000" dirty="0" smtClean="0">
              <a:solidFill>
                <a:srgbClr val="FF0000"/>
              </a:solidFill>
            </a:endParaRPr>
          </a:p>
          <a:p>
            <a:pPr lvl="2"/>
            <a:r>
              <a:rPr lang="ru-RU" sz="4000" dirty="0" smtClean="0"/>
              <a:t>в </a:t>
            </a:r>
            <a:r>
              <a:rPr lang="ru-RU" sz="4000" dirty="0" smtClean="0"/>
              <a:t>винительном падеже</a:t>
            </a:r>
            <a:r>
              <a:rPr lang="ru-RU" sz="4000" dirty="0" smtClean="0"/>
              <a:t>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дополнением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Корректор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6143644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Неясность 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</a:t>
            </a:r>
            <a:r>
              <a:rPr lang="ru-RU" sz="4000" dirty="0" smtClean="0"/>
              <a:t>форма: </a:t>
            </a:r>
            <a:r>
              <a:rPr lang="ru-RU" sz="4000" b="1" dirty="0" smtClean="0"/>
              <a:t>неясность 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конкретное;</a:t>
            </a:r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женский род;</a:t>
            </a:r>
          </a:p>
          <a:p>
            <a:pPr lvl="2"/>
            <a:r>
              <a:rPr lang="ru-RU" sz="4000" dirty="0" smtClean="0"/>
              <a:t>1 склонение;</a:t>
            </a:r>
          </a:p>
          <a:p>
            <a:pPr lvl="2"/>
            <a:r>
              <a:rPr lang="ru-RU" sz="4000" dirty="0" smtClean="0"/>
              <a:t> единственное число.</a:t>
            </a:r>
          </a:p>
          <a:p>
            <a:pPr lvl="1">
              <a:buNone/>
            </a:pPr>
            <a:r>
              <a:rPr lang="ru-RU" sz="4000" i="1" dirty="0" smtClean="0"/>
              <a:t>2</a:t>
            </a:r>
            <a:r>
              <a:rPr lang="ru-RU" sz="4000" i="1" dirty="0" smtClean="0"/>
              <a:t>. Непостоянные признаки</a:t>
            </a:r>
            <a:r>
              <a:rPr lang="ru-RU" sz="4000" i="1" dirty="0" smtClean="0"/>
              <a:t>:</a:t>
            </a:r>
            <a:endParaRPr lang="ru-RU" sz="4000" dirty="0" smtClean="0"/>
          </a:p>
          <a:p>
            <a:pPr lvl="2"/>
            <a:r>
              <a:rPr lang="ru-RU" sz="4000" dirty="0" smtClean="0"/>
              <a:t>в винительном 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дополнением.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Корректор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6143644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Неясность 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</a:t>
            </a:r>
            <a:r>
              <a:rPr lang="ru-RU" sz="4000" dirty="0" smtClean="0"/>
              <a:t>форма: </a:t>
            </a:r>
            <a:r>
              <a:rPr lang="ru-RU" sz="4000" b="1" dirty="0" smtClean="0"/>
              <a:t>неясность 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отвлеченное</a:t>
            </a:r>
            <a:r>
              <a:rPr lang="ru-RU" sz="4000" dirty="0" smtClean="0"/>
              <a:t>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женский род;</a:t>
            </a:r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3 склонение</a:t>
            </a:r>
            <a:r>
              <a:rPr lang="ru-RU" sz="4000" dirty="0" smtClean="0"/>
              <a:t>;</a:t>
            </a:r>
          </a:p>
          <a:p>
            <a:pPr lvl="2"/>
            <a:r>
              <a:rPr lang="ru-RU" sz="4000" dirty="0" smtClean="0"/>
              <a:t> единственное число.</a:t>
            </a:r>
          </a:p>
          <a:p>
            <a:pPr lvl="1">
              <a:buNone/>
            </a:pPr>
            <a:r>
              <a:rPr lang="ru-RU" sz="4000" i="1" dirty="0" smtClean="0"/>
              <a:t>2</a:t>
            </a:r>
            <a:r>
              <a:rPr lang="ru-RU" sz="4000" i="1" dirty="0" smtClean="0"/>
              <a:t>. Непостоянные признаки</a:t>
            </a:r>
            <a:r>
              <a:rPr lang="ru-RU" sz="4000" i="1" dirty="0" smtClean="0"/>
              <a:t>:</a:t>
            </a:r>
            <a:endParaRPr lang="ru-RU" sz="4000" dirty="0" smtClean="0"/>
          </a:p>
          <a:p>
            <a:pPr lvl="2"/>
            <a:r>
              <a:rPr lang="ru-RU" sz="4000" dirty="0" smtClean="0"/>
              <a:t>в винительном 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дополнением.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Лексико-орфографическая разминка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00200"/>
            <a:ext cx="8001056" cy="4525963"/>
          </a:xfrm>
        </p:spPr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ru-RU" sz="5000" b="1" dirty="0" smtClean="0"/>
              <a:t>			Интеллект, иллюзия, </a:t>
            </a:r>
            <a:r>
              <a:rPr lang="ru-RU" sz="5000" b="1" u="sng" dirty="0" smtClean="0"/>
              <a:t>лексикограф</a:t>
            </a:r>
            <a:r>
              <a:rPr lang="ru-RU" sz="5000" b="1" dirty="0" smtClean="0"/>
              <a:t>, жюри, бюллетень,  </a:t>
            </a:r>
            <a:r>
              <a:rPr lang="ru-RU" sz="5000" b="1" u="sng" dirty="0" smtClean="0"/>
              <a:t>склонение</a:t>
            </a:r>
            <a:r>
              <a:rPr lang="ru-RU" sz="5000" b="1" dirty="0" smtClean="0"/>
              <a:t>, </a:t>
            </a:r>
            <a:r>
              <a:rPr lang="ru-RU" sz="5000" b="1" dirty="0" err="1" smtClean="0"/>
              <a:t>кoмфopт</a:t>
            </a:r>
            <a:r>
              <a:rPr lang="ru-RU" sz="5000" b="1" dirty="0" smtClean="0"/>
              <a:t>, гармония, </a:t>
            </a:r>
            <a:r>
              <a:rPr lang="ru-RU" sz="5000" b="1" u="sng" dirty="0" smtClean="0"/>
              <a:t>предлог</a:t>
            </a:r>
            <a:r>
              <a:rPr lang="ru-RU" sz="5000" b="1" dirty="0" smtClean="0"/>
              <a:t>, мировоззрение, оптимизм, пессимизм, терпение, </a:t>
            </a:r>
            <a:r>
              <a:rPr lang="ru-RU" sz="5000" b="1" u="sng" dirty="0" smtClean="0"/>
              <a:t>морфология</a:t>
            </a:r>
            <a:r>
              <a:rPr lang="ru-RU" sz="5000" b="1" dirty="0" smtClean="0"/>
              <a:t>.</a:t>
            </a:r>
            <a:endParaRPr lang="ru-RU" sz="50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Корректор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6143644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Гравия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</a:t>
            </a:r>
            <a:r>
              <a:rPr lang="ru-RU" sz="4000" dirty="0" smtClean="0"/>
              <a:t>форма: </a:t>
            </a:r>
            <a:r>
              <a:rPr lang="ru-RU" sz="4000" b="1" dirty="0" smtClean="0"/>
              <a:t>гравии 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/>
              <a:t>конкретное;</a:t>
            </a:r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мужской </a:t>
            </a:r>
            <a:r>
              <a:rPr lang="ru-RU" sz="4000" dirty="0" smtClean="0"/>
              <a:t>род;</a:t>
            </a:r>
          </a:p>
          <a:p>
            <a:pPr lvl="2"/>
            <a:r>
              <a:rPr lang="ru-RU" sz="4000" dirty="0" smtClean="0"/>
              <a:t>2 склонение;</a:t>
            </a:r>
          </a:p>
          <a:p>
            <a:pPr lvl="2"/>
            <a:r>
              <a:rPr lang="ru-RU" sz="4000" dirty="0" smtClean="0"/>
              <a:t> единственное число.</a:t>
            </a:r>
          </a:p>
          <a:p>
            <a:pPr lvl="1">
              <a:buNone/>
            </a:pPr>
            <a:r>
              <a:rPr lang="ru-RU" sz="4000" i="1" dirty="0" smtClean="0"/>
              <a:t>2</a:t>
            </a:r>
            <a:r>
              <a:rPr lang="ru-RU" sz="4000" i="1" dirty="0" smtClean="0"/>
              <a:t>. Непостоянные признаки</a:t>
            </a:r>
            <a:r>
              <a:rPr lang="ru-RU" sz="4000" i="1" dirty="0" smtClean="0"/>
              <a:t>:</a:t>
            </a:r>
            <a:endParaRPr lang="ru-RU" sz="4000" dirty="0" smtClean="0"/>
          </a:p>
          <a:p>
            <a:pPr lvl="2"/>
            <a:r>
              <a:rPr lang="ru-RU" sz="4000" dirty="0" smtClean="0"/>
              <a:t>в </a:t>
            </a:r>
            <a:r>
              <a:rPr lang="ru-RU" sz="4000" dirty="0" smtClean="0"/>
              <a:t>творительном </a:t>
            </a:r>
            <a:r>
              <a:rPr lang="ru-RU" sz="4000" dirty="0" smtClean="0"/>
              <a:t>падеже.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дополнением.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Корректор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6143644"/>
          </a:xfrm>
        </p:spPr>
        <p:txBody>
          <a:bodyPr>
            <a:normAutofit fontScale="62500" lnSpcReduction="20000"/>
          </a:bodyPr>
          <a:lstStyle/>
          <a:p>
            <a:pPr marL="571500" lvl="0" indent="-571500">
              <a:buAutoNum type="romanUcPeriod"/>
            </a:pPr>
            <a:r>
              <a:rPr lang="ru-RU" sz="4000" b="1" dirty="0" smtClean="0"/>
              <a:t>Гравия </a:t>
            </a:r>
            <a:r>
              <a:rPr lang="ru-RU" sz="4000" b="1" dirty="0" smtClean="0"/>
              <a:t>- </a:t>
            </a:r>
            <a:r>
              <a:rPr lang="ru-RU" sz="4000" dirty="0" smtClean="0"/>
              <a:t>имя существительное; общее грамматическое значение — предмет</a:t>
            </a:r>
          </a:p>
          <a:p>
            <a:pPr marL="571500" lvl="0" indent="-571500">
              <a:buNone/>
            </a:pPr>
            <a:r>
              <a:rPr lang="ru-RU" sz="4000" dirty="0" smtClean="0"/>
              <a:t>	Начальная </a:t>
            </a:r>
            <a:r>
              <a:rPr lang="ru-RU" sz="4000" dirty="0" smtClean="0"/>
              <a:t>форма: </a:t>
            </a:r>
            <a:r>
              <a:rPr lang="ru-RU" sz="4000" b="1" dirty="0" smtClean="0">
                <a:solidFill>
                  <a:srgbClr val="FF0000"/>
                </a:solidFill>
              </a:rPr>
              <a:t>гравий</a:t>
            </a:r>
            <a:r>
              <a:rPr lang="ru-RU" sz="4000" b="1" dirty="0" smtClean="0"/>
              <a:t> 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II</a:t>
            </a:r>
            <a:r>
              <a:rPr lang="ru-RU" sz="4000" b="1" dirty="0" smtClean="0"/>
              <a:t>. Морфологические признаки:</a:t>
            </a:r>
          </a:p>
          <a:p>
            <a:pPr marL="342900" lvl="1" indent="-342900">
              <a:buNone/>
            </a:pPr>
            <a:r>
              <a:rPr lang="ru-RU" sz="4000" dirty="0" smtClean="0"/>
              <a:t>     </a:t>
            </a:r>
            <a:r>
              <a:rPr lang="ru-RU" sz="4000" i="1" dirty="0" smtClean="0"/>
              <a:t>1</a:t>
            </a:r>
            <a:r>
              <a:rPr lang="ru-RU" sz="4000" dirty="0" smtClean="0"/>
              <a:t>.</a:t>
            </a:r>
            <a:r>
              <a:rPr lang="ru-RU" sz="4000" i="1" dirty="0" smtClean="0"/>
              <a:t>Постоянные признаки: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вещественное</a:t>
            </a:r>
            <a:r>
              <a:rPr lang="ru-RU" sz="4000" dirty="0" smtClean="0"/>
              <a:t>;</a:t>
            </a:r>
            <a:endParaRPr lang="ru-RU" sz="4000" dirty="0" smtClean="0"/>
          </a:p>
          <a:p>
            <a:pPr lvl="2"/>
            <a:r>
              <a:rPr lang="ru-RU" sz="4000" dirty="0" smtClean="0"/>
              <a:t>нарицательное;</a:t>
            </a:r>
          </a:p>
          <a:p>
            <a:pPr lvl="2"/>
            <a:r>
              <a:rPr lang="ru-RU" sz="4000" dirty="0" smtClean="0"/>
              <a:t>неодушевленное;</a:t>
            </a:r>
          </a:p>
          <a:p>
            <a:pPr lvl="2"/>
            <a:r>
              <a:rPr lang="ru-RU" sz="4000" dirty="0" smtClean="0"/>
              <a:t>мужской </a:t>
            </a:r>
            <a:r>
              <a:rPr lang="ru-RU" sz="4000" dirty="0" smtClean="0"/>
              <a:t>род;</a:t>
            </a:r>
          </a:p>
          <a:p>
            <a:pPr lvl="2"/>
            <a:r>
              <a:rPr lang="ru-RU" sz="4000" dirty="0" smtClean="0"/>
              <a:t>2 склонение;</a:t>
            </a:r>
          </a:p>
          <a:p>
            <a:pPr lvl="2"/>
            <a:r>
              <a:rPr lang="ru-RU" sz="4000" dirty="0" smtClean="0"/>
              <a:t> единственное число.</a:t>
            </a:r>
          </a:p>
          <a:p>
            <a:pPr lvl="1">
              <a:buNone/>
            </a:pPr>
            <a:r>
              <a:rPr lang="ru-RU" sz="4000" i="1" dirty="0" smtClean="0"/>
              <a:t>2</a:t>
            </a:r>
            <a:r>
              <a:rPr lang="ru-RU" sz="4000" i="1" dirty="0" smtClean="0"/>
              <a:t>. Непостоянные признаки</a:t>
            </a:r>
            <a:r>
              <a:rPr lang="ru-RU" sz="4000" i="1" dirty="0" smtClean="0"/>
              <a:t>:</a:t>
            </a:r>
            <a:endParaRPr lang="ru-RU" sz="4000" dirty="0" smtClean="0"/>
          </a:p>
          <a:p>
            <a:pPr lvl="2"/>
            <a:r>
              <a:rPr lang="ru-RU" sz="4000" dirty="0" smtClean="0">
                <a:solidFill>
                  <a:srgbClr val="FF0000"/>
                </a:solidFill>
              </a:rPr>
              <a:t>в </a:t>
            </a:r>
            <a:r>
              <a:rPr lang="ru-RU" sz="4000" dirty="0" smtClean="0">
                <a:solidFill>
                  <a:srgbClr val="FF0000"/>
                </a:solidFill>
              </a:rPr>
              <a:t>родительном </a:t>
            </a:r>
            <a:r>
              <a:rPr lang="ru-RU" sz="4000" dirty="0" smtClean="0">
                <a:solidFill>
                  <a:srgbClr val="FF0000"/>
                </a:solidFill>
              </a:rPr>
              <a:t>падеже</a:t>
            </a:r>
            <a:r>
              <a:rPr lang="ru-RU" sz="4000" dirty="0" smtClean="0"/>
              <a:t>.</a:t>
            </a:r>
          </a:p>
          <a:p>
            <a:pPr lvl="0">
              <a:buNone/>
            </a:pPr>
            <a:r>
              <a:rPr lang="en-US" sz="4000" b="1" dirty="0" smtClean="0"/>
              <a:t>III</a:t>
            </a:r>
            <a:r>
              <a:rPr lang="ru-RU" sz="4000" b="1" dirty="0" smtClean="0"/>
              <a:t>. Синтаксическая роль —</a:t>
            </a:r>
            <a:r>
              <a:rPr lang="ru-RU" sz="4000" dirty="0" smtClean="0"/>
              <a:t>в предложении является </a:t>
            </a:r>
            <a:r>
              <a:rPr lang="ru-RU" sz="4000" dirty="0" smtClean="0"/>
              <a:t>дополнением.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501122" cy="59293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3600" dirty="0" smtClean="0"/>
              <a:t>К..</a:t>
            </a:r>
            <a:r>
              <a:rPr lang="ru-RU" sz="3600" dirty="0" err="1" smtClean="0"/>
              <a:t>тегория</a:t>
            </a:r>
            <a:r>
              <a:rPr lang="ru-RU" sz="3600" dirty="0" smtClean="0"/>
              <a:t> </a:t>
            </a:r>
            <a:r>
              <a:rPr lang="ru-RU" sz="3600" b="1" dirty="0" smtClean="0"/>
              <a:t>сущ..</a:t>
            </a:r>
            <a:r>
              <a:rPr lang="ru-RU" sz="3600" b="1" dirty="0" err="1" smtClean="0"/>
              <a:t>ствительного</a:t>
            </a:r>
            <a:r>
              <a:rPr lang="ru-RU" sz="3600" dirty="0" smtClean="0"/>
              <a:t> </a:t>
            </a:r>
            <a:r>
              <a:rPr lang="ru-RU" sz="3600" dirty="0" smtClean="0"/>
              <a:t>имеет </a:t>
            </a:r>
            <a:r>
              <a:rPr lang="ru-RU" sz="3600" dirty="0" smtClean="0"/>
              <a:t>..</a:t>
            </a:r>
            <a:r>
              <a:rPr lang="ru-RU" sz="3600" dirty="0" err="1" smtClean="0"/>
              <a:t>громное</a:t>
            </a:r>
            <a:r>
              <a:rPr lang="ru-RU" sz="3600" dirty="0" smtClean="0"/>
              <a:t> </a:t>
            </a:r>
            <a:r>
              <a:rPr lang="ru-RU" sz="3600" dirty="0" smtClean="0"/>
              <a:t>значение для нашей </a:t>
            </a:r>
            <a:r>
              <a:rPr lang="ru-RU" sz="3600" b="1" dirty="0" smtClean="0"/>
              <a:t>мысли</a:t>
            </a:r>
            <a:r>
              <a:rPr lang="ru-RU" sz="3600" dirty="0" smtClean="0"/>
              <a:t>. Без нее невозможны </a:t>
            </a:r>
            <a:r>
              <a:rPr lang="ru-RU" sz="3600" dirty="0" smtClean="0"/>
              <a:t>были(бы) ник..кое </a:t>
            </a:r>
            <a:r>
              <a:rPr lang="ru-RU" sz="3600" dirty="0" smtClean="0"/>
              <a:t>знание, </a:t>
            </a:r>
            <a:r>
              <a:rPr lang="ru-RU" sz="3600" dirty="0" smtClean="0"/>
              <a:t>ник..</a:t>
            </a:r>
            <a:r>
              <a:rPr lang="ru-RU" sz="3600" dirty="0" err="1" smtClean="0"/>
              <a:t>кая</a:t>
            </a:r>
            <a:r>
              <a:rPr lang="ru-RU" sz="3600" dirty="0" smtClean="0"/>
              <a:t> </a:t>
            </a:r>
            <a:r>
              <a:rPr lang="ru-RU" sz="3600" b="1" dirty="0" smtClean="0"/>
              <a:t>наука</a:t>
            </a:r>
            <a:r>
              <a:rPr lang="ru-RU" sz="3600" dirty="0" smtClean="0"/>
              <a:t>. Нельзя </a:t>
            </a:r>
            <a:r>
              <a:rPr lang="ru-RU" sz="3600" dirty="0" smtClean="0"/>
              <a:t>было(бы), </a:t>
            </a:r>
            <a:r>
              <a:rPr lang="ru-RU" sz="3600" dirty="0" smtClean="0"/>
              <a:t>например, говорить </a:t>
            </a:r>
            <a:r>
              <a:rPr lang="ru-RU" sz="3600" dirty="0" smtClean="0"/>
              <a:t>н.. </a:t>
            </a:r>
            <a:r>
              <a:rPr lang="ru-RU" sz="3600" dirty="0" smtClean="0"/>
              <a:t>о свете, </a:t>
            </a:r>
            <a:r>
              <a:rPr lang="ru-RU" sz="3600" dirty="0" smtClean="0"/>
              <a:t>н.. </a:t>
            </a:r>
            <a:r>
              <a:rPr lang="ru-RU" sz="3600" dirty="0" smtClean="0"/>
              <a:t>о </a:t>
            </a:r>
            <a:r>
              <a:rPr lang="ru-RU" sz="3600" b="1" dirty="0" smtClean="0"/>
              <a:t>т..плоте</a:t>
            </a:r>
            <a:r>
              <a:rPr lang="ru-RU" sz="3600" dirty="0" smtClean="0"/>
              <a:t>, </a:t>
            </a:r>
            <a:r>
              <a:rPr lang="ru-RU" sz="3600" dirty="0" smtClean="0"/>
              <a:t>н.. </a:t>
            </a:r>
            <a:r>
              <a:rPr lang="ru-RU" sz="3600" dirty="0" smtClean="0"/>
              <a:t>об </a:t>
            </a:r>
            <a:r>
              <a:rPr lang="ru-RU" sz="3600" dirty="0" err="1" smtClean="0"/>
              <a:t>эл</a:t>
            </a:r>
            <a:r>
              <a:rPr lang="ru-RU" sz="3600" dirty="0" smtClean="0"/>
              <a:t>..</a:t>
            </a:r>
            <a:r>
              <a:rPr lang="ru-RU" sz="3600" dirty="0" err="1" smtClean="0"/>
              <a:t>ктричестве</a:t>
            </a:r>
            <a:r>
              <a:rPr lang="ru-RU" sz="3600" dirty="0" smtClean="0"/>
              <a:t>, </a:t>
            </a:r>
            <a:r>
              <a:rPr lang="ru-RU" sz="3600" dirty="0" smtClean="0"/>
              <a:t>н.. </a:t>
            </a:r>
            <a:r>
              <a:rPr lang="ru-RU" sz="3600" dirty="0" smtClean="0"/>
              <a:t>о </a:t>
            </a:r>
            <a:r>
              <a:rPr lang="ru-RU" sz="3600" dirty="0" err="1" smtClean="0"/>
              <a:t>жизн</a:t>
            </a:r>
            <a:r>
              <a:rPr lang="ru-RU" sz="3600" dirty="0" smtClean="0"/>
              <a:t>.., н.. </a:t>
            </a:r>
            <a:r>
              <a:rPr lang="ru-RU" sz="3600" dirty="0" smtClean="0"/>
              <a:t>о </a:t>
            </a:r>
            <a:r>
              <a:rPr lang="ru-RU" sz="3600" b="1" dirty="0" smtClean="0"/>
              <a:t>государств..</a:t>
            </a:r>
            <a:r>
              <a:rPr lang="ru-RU" sz="3600" dirty="0" smtClean="0"/>
              <a:t>, н.. </a:t>
            </a:r>
            <a:r>
              <a:rPr lang="ru-RU" sz="3600" dirty="0" smtClean="0"/>
              <a:t>о самом языке; ведь </a:t>
            </a:r>
            <a:r>
              <a:rPr lang="ru-RU" sz="3600" dirty="0" smtClean="0"/>
              <a:t>(ни)чего </a:t>
            </a:r>
            <a:r>
              <a:rPr lang="ru-RU" sz="3600" dirty="0" smtClean="0"/>
              <a:t>этого отдельно </a:t>
            </a:r>
            <a:r>
              <a:rPr lang="ru-RU" sz="3600" dirty="0" smtClean="0"/>
              <a:t>(</a:t>
            </a:r>
            <a:r>
              <a:rPr lang="ru-RU" sz="3600" dirty="0" smtClean="0"/>
              <a:t>не)существует</a:t>
            </a:r>
            <a:r>
              <a:rPr lang="ru-RU" sz="3600" dirty="0" smtClean="0"/>
              <a:t>.   </a:t>
            </a:r>
          </a:p>
          <a:p>
            <a:pPr algn="r">
              <a:buNone/>
            </a:pPr>
            <a:r>
              <a:rPr lang="ru-RU" sz="3600" dirty="0" smtClean="0"/>
              <a:t>А. М. </a:t>
            </a:r>
            <a:r>
              <a:rPr lang="ru-RU" sz="3600" dirty="0" err="1" smtClean="0"/>
              <a:t>Пешковский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501122" cy="59293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3600" dirty="0" smtClean="0"/>
              <a:t>Категория </a:t>
            </a:r>
            <a:r>
              <a:rPr lang="ru-RU" sz="3600" b="1" dirty="0" smtClean="0"/>
              <a:t>существительного</a:t>
            </a:r>
            <a:r>
              <a:rPr lang="ru-RU" sz="3600" dirty="0" smtClean="0"/>
              <a:t> имеет огромное значение для нашей </a:t>
            </a:r>
            <a:r>
              <a:rPr lang="ru-RU" sz="3600" b="1" dirty="0" smtClean="0"/>
              <a:t>мысли</a:t>
            </a:r>
            <a:r>
              <a:rPr lang="ru-RU" sz="3600" dirty="0" smtClean="0"/>
              <a:t>. Без нее невозможны были бы никакое знание, никакая </a:t>
            </a:r>
            <a:r>
              <a:rPr lang="ru-RU" sz="3600" b="1" dirty="0" smtClean="0"/>
              <a:t>наука</a:t>
            </a:r>
            <a:r>
              <a:rPr lang="ru-RU" sz="3600" dirty="0" smtClean="0"/>
              <a:t>. Нельзя было бы, например, говорить ни о свете, ни о </a:t>
            </a:r>
            <a:r>
              <a:rPr lang="ru-RU" sz="3600" b="1" dirty="0" smtClean="0"/>
              <a:t>теплоте</a:t>
            </a:r>
            <a:r>
              <a:rPr lang="ru-RU" sz="3600" dirty="0" smtClean="0"/>
              <a:t>, ни об электричестве, ни о жизни, ни о </a:t>
            </a:r>
            <a:r>
              <a:rPr lang="ru-RU" sz="3600" b="1" dirty="0" smtClean="0"/>
              <a:t>государстве</a:t>
            </a:r>
            <a:r>
              <a:rPr lang="ru-RU" sz="3600" dirty="0" smtClean="0"/>
              <a:t>, ни о самом языке; ведь ничего этого отдельно не существует.   </a:t>
            </a:r>
          </a:p>
          <a:p>
            <a:pPr algn="r">
              <a:buNone/>
            </a:pPr>
            <a:r>
              <a:rPr lang="ru-RU" sz="3600" dirty="0" smtClean="0"/>
              <a:t>А. М. </a:t>
            </a:r>
            <a:r>
              <a:rPr lang="ru-RU" sz="3600" dirty="0" err="1" smtClean="0"/>
              <a:t>Пешковский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Домашнее задание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329642" cy="5214974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/>
              <a:t>1. План морфологического разбора знать </a:t>
            </a:r>
          </a:p>
          <a:p>
            <a:pPr lvl="0">
              <a:buNone/>
            </a:pPr>
            <a:r>
              <a:rPr lang="ru-RU" dirty="0" smtClean="0"/>
              <a:t>2. Морфологический разбор оставшихся существительных произвести.</a:t>
            </a:r>
          </a:p>
          <a:p>
            <a:pPr lvl="0">
              <a:buNone/>
            </a:pPr>
            <a:r>
              <a:rPr lang="ru-RU" dirty="0" smtClean="0"/>
              <a:t>3. Подготовить для </a:t>
            </a:r>
            <a:r>
              <a:rPr lang="ru-RU" dirty="0" err="1" smtClean="0"/>
              <a:t>одногруппников</a:t>
            </a:r>
            <a:r>
              <a:rPr lang="ru-RU" dirty="0" smtClean="0"/>
              <a:t> задания для проверочной работы:</a:t>
            </a:r>
          </a:p>
          <a:p>
            <a:pPr lvl="0"/>
            <a:r>
              <a:rPr lang="ru-RU" dirty="0" smtClean="0"/>
              <a:t>«Корректор» - разбор с ошибками</a:t>
            </a:r>
          </a:p>
          <a:p>
            <a:pPr lvl="0"/>
            <a:r>
              <a:rPr lang="ru-RU" dirty="0" smtClean="0"/>
              <a:t>Определи </a:t>
            </a:r>
            <a:r>
              <a:rPr lang="ru-RU" dirty="0" smtClean="0"/>
              <a:t>существительное в тексте </a:t>
            </a:r>
            <a:r>
              <a:rPr lang="ru-RU" dirty="0" smtClean="0"/>
              <a:t>по </a:t>
            </a:r>
            <a:r>
              <a:rPr lang="ru-RU" dirty="0" smtClean="0"/>
              <a:t>его морфологическим </a:t>
            </a:r>
            <a:r>
              <a:rPr lang="ru-RU" dirty="0" smtClean="0"/>
              <a:t>признакам.</a:t>
            </a:r>
          </a:p>
          <a:p>
            <a:pPr lvl="0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900" dirty="0" smtClean="0"/>
              <a:t>За помощью обращайтесь к</a:t>
            </a:r>
            <a:r>
              <a:rPr lang="ru-RU" sz="3900" b="1" dirty="0" smtClean="0"/>
              <a:t> Консультантам</a:t>
            </a:r>
            <a:endParaRPr lang="ru-RU" sz="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ÐÐ°ÑÑÐ¸Ð½ÐºÐ¸ Ð¿Ð¾ Ð·Ð°Ð¿ÑÐ¾ÑÑ ÐºÐ°ÑÑÐ¸Ð½ÐºÐ¸ Ð¿ÑÐ¸ÑÐ¾Ð´Ñ Ñ Ð»ÑÐ´ÑÐ¼Ð¸ Ð¸ Ð¶Ð¸Ð²Ð¾ÑÐ½Ñ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334"/>
            <a:ext cx="9144000" cy="6884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Морфология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6" y="1"/>
            <a:ext cx="9319528" cy="6858000"/>
          </a:xfrm>
          <a:prstGeom prst="rect">
            <a:avLst/>
          </a:prstGeom>
          <a:noFill/>
        </p:spPr>
      </p:pic>
      <p:sp>
        <p:nvSpPr>
          <p:cNvPr id="1028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0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8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ÐÐ°ÑÑÐ¸Ð½ÐºÐ¸ Ð¿Ð¾ Ð·Ð°Ð¿ÑÐ¾ÑÑ ÐºÐ°ÑÑÐ¸Ð½ÐºÐ¸ Ð¿ÑÐ¸ÑÐ¾Ð´Ñ Ñ Ð»ÑÐ´ÑÐ¼Ð¸ Ð¸ Ð¶Ð¸Ð²Ð¾ÑÐ½Ñ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4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142852"/>
            <a:ext cx="66437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По мнению ученых, </a:t>
            </a:r>
            <a:endParaRPr lang="ru-RU" sz="3200" dirty="0" smtClean="0"/>
          </a:p>
          <a:p>
            <a:pPr algn="r"/>
            <a:r>
              <a:rPr lang="ru-RU" sz="3200" dirty="0" smtClean="0"/>
              <a:t>слово </a:t>
            </a:r>
            <a:r>
              <a:rPr lang="ru-RU" sz="3200" b="1" dirty="0" smtClean="0"/>
              <a:t>«существительное»</a:t>
            </a:r>
            <a:r>
              <a:rPr lang="ru-RU" sz="3200" dirty="0" smtClean="0"/>
              <a:t> произошло от старославянского слова </a:t>
            </a:r>
            <a:r>
              <a:rPr lang="ru-RU" sz="3200" b="1" dirty="0" smtClean="0"/>
              <a:t>«сущий»</a:t>
            </a:r>
            <a:r>
              <a:rPr lang="ru-RU" sz="3200" dirty="0" smtClean="0"/>
              <a:t>,</a:t>
            </a:r>
            <a:r>
              <a:rPr lang="ru-RU" sz="3200" b="1" dirty="0" smtClean="0"/>
              <a:t> </a:t>
            </a:r>
            <a:r>
              <a:rPr lang="ru-RU" sz="3200" dirty="0" smtClean="0"/>
              <a:t>то </a:t>
            </a:r>
            <a:r>
              <a:rPr lang="ru-RU" sz="3200" dirty="0" smtClean="0"/>
              <a:t>есть </a:t>
            </a:r>
            <a:r>
              <a:rPr lang="ru-RU" sz="3200" b="1" dirty="0" smtClean="0"/>
              <a:t>«существующий</a:t>
            </a:r>
            <a:r>
              <a:rPr lang="ru-RU" sz="3200" b="1" dirty="0" smtClean="0"/>
              <a:t>»</a:t>
            </a:r>
            <a:r>
              <a:rPr lang="ru-RU" sz="3200" dirty="0" smtClean="0"/>
              <a:t>,</a:t>
            </a:r>
          </a:p>
          <a:p>
            <a:pPr algn="r"/>
            <a:r>
              <a:rPr lang="ru-RU" sz="3200" b="1" dirty="0" smtClean="0"/>
              <a:t> </a:t>
            </a:r>
            <a:r>
              <a:rPr lang="ru-RU" sz="3200" b="1" dirty="0" smtClean="0"/>
              <a:t>«тот, который есть»</a:t>
            </a:r>
            <a:r>
              <a:rPr lang="ru-RU" sz="3200" dirty="0" smtClean="0"/>
              <a:t>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3600" dirty="0" smtClean="0"/>
              <a:t>По мнению ученых, слово </a:t>
            </a:r>
            <a:r>
              <a:rPr lang="ru-RU" sz="3600" b="1" dirty="0" smtClean="0"/>
              <a:t>«существительное»</a:t>
            </a:r>
            <a:r>
              <a:rPr lang="ru-RU" sz="3600" dirty="0" smtClean="0"/>
              <a:t> произошло от старославянского слова </a:t>
            </a:r>
            <a:r>
              <a:rPr lang="ru-RU" sz="3600" b="1" dirty="0" smtClean="0"/>
              <a:t>«сущий»</a:t>
            </a:r>
            <a:r>
              <a:rPr lang="ru-RU" sz="3600" dirty="0" smtClean="0"/>
              <a:t>,</a:t>
            </a:r>
            <a:r>
              <a:rPr lang="ru-RU" sz="3600" b="1" dirty="0" smtClean="0"/>
              <a:t> </a:t>
            </a:r>
            <a:r>
              <a:rPr lang="ru-RU" sz="3600" dirty="0" smtClean="0"/>
              <a:t>то есть </a:t>
            </a:r>
            <a:r>
              <a:rPr lang="ru-RU" sz="3600" b="1" dirty="0" smtClean="0"/>
              <a:t>«существующий»</a:t>
            </a:r>
            <a:r>
              <a:rPr lang="ru-RU" sz="3600" dirty="0" smtClean="0"/>
              <a:t>,</a:t>
            </a:r>
            <a:r>
              <a:rPr lang="ru-RU" sz="3600" b="1" dirty="0" smtClean="0"/>
              <a:t> «тот, который есть»</a:t>
            </a:r>
            <a:r>
              <a:rPr lang="ru-RU" sz="3600" dirty="0" smtClean="0"/>
              <a:t>. Таким образом, слова, относящиеся к данной части речи, называют предметы, явления и лица, которые </a:t>
            </a:r>
            <a:r>
              <a:rPr lang="ru-RU" sz="3600" b="1" dirty="0" smtClean="0"/>
              <a:t>«реально существуют». </a:t>
            </a:r>
          </a:p>
          <a:p>
            <a:pPr algn="just"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Морфология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endParaRPr lang="ru-RU" sz="3600" b="1" dirty="0" smtClean="0"/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 smtClean="0"/>
              <a:t>Морфологический </a:t>
            </a:r>
            <a:r>
              <a:rPr lang="ru-RU" sz="3600" b="1" dirty="0" smtClean="0"/>
              <a:t>разбор </a:t>
            </a:r>
            <a:r>
              <a:rPr lang="ru-RU" sz="3600" b="1" dirty="0" smtClean="0"/>
              <a:t>имени </a:t>
            </a:r>
            <a:r>
              <a:rPr lang="ru-RU" sz="3600" b="1" dirty="0" smtClean="0"/>
              <a:t>существительного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1223</Words>
  <Application>Microsoft Office PowerPoint</Application>
  <PresentationFormat>Экран (4:3)</PresentationFormat>
  <Paragraphs>378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КОНСУЛЬТАНТЫ </vt:lpstr>
      <vt:lpstr>Слайд 2</vt:lpstr>
      <vt:lpstr>Лексико-орфографическая разминка </vt:lpstr>
      <vt:lpstr>Лексико-орфографическая разминка </vt:lpstr>
      <vt:lpstr>Слайд 5</vt:lpstr>
      <vt:lpstr>Слайд 6</vt:lpstr>
      <vt:lpstr>Слайд 7</vt:lpstr>
      <vt:lpstr>Слайд 8</vt:lpstr>
      <vt:lpstr>Морфология</vt:lpstr>
      <vt:lpstr>Слайд 10</vt:lpstr>
      <vt:lpstr>Слайд 11</vt:lpstr>
      <vt:lpstr>Слайд 12</vt:lpstr>
      <vt:lpstr>Слайд 13</vt:lpstr>
      <vt:lpstr>Слайд 14</vt:lpstr>
      <vt:lpstr>Слайд 15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План морфологического разбора  имени существительного</vt:lpstr>
      <vt:lpstr>Слайд 30</vt:lpstr>
      <vt:lpstr>Образец разбора</vt:lpstr>
      <vt:lpstr>Корректор</vt:lpstr>
      <vt:lpstr>Корректор</vt:lpstr>
      <vt:lpstr>Корректор</vt:lpstr>
      <vt:lpstr>Слайд 35</vt:lpstr>
      <vt:lpstr>Корректор</vt:lpstr>
      <vt:lpstr>Корректор</vt:lpstr>
      <vt:lpstr>Корректор </vt:lpstr>
      <vt:lpstr>Корректор </vt:lpstr>
      <vt:lpstr>Корректор </vt:lpstr>
      <vt:lpstr>Корректор </vt:lpstr>
      <vt:lpstr>Слайд 42</vt:lpstr>
      <vt:lpstr>Слайд 43</vt:lpstr>
      <vt:lpstr>Домашнее задание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50</cp:revision>
  <dcterms:created xsi:type="dcterms:W3CDTF">2018-11-27T18:14:40Z</dcterms:created>
  <dcterms:modified xsi:type="dcterms:W3CDTF">2018-11-28T20:53:39Z</dcterms:modified>
</cp:coreProperties>
</file>