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3" r:id="rId6"/>
    <p:sldId id="264" r:id="rId7"/>
    <p:sldId id="265" r:id="rId8"/>
    <p:sldId id="266" r:id="rId9"/>
    <p:sldId id="267" r:id="rId10"/>
    <p:sldId id="268" r:id="rId11"/>
    <p:sldId id="269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19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09.09.2021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09.09.2021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09.09.2021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09.09.2021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09.09.2021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09.09.2021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09.09.2021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7" Type="http://schemas.openxmlformats.org/officeDocument/2006/relationships/image" Target="../media/image3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0.jpeg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7" Type="http://schemas.openxmlformats.org/officeDocument/2006/relationships/image" Target="../media/image1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jpeg"/><Relationship Id="rId3" Type="http://schemas.openxmlformats.org/officeDocument/2006/relationships/image" Target="../media/image20.jpeg"/><Relationship Id="rId7" Type="http://schemas.openxmlformats.org/officeDocument/2006/relationships/image" Target="../media/image2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jpeg"/><Relationship Id="rId9" Type="http://schemas.openxmlformats.org/officeDocument/2006/relationships/image" Target="../media/image2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C:\Documents and Settings\User\Рабочий стол\сл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500166" y="428604"/>
            <a:ext cx="5643602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latin typeface="Arial" pitchFamily="34" charset="0"/>
                <a:cs typeface="Arial" pitchFamily="34" charset="0"/>
              </a:rPr>
              <a:t>Филиал МБОУ «СОШ №1 г.Онеги»</a:t>
            </a:r>
            <a:endParaRPr lang="ru-RU" sz="2000" dirty="0" smtClean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sz="2000" dirty="0" smtClean="0">
                <a:latin typeface="Arial" pitchFamily="34" charset="0"/>
                <a:cs typeface="Arial" pitchFamily="34" charset="0"/>
              </a:rPr>
              <a:t>"Детский сад "Ромашка" Архангельская обл.,</a:t>
            </a:r>
          </a:p>
          <a:p>
            <a:pPr algn="ctr"/>
            <a:r>
              <a:rPr lang="ru-RU" sz="2000" dirty="0" smtClean="0">
                <a:latin typeface="Arial" pitchFamily="34" charset="0"/>
                <a:cs typeface="Arial" pitchFamily="34" charset="0"/>
              </a:rPr>
              <a:t>г. Онега ул. Матросова д.34-а</a:t>
            </a:r>
          </a:p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785918" y="2428868"/>
            <a:ext cx="514353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latin typeface="Arial" pitchFamily="34" charset="0"/>
                <a:cs typeface="Arial" pitchFamily="34" charset="0"/>
              </a:rPr>
              <a:t>Педагогический проект «Онежские узоры»</a:t>
            </a:r>
            <a:endParaRPr lang="ru-RU" sz="3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929190" y="5715016"/>
            <a:ext cx="37147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dirty="0" smtClean="0"/>
              <a:t>Автор: воспитатель 1 кв.категории </a:t>
            </a:r>
          </a:p>
          <a:p>
            <a:pPr algn="r"/>
            <a:r>
              <a:rPr lang="ru-RU" dirty="0" err="1" smtClean="0"/>
              <a:t>Ветлужских</a:t>
            </a:r>
            <a:r>
              <a:rPr lang="ru-RU" dirty="0" smtClean="0"/>
              <a:t> Маргарита Андреевна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C:\Documents and Settings\User\Рабочий стол\сл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285852" y="428604"/>
            <a:ext cx="70009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Arial" pitchFamily="34" charset="0"/>
                <a:cs typeface="Arial" pitchFamily="34" charset="0"/>
              </a:rPr>
              <a:t>Продукт проекта «Онежские узоры»</a:t>
            </a:r>
            <a:endParaRPr lang="ru-RU" sz="28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Picture 2" descr="C:\Documents and Settings\User\Рабочий стол\фотки для презентации диплома\IMG_20180605_16080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596" y="1357298"/>
            <a:ext cx="2928958" cy="30003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3" descr="C:\Documents and Settings\User\Рабочий стол\фотки для презентации диплома\IMG_20180607_090828.jpg"/>
          <p:cNvPicPr>
            <a:picLocks noChangeAspect="1" noChangeArrowheads="1"/>
          </p:cNvPicPr>
          <p:nvPr/>
        </p:nvPicPr>
        <p:blipFill>
          <a:blip r:embed="rId4" cstate="print"/>
          <a:srcRect t="5714" b="14285"/>
          <a:stretch>
            <a:fillRect/>
          </a:stretch>
        </p:blipFill>
        <p:spPr bwMode="auto">
          <a:xfrm>
            <a:off x="4143372" y="1357298"/>
            <a:ext cx="3714776" cy="20002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4" descr="C:\Documents and Settings\User\Рабочий стол\фотки для презентации диплома\IMG_20180605_161307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928662" y="4357694"/>
            <a:ext cx="1785950" cy="22860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Picture 4" descr="C:\Documents and Settings\User\Рабочий стол\IMG_20180604_080454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929322" y="3500438"/>
            <a:ext cx="2643238" cy="30718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Picture 5" descr="C:\Documents and Settings\User\Рабочий стол\фотки для презентации диплома\IMG_20180607_091333.jpg"/>
          <p:cNvPicPr>
            <a:picLocks noChangeAspect="1" noChangeArrowheads="1"/>
          </p:cNvPicPr>
          <p:nvPr/>
        </p:nvPicPr>
        <p:blipFill>
          <a:blip r:embed="rId7" cstate="print"/>
          <a:srcRect l="5769" r="19231" b="5797"/>
          <a:stretch>
            <a:fillRect/>
          </a:stretch>
        </p:blipFill>
        <p:spPr bwMode="auto">
          <a:xfrm>
            <a:off x="3643306" y="3929066"/>
            <a:ext cx="1571636" cy="27146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C:\Documents and Settings\User\Рабочий стол\сл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143108" y="1928802"/>
            <a:ext cx="5572164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b="1" dirty="0" smtClean="0">
                <a:latin typeface="Arial" pitchFamily="34" charset="0"/>
                <a:cs typeface="Arial" pitchFamily="34" charset="0"/>
              </a:rPr>
              <a:t>Спасибо за внимание!</a:t>
            </a:r>
            <a:endParaRPr lang="ru-RU" sz="66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C:\Documents and Settings\User\Рабочий стол\сл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214414" y="357166"/>
            <a:ext cx="635798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latin typeface="Arial" pitchFamily="34" charset="0"/>
                <a:cs typeface="Arial" pitchFamily="34" charset="0"/>
              </a:rPr>
              <a:t>ФГОС ДО (17.10.2013)</a:t>
            </a:r>
            <a:endParaRPr lang="ru-RU" sz="3600" dirty="0"/>
          </a:p>
        </p:txBody>
      </p:sp>
      <p:sp>
        <p:nvSpPr>
          <p:cNvPr id="4" name="Стрелка вниз 3"/>
          <p:cNvSpPr/>
          <p:nvPr/>
        </p:nvSpPr>
        <p:spPr>
          <a:xfrm>
            <a:off x="4429124" y="1000108"/>
            <a:ext cx="484632" cy="78581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1428728" y="1857364"/>
            <a:ext cx="6357982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Arial" pitchFamily="34" charset="0"/>
                <a:cs typeface="Arial" pitchFamily="34" charset="0"/>
              </a:rPr>
              <a:t>Региональный компонент</a:t>
            </a:r>
          </a:p>
          <a:p>
            <a:r>
              <a:rPr lang="ru-RU" dirty="0" smtClean="0">
                <a:latin typeface="Arial" pitchFamily="34" charset="0"/>
                <a:cs typeface="Arial" pitchFamily="34" charset="0"/>
              </a:rPr>
              <a:t> </a:t>
            </a:r>
          </a:p>
          <a:p>
            <a:pPr algn="just"/>
            <a:r>
              <a:rPr lang="ru-RU" dirty="0" smtClean="0">
                <a:latin typeface="Arial" pitchFamily="34" charset="0"/>
                <a:cs typeface="Arial" pitchFamily="34" charset="0"/>
              </a:rPr>
              <a:t>     - имеет особую значимость, так как обеспечивает</a:t>
            </a:r>
          </a:p>
          <a:p>
            <a:pPr algn="just"/>
            <a:r>
              <a:rPr lang="ru-RU" dirty="0" smtClean="0">
                <a:latin typeface="Arial" pitchFamily="34" charset="0"/>
                <a:cs typeface="Arial" pitchFamily="34" charset="0"/>
              </a:rPr>
              <a:t>       успешность социализации личности – патриота.</a:t>
            </a:r>
            <a:endParaRPr lang="ru-RU" b="1" dirty="0" smtClean="0">
              <a:latin typeface="Arial" pitchFamily="34" charset="0"/>
              <a:cs typeface="Arial" pitchFamily="34" charset="0"/>
            </a:endParaRPr>
          </a:p>
          <a:p>
            <a:endParaRPr lang="ru-RU" dirty="0"/>
          </a:p>
        </p:txBody>
      </p:sp>
      <p:sp>
        <p:nvSpPr>
          <p:cNvPr id="6" name="Стрелка вниз 5"/>
          <p:cNvSpPr/>
          <p:nvPr/>
        </p:nvSpPr>
        <p:spPr>
          <a:xfrm>
            <a:off x="4500562" y="3429000"/>
            <a:ext cx="484632" cy="78581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785786" y="4357694"/>
            <a:ext cx="7715304" cy="23391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Arial" pitchFamily="34" charset="0"/>
                <a:cs typeface="Arial" pitchFamily="34" charset="0"/>
              </a:rPr>
              <a:t>Педагогические проекты на основе регионального компонента.</a:t>
            </a:r>
          </a:p>
          <a:p>
            <a:r>
              <a:rPr lang="ru-RU" dirty="0" smtClean="0">
                <a:latin typeface="Arial" pitchFamily="34" charset="0"/>
                <a:cs typeface="Arial" pitchFamily="34" charset="0"/>
              </a:rPr>
              <a:t>       </a:t>
            </a:r>
          </a:p>
          <a:p>
            <a:pPr algn="just"/>
            <a:r>
              <a:rPr lang="ru-RU" dirty="0" smtClean="0">
                <a:latin typeface="Arial" pitchFamily="34" charset="0"/>
                <a:cs typeface="Arial" pitchFamily="34" charset="0"/>
              </a:rPr>
              <a:t>          Проект, как совместная форма работы – система обучения, при которой дети приобретают знания в процессе планирования и выполнения постоянно усложняющихся практических заданий.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C:\Documents and Settings\User\Рабочий стол\сл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642910" y="428604"/>
            <a:ext cx="828680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latin typeface="Arial" pitchFamily="34" charset="0"/>
                <a:cs typeface="Arial" pitchFamily="34" charset="0"/>
              </a:rPr>
              <a:t>Педагогический проект </a:t>
            </a:r>
          </a:p>
          <a:p>
            <a:pPr algn="ctr"/>
            <a:r>
              <a:rPr lang="ru-RU" sz="3200" dirty="0" smtClean="0">
                <a:latin typeface="Arial" pitchFamily="34" charset="0"/>
                <a:cs typeface="Arial" pitchFamily="34" charset="0"/>
              </a:rPr>
              <a:t>«Онежские узоры»</a:t>
            </a:r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428728" y="1785926"/>
            <a:ext cx="6929486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b="1" dirty="0" smtClean="0">
                <a:latin typeface="Arial" pitchFamily="34" charset="0"/>
                <a:cs typeface="Arial" pitchFamily="34" charset="0"/>
              </a:rPr>
              <a:t>        Цель проекта: 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формирование художественно-творческих способностей детей через знакомство с декоративно-прикладным искусством на основе онежской росписи.</a:t>
            </a:r>
          </a:p>
          <a:p>
            <a:pPr algn="just"/>
            <a:endParaRPr lang="ru-RU" sz="2000" dirty="0" smtClean="0"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ru-RU" sz="2000" b="1" dirty="0" smtClean="0">
                <a:latin typeface="Arial" pitchFamily="34" charset="0"/>
                <a:cs typeface="Arial" pitchFamily="34" charset="0"/>
              </a:rPr>
              <a:t>        Вид проекта: 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подгрупповой, краткосрочный.</a:t>
            </a:r>
          </a:p>
          <a:p>
            <a:pPr algn="just"/>
            <a:endParaRPr lang="ru-RU" sz="2000" dirty="0" smtClean="0"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ru-RU" sz="2000" b="1" dirty="0" smtClean="0">
                <a:latin typeface="Arial" pitchFamily="34" charset="0"/>
                <a:cs typeface="Arial" pitchFamily="34" charset="0"/>
              </a:rPr>
              <a:t>        Сроки проведения: 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1 марта – 30 апреля.</a:t>
            </a:r>
          </a:p>
          <a:p>
            <a:pPr algn="just"/>
            <a:endParaRPr lang="ru-RU" sz="2000" dirty="0" smtClean="0"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ru-RU" sz="2000" b="1" dirty="0" smtClean="0">
                <a:latin typeface="Arial" pitchFamily="34" charset="0"/>
                <a:cs typeface="Arial" pitchFamily="34" charset="0"/>
              </a:rPr>
              <a:t>        Участники: 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дети старшего дошкольного возраста, воспитатели, родители.</a:t>
            </a:r>
          </a:p>
          <a:p>
            <a:pPr algn="just"/>
            <a:endParaRPr lang="ru-RU" sz="2000" dirty="0" smtClean="0"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ru-RU" sz="2000" b="1" dirty="0" smtClean="0">
                <a:latin typeface="Arial" pitchFamily="34" charset="0"/>
                <a:cs typeface="Arial" pitchFamily="34" charset="0"/>
              </a:rPr>
              <a:t>        Форма проведения: 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дневная</a:t>
            </a:r>
            <a:endParaRPr lang="ru-RU" sz="20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C:\Documents and Settings\User\Рабочий стол\сл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357422" y="214290"/>
            <a:ext cx="36433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Arial" pitchFamily="34" charset="0"/>
                <a:cs typeface="Arial" pitchFamily="34" charset="0"/>
              </a:rPr>
              <a:t>      Формы работы</a:t>
            </a:r>
            <a:endParaRPr lang="ru-RU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57158" y="1142984"/>
            <a:ext cx="15716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Организация выставок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1714480" y="1643050"/>
            <a:ext cx="18573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Организация НОД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6786578" y="1000108"/>
            <a:ext cx="16430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Организация мини-музея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5000628" y="1571612"/>
            <a:ext cx="214314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Совместная деятельность воспитателя с детьми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3500430" y="1571612"/>
            <a:ext cx="164307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Совместная деятельность детей </a:t>
            </a:r>
            <a:r>
              <a:rPr lang="ru-RU" smtClean="0"/>
              <a:t>и родителей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2357422" y="3000372"/>
            <a:ext cx="47149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Методы и приёмы работы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14282" y="3857628"/>
            <a:ext cx="3143272" cy="29238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u="sng" dirty="0" smtClean="0">
                <a:latin typeface="Arial" pitchFamily="34" charset="0"/>
                <a:cs typeface="Arial" pitchFamily="34" charset="0"/>
              </a:rPr>
              <a:t>Информационно-рецептивный:</a:t>
            </a:r>
          </a:p>
          <a:p>
            <a:endParaRPr lang="ru-RU" sz="1600" dirty="0" smtClean="0">
              <a:latin typeface="Arial" pitchFamily="34" charset="0"/>
              <a:cs typeface="Arial" pitchFamily="34" charset="0"/>
            </a:endParaRPr>
          </a:p>
          <a:p>
            <a:pPr>
              <a:buFontTx/>
              <a:buChar char="-"/>
            </a:pPr>
            <a:r>
              <a:rPr lang="ru-RU" sz="1600" dirty="0" smtClean="0">
                <a:latin typeface="Arial" pitchFamily="34" charset="0"/>
                <a:cs typeface="Arial" pitchFamily="34" charset="0"/>
              </a:rPr>
              <a:t>Образец;</a:t>
            </a:r>
          </a:p>
          <a:p>
            <a:pPr>
              <a:buFontTx/>
              <a:buChar char="-"/>
            </a:pPr>
            <a:endParaRPr lang="ru-RU" sz="1600" dirty="0" smtClean="0">
              <a:latin typeface="Arial" pitchFamily="34" charset="0"/>
              <a:cs typeface="Arial" pitchFamily="34" charset="0"/>
            </a:endParaRPr>
          </a:p>
          <a:p>
            <a:pPr>
              <a:buFontTx/>
              <a:buChar char="-"/>
            </a:pPr>
            <a:r>
              <a:rPr lang="ru-RU" sz="1600" dirty="0" smtClean="0">
                <a:latin typeface="Arial" pitchFamily="34" charset="0"/>
                <a:cs typeface="Arial" pitchFamily="34" charset="0"/>
              </a:rPr>
              <a:t>Обследование (восприятие);</a:t>
            </a:r>
          </a:p>
          <a:p>
            <a:pPr>
              <a:buFontTx/>
              <a:buChar char="-"/>
            </a:pPr>
            <a:endParaRPr lang="ru-RU" sz="1600" dirty="0" smtClean="0">
              <a:latin typeface="Arial" pitchFamily="34" charset="0"/>
              <a:cs typeface="Arial" pitchFamily="34" charset="0"/>
            </a:endParaRPr>
          </a:p>
          <a:p>
            <a:pPr>
              <a:buFontTx/>
              <a:buChar char="-"/>
            </a:pPr>
            <a:r>
              <a:rPr lang="ru-RU" sz="1600" dirty="0" smtClean="0">
                <a:latin typeface="Arial" pitchFamily="34" charset="0"/>
                <a:cs typeface="Arial" pitchFamily="34" charset="0"/>
              </a:rPr>
              <a:t>Показ способов изображения воспитателем;</a:t>
            </a:r>
          </a:p>
          <a:p>
            <a:pPr>
              <a:buFontTx/>
              <a:buChar char="-"/>
            </a:pPr>
            <a:endParaRPr lang="ru-RU" sz="1600" dirty="0" smtClean="0">
              <a:latin typeface="Arial" pitchFamily="34" charset="0"/>
              <a:cs typeface="Arial" pitchFamily="34" charset="0"/>
            </a:endParaRPr>
          </a:p>
          <a:p>
            <a:r>
              <a:rPr lang="ru-RU" sz="1600" dirty="0" smtClean="0">
                <a:latin typeface="Arial" pitchFamily="34" charset="0"/>
                <a:cs typeface="Arial" pitchFamily="34" charset="0"/>
              </a:rPr>
              <a:t>-  Анализ детских работ.</a:t>
            </a:r>
            <a:endParaRPr lang="ru-RU" sz="1600" dirty="0"/>
          </a:p>
        </p:txBody>
      </p:sp>
      <p:sp>
        <p:nvSpPr>
          <p:cNvPr id="11" name="TextBox 10"/>
          <p:cNvSpPr txBox="1"/>
          <p:nvPr/>
        </p:nvSpPr>
        <p:spPr>
          <a:xfrm>
            <a:off x="3571868" y="4457343"/>
            <a:ext cx="2643206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u="sng" dirty="0" smtClean="0">
                <a:latin typeface="Arial" pitchFamily="34" charset="0"/>
                <a:cs typeface="Arial" pitchFamily="34" charset="0"/>
              </a:rPr>
              <a:t>Репродуктивный:</a:t>
            </a:r>
          </a:p>
          <a:p>
            <a:endParaRPr lang="ru-RU" sz="1600" dirty="0" smtClean="0">
              <a:latin typeface="Arial" pitchFamily="34" charset="0"/>
              <a:cs typeface="Arial" pitchFamily="34" charset="0"/>
            </a:endParaRPr>
          </a:p>
          <a:p>
            <a:pPr>
              <a:buFontTx/>
              <a:buChar char="-"/>
            </a:pPr>
            <a:r>
              <a:rPr lang="ru-RU" sz="1600" dirty="0" smtClean="0">
                <a:latin typeface="Arial" pitchFamily="34" charset="0"/>
                <a:cs typeface="Arial" pitchFamily="34" charset="0"/>
              </a:rPr>
              <a:t>Вариативные образцы;</a:t>
            </a:r>
          </a:p>
          <a:p>
            <a:endParaRPr lang="ru-RU" sz="1600" dirty="0" smtClean="0">
              <a:latin typeface="Arial" pitchFamily="34" charset="0"/>
              <a:cs typeface="Arial" pitchFamily="34" charset="0"/>
            </a:endParaRPr>
          </a:p>
          <a:p>
            <a:pPr>
              <a:buFontTx/>
              <a:buChar char="-"/>
            </a:pPr>
            <a:r>
              <a:rPr lang="ru-RU" sz="1600" dirty="0" smtClean="0">
                <a:latin typeface="Arial" pitchFamily="34" charset="0"/>
                <a:cs typeface="Arial" pitchFamily="34" charset="0"/>
              </a:rPr>
              <a:t> Приём «Упражнение»</a:t>
            </a:r>
          </a:p>
          <a:p>
            <a:endParaRPr lang="ru-RU" sz="1600" dirty="0" smtClean="0">
              <a:latin typeface="Arial" pitchFamily="34" charset="0"/>
              <a:cs typeface="Arial" pitchFamily="34" charset="0"/>
            </a:endParaRPr>
          </a:p>
          <a:p>
            <a:r>
              <a:rPr lang="ru-RU" sz="1600" dirty="0" smtClean="0">
                <a:latin typeface="Arial" pitchFamily="34" charset="0"/>
                <a:cs typeface="Arial" pitchFamily="34" charset="0"/>
              </a:rPr>
              <a:t>-  Показ способов изображения ребёнком.</a:t>
            </a:r>
          </a:p>
          <a:p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6286512" y="4000504"/>
            <a:ext cx="2643206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u="sng" dirty="0" smtClean="0">
                <a:latin typeface="Arial" pitchFamily="34" charset="0"/>
                <a:cs typeface="Arial" pitchFamily="34" charset="0"/>
              </a:rPr>
              <a:t>Исследовательский, </a:t>
            </a:r>
            <a:r>
              <a:rPr lang="ru-RU" sz="2000" u="sng" dirty="0" err="1" smtClean="0">
                <a:latin typeface="Arial" pitchFamily="34" charset="0"/>
                <a:cs typeface="Arial" pitchFamily="34" charset="0"/>
              </a:rPr>
              <a:t>эврестический</a:t>
            </a:r>
            <a:r>
              <a:rPr lang="ru-RU" sz="2000" u="sng" dirty="0" smtClean="0">
                <a:latin typeface="Arial" pitchFamily="34" charset="0"/>
                <a:cs typeface="Arial" pitchFamily="34" charset="0"/>
              </a:rPr>
              <a:t>:</a:t>
            </a:r>
          </a:p>
          <a:p>
            <a:endParaRPr lang="ru-RU" sz="1600" dirty="0" smtClean="0">
              <a:latin typeface="Arial" pitchFamily="34" charset="0"/>
              <a:cs typeface="Arial" pitchFamily="34" charset="0"/>
            </a:endParaRPr>
          </a:p>
          <a:p>
            <a:r>
              <a:rPr lang="ru-RU" sz="1600" dirty="0" smtClean="0">
                <a:latin typeface="Arial" pitchFamily="34" charset="0"/>
                <a:cs typeface="Arial" pitchFamily="34" charset="0"/>
              </a:rPr>
              <a:t>     - Незаконченные  </a:t>
            </a:r>
          </a:p>
          <a:p>
            <a:r>
              <a:rPr lang="ru-RU" sz="1600" dirty="0" smtClean="0">
                <a:latin typeface="Arial" pitchFamily="34" charset="0"/>
                <a:cs typeface="Arial" pitchFamily="34" charset="0"/>
              </a:rPr>
              <a:t>        образцы;</a:t>
            </a:r>
          </a:p>
          <a:p>
            <a:endParaRPr lang="ru-RU" sz="1600" dirty="0" smtClean="0">
              <a:latin typeface="Arial" pitchFamily="34" charset="0"/>
              <a:cs typeface="Arial" pitchFamily="34" charset="0"/>
            </a:endParaRPr>
          </a:p>
          <a:p>
            <a:r>
              <a:rPr lang="ru-RU" sz="1600" dirty="0" smtClean="0">
                <a:latin typeface="Arial" pitchFamily="34" charset="0"/>
                <a:cs typeface="Arial" pitchFamily="34" charset="0"/>
              </a:rPr>
              <a:t>      -Творческие задания.</a:t>
            </a:r>
          </a:p>
          <a:p>
            <a:endParaRPr lang="ru-RU" dirty="0"/>
          </a:p>
        </p:txBody>
      </p:sp>
      <p:sp>
        <p:nvSpPr>
          <p:cNvPr id="13" name="Стрелка вниз 12"/>
          <p:cNvSpPr/>
          <p:nvPr/>
        </p:nvSpPr>
        <p:spPr>
          <a:xfrm rot="3485417">
            <a:off x="2097486" y="527567"/>
            <a:ext cx="383001" cy="82531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Стрелка вниз 14"/>
          <p:cNvSpPr/>
          <p:nvPr/>
        </p:nvSpPr>
        <p:spPr>
          <a:xfrm rot="2062118">
            <a:off x="2831759" y="896696"/>
            <a:ext cx="383001" cy="82531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трелка вниз 15"/>
          <p:cNvSpPr/>
          <p:nvPr/>
        </p:nvSpPr>
        <p:spPr>
          <a:xfrm>
            <a:off x="4071934" y="785794"/>
            <a:ext cx="383001" cy="82531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Стрелка вниз 16"/>
          <p:cNvSpPr/>
          <p:nvPr/>
        </p:nvSpPr>
        <p:spPr>
          <a:xfrm rot="19411913">
            <a:off x="5351281" y="818814"/>
            <a:ext cx="383001" cy="82531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Стрелка вниз 17"/>
          <p:cNvSpPr/>
          <p:nvPr/>
        </p:nvSpPr>
        <p:spPr>
          <a:xfrm rot="18442771">
            <a:off x="6253430" y="561515"/>
            <a:ext cx="383001" cy="82531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Стрелка вниз 18"/>
          <p:cNvSpPr/>
          <p:nvPr/>
        </p:nvSpPr>
        <p:spPr>
          <a:xfrm rot="3485417">
            <a:off x="3331825" y="3468465"/>
            <a:ext cx="383001" cy="82531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Стрелка вниз 19"/>
          <p:cNvSpPr/>
          <p:nvPr/>
        </p:nvSpPr>
        <p:spPr>
          <a:xfrm>
            <a:off x="4572000" y="3643314"/>
            <a:ext cx="383001" cy="82531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Стрелка вниз 20"/>
          <p:cNvSpPr/>
          <p:nvPr/>
        </p:nvSpPr>
        <p:spPr>
          <a:xfrm rot="19339819">
            <a:off x="5786446" y="3500438"/>
            <a:ext cx="383001" cy="82531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C:\Documents and Settings\User\Рабочий стол\сл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357290" y="500042"/>
            <a:ext cx="67151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Arial" pitchFamily="34" charset="0"/>
                <a:cs typeface="Arial" pitchFamily="34" charset="0"/>
              </a:rPr>
              <a:t>Реализация проекта</a:t>
            </a:r>
            <a:endParaRPr lang="ru-RU" sz="2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71538" y="5643578"/>
            <a:ext cx="350046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Arial" pitchFamily="34" charset="0"/>
                <a:cs typeface="Arial" pitchFamily="34" charset="0"/>
              </a:rPr>
              <a:t>Знакомство с историей и семантикой онежской росписи.</a:t>
            </a:r>
            <a:endParaRPr lang="ru-RU" sz="20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Picture 1" descr="C:\Documents and Settings\User\Рабочий стол\фотки для презентации диплома\IMG_20180326_093208.jpg"/>
          <p:cNvPicPr>
            <a:picLocks noChangeAspect="1" noChangeArrowheads="1"/>
          </p:cNvPicPr>
          <p:nvPr/>
        </p:nvPicPr>
        <p:blipFill>
          <a:blip r:embed="rId3" cstate="print"/>
          <a:srcRect l="5000" r="17500"/>
          <a:stretch>
            <a:fillRect/>
          </a:stretch>
        </p:blipFill>
        <p:spPr bwMode="auto">
          <a:xfrm>
            <a:off x="1214414" y="1071546"/>
            <a:ext cx="2643206" cy="22860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2" descr="C:\Documents and Settings\User\Рабочий стол\фотки для презентации диплома\IMG_20180326_101033.jpg"/>
          <p:cNvPicPr>
            <a:picLocks noChangeAspect="1" noChangeArrowheads="1"/>
          </p:cNvPicPr>
          <p:nvPr/>
        </p:nvPicPr>
        <p:blipFill>
          <a:blip r:embed="rId4" cstate="print"/>
          <a:srcRect t="9375"/>
          <a:stretch>
            <a:fillRect/>
          </a:stretch>
        </p:blipFill>
        <p:spPr bwMode="auto">
          <a:xfrm>
            <a:off x="5000628" y="1071546"/>
            <a:ext cx="2714644" cy="22860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6" name="Picture 2" descr="C:\Documents and Settings\User\Рабочий стол\диплом\фотки для презентации диплома\IMG_20180326_092723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285852" y="3571876"/>
            <a:ext cx="2643206" cy="20717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7" name="Picture 3" descr="C:\Documents and Settings\User\Рабочий стол\диплом\фотки для презентации диплома\IMG_20180326_092747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000628" y="3357562"/>
            <a:ext cx="2643206" cy="30718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C:\Documents and Settings\User\Рабочий стол\сл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071538" y="6000768"/>
            <a:ext cx="657229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Arial" pitchFamily="34" charset="0"/>
                <a:cs typeface="Arial" pitchFamily="34" charset="0"/>
              </a:rPr>
              <a:t>Знакомство с цветовой гаммой и рисованием элементов онежской росписи.</a:t>
            </a:r>
            <a:endParaRPr lang="ru-RU" sz="2000" dirty="0"/>
          </a:p>
        </p:txBody>
      </p:sp>
      <p:sp>
        <p:nvSpPr>
          <p:cNvPr id="4" name="TextBox 3"/>
          <p:cNvSpPr txBox="1"/>
          <p:nvPr/>
        </p:nvSpPr>
        <p:spPr>
          <a:xfrm>
            <a:off x="2071670" y="428604"/>
            <a:ext cx="45720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Arial" pitchFamily="34" charset="0"/>
                <a:cs typeface="Arial" pitchFamily="34" charset="0"/>
              </a:rPr>
              <a:t>Реализация проекта</a:t>
            </a:r>
            <a:endParaRPr lang="ru-RU" sz="28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Picture 3" descr="C:\Documents and Settings\User\Рабочий стол\фотки для презентации диплома\IMG_20180420_16113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57554" y="1285860"/>
            <a:ext cx="2500330" cy="221457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4" descr="C:\Documents and Settings\User\Рабочий стол\фотки для презентации диплома\IMG_20180424_16112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00694" y="3500438"/>
            <a:ext cx="2571768" cy="23574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0" name="Picture 2" descr="C:\Documents and Settings\User\Рабочий стол\диплом\фотки для презентации диплома\IMG_20180420_160558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0034" y="1071546"/>
            <a:ext cx="2500330" cy="23574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2" name="Picture 4" descr="C:\Documents and Settings\User\Рабочий стол\диплом\фотки для презентации диплома\IMG_20180420_161851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215074" y="1142984"/>
            <a:ext cx="2357486" cy="23574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3" name="Picture 5" descr="C:\Documents and Settings\User\Рабочий стол\диплом\фотки для презентации диплома\IMG_20180424_160212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571604" y="3500438"/>
            <a:ext cx="2786082" cy="23574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C:\Documents and Settings\User\Рабочий стол\сл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214546" y="428604"/>
            <a:ext cx="435771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Arial" pitchFamily="34" charset="0"/>
                <a:cs typeface="Arial" pitchFamily="34" charset="0"/>
              </a:rPr>
              <a:t>Реализация проекта</a:t>
            </a:r>
            <a:endParaRPr lang="ru-RU" sz="28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Picture 3" descr="C:\Documents and Settings\User\Рабочий стол\фотки для презентации диплома\IMG_20180514_094423.jpg"/>
          <p:cNvPicPr>
            <a:picLocks noChangeAspect="1" noChangeArrowheads="1"/>
          </p:cNvPicPr>
          <p:nvPr/>
        </p:nvPicPr>
        <p:blipFill>
          <a:blip r:embed="rId3" cstate="print"/>
          <a:srcRect r="12195" b="21429"/>
          <a:stretch>
            <a:fillRect/>
          </a:stretch>
        </p:blipFill>
        <p:spPr bwMode="auto">
          <a:xfrm>
            <a:off x="5000628" y="4071942"/>
            <a:ext cx="3214710" cy="24288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2" descr="C:\Documents and Settings\User\Рабочий стол\фотки для презентации диплома\IMG_20180514_093444.jpg"/>
          <p:cNvPicPr>
            <a:picLocks noChangeAspect="1" noChangeArrowheads="1"/>
          </p:cNvPicPr>
          <p:nvPr/>
        </p:nvPicPr>
        <p:blipFill>
          <a:blip r:embed="rId4" cstate="print"/>
          <a:srcRect r="31707"/>
          <a:stretch>
            <a:fillRect/>
          </a:stretch>
        </p:blipFill>
        <p:spPr bwMode="auto">
          <a:xfrm>
            <a:off x="2571736" y="1000108"/>
            <a:ext cx="2714644" cy="30003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1" descr="C:\Documents and Settings\User\Рабочий стол\Новая папка (2)\IMG_20180521_09432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85786" y="4071942"/>
            <a:ext cx="3143272" cy="24288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Picture 1" descr="C:\Documents and Settings\User\Рабочий стол\фотки для презентации диплома\IMG_20180428_093439.jpg"/>
          <p:cNvPicPr>
            <a:picLocks noChangeAspect="1" noChangeArrowheads="1"/>
          </p:cNvPicPr>
          <p:nvPr/>
        </p:nvPicPr>
        <p:blipFill>
          <a:blip r:embed="rId6" cstate="print"/>
          <a:srcRect t="11111" r="14706"/>
          <a:stretch>
            <a:fillRect/>
          </a:stretch>
        </p:blipFill>
        <p:spPr bwMode="auto">
          <a:xfrm>
            <a:off x="6000760" y="1000108"/>
            <a:ext cx="2500330" cy="30718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TextBox 7"/>
          <p:cNvSpPr txBox="1"/>
          <p:nvPr/>
        </p:nvSpPr>
        <p:spPr>
          <a:xfrm>
            <a:off x="642910" y="1428736"/>
            <a:ext cx="178595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Arial" pitchFamily="34" charset="0"/>
                <a:cs typeface="Arial" pitchFamily="34" charset="0"/>
              </a:rPr>
              <a:t>Обучение составлению композиций</a:t>
            </a:r>
            <a:endParaRPr lang="ru-RU" sz="20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C:\Documents and Settings\User\Рабочий стол\сл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714480" y="357166"/>
            <a:ext cx="55721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Arial" pitchFamily="34" charset="0"/>
                <a:cs typeface="Arial" pitchFamily="34" charset="0"/>
              </a:rPr>
              <a:t>Реализация проекта</a:t>
            </a:r>
            <a:endParaRPr lang="ru-RU" sz="28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Picture 1" descr="C:\Documents and Settings\User\Рабочий стол\фотки для презентации диплома\IMG_20180420_162654.jpg"/>
          <p:cNvPicPr>
            <a:picLocks noChangeAspect="1" noChangeArrowheads="1"/>
          </p:cNvPicPr>
          <p:nvPr/>
        </p:nvPicPr>
        <p:blipFill>
          <a:blip r:embed="rId3" cstate="print"/>
          <a:srcRect t="9091" r="15385"/>
          <a:stretch>
            <a:fillRect/>
          </a:stretch>
        </p:blipFill>
        <p:spPr bwMode="auto">
          <a:xfrm>
            <a:off x="714348" y="1000108"/>
            <a:ext cx="2357454" cy="23574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4" descr="C:\Documents and Settings\User\Рабочий стол\фотки для презентации диплома\IMG_20180510_13522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00430" y="1000108"/>
            <a:ext cx="2357454" cy="23574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3" descr="C:\Documents and Settings\User\Рабочий стол\фотки для презентации диплома\IMG_20180510_094912.jpg"/>
          <p:cNvPicPr>
            <a:picLocks noChangeAspect="1" noChangeArrowheads="1"/>
          </p:cNvPicPr>
          <p:nvPr/>
        </p:nvPicPr>
        <p:blipFill>
          <a:blip r:embed="rId5" cstate="print"/>
          <a:srcRect t="12500" b="10938"/>
          <a:stretch>
            <a:fillRect/>
          </a:stretch>
        </p:blipFill>
        <p:spPr bwMode="auto">
          <a:xfrm>
            <a:off x="6215074" y="1000108"/>
            <a:ext cx="2357454" cy="23574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Picture 2" descr="C:\Documents and Settings\User\Рабочий стол\фотки для презентации диплома\IMG_20180510_093433.jpg"/>
          <p:cNvPicPr>
            <a:picLocks noChangeAspect="1" noChangeArrowheads="1"/>
          </p:cNvPicPr>
          <p:nvPr/>
        </p:nvPicPr>
        <p:blipFill>
          <a:blip r:embed="rId6" cstate="print"/>
          <a:srcRect t="14286"/>
          <a:stretch>
            <a:fillRect/>
          </a:stretch>
        </p:blipFill>
        <p:spPr bwMode="auto">
          <a:xfrm>
            <a:off x="785786" y="3571876"/>
            <a:ext cx="3500462" cy="29289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Picture 5" descr="C:\Documents and Settings\User\Рабочий стол\фотки для презентации диплома\IMG_20180510_101731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000628" y="3571876"/>
            <a:ext cx="3500462" cy="29289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C:\Documents and Settings\User\Рабочий стол\сл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928794" y="428604"/>
            <a:ext cx="650085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Arial" pitchFamily="34" charset="0"/>
                <a:cs typeface="Arial" pitchFamily="34" charset="0"/>
              </a:rPr>
              <a:t>Реализация проекта</a:t>
            </a:r>
            <a:endParaRPr lang="ru-RU" sz="28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Picture 2" descr="C:\Documents and Settings\User\Рабочий стол\консультация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714356"/>
            <a:ext cx="2586031" cy="30718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3" descr="C:\Documents and Settings\User\Рабочий стол\фотки для презентации диплома\IMG_20180428_09261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14678" y="1071546"/>
            <a:ext cx="2714644" cy="21431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1" descr="C:\Documents and Settings\User\Рабочий стол\Новая папка (2)\IMG_20180522_154853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215074" y="1000108"/>
            <a:ext cx="2571768" cy="23574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Picture 5" descr="C:\Documents and Settings\User\Рабочий стол\IMG_20180528_093833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71472" y="4071942"/>
            <a:ext cx="2214578" cy="23574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Picture 2" descr="C:\Documents and Settings\User\Рабочий стол\Новая папка (2)\IMG_20180522_160139.jpg"/>
          <p:cNvPicPr>
            <a:picLocks noChangeAspect="1" noChangeArrowheads="1"/>
          </p:cNvPicPr>
          <p:nvPr/>
        </p:nvPicPr>
        <p:blipFill>
          <a:blip r:embed="rId7" cstate="print"/>
          <a:srcRect t="23810" b="14511"/>
          <a:stretch>
            <a:fillRect/>
          </a:stretch>
        </p:blipFill>
        <p:spPr bwMode="auto">
          <a:xfrm>
            <a:off x="3286116" y="3429000"/>
            <a:ext cx="2786082" cy="12144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Picture 6" descr="C:\Documents and Settings\User\Рабочий стол\IMG_20180528_093512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571868" y="4786322"/>
            <a:ext cx="2143140" cy="18573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Picture 3" descr="C:\Documents and Settings\User\Рабочий стол\фотки для презентации диплома\IMG_20180608_212143.jpg"/>
          <p:cNvPicPr>
            <a:picLocks noChangeAspect="1" noChangeArrowheads="1"/>
          </p:cNvPicPr>
          <p:nvPr/>
        </p:nvPicPr>
        <p:blipFill>
          <a:blip r:embed="rId9" cstate="print"/>
          <a:srcRect l="13889" r="16667"/>
          <a:stretch>
            <a:fillRect/>
          </a:stretch>
        </p:blipFill>
        <p:spPr bwMode="auto">
          <a:xfrm>
            <a:off x="6643702" y="3500414"/>
            <a:ext cx="1785950" cy="335758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275</TotalTime>
  <Words>268</Words>
  <PresentationFormat>Экран (4:3)</PresentationFormat>
  <Paragraphs>64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User</cp:lastModifiedBy>
  <cp:revision>32</cp:revision>
  <dcterms:modified xsi:type="dcterms:W3CDTF">2021-09-09T13:03:53Z</dcterms:modified>
</cp:coreProperties>
</file>