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1" r:id="rId2"/>
    <p:sldId id="258" r:id="rId3"/>
    <p:sldId id="256" r:id="rId4"/>
    <p:sldId id="257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8" r:id="rId21"/>
    <p:sldId id="275" r:id="rId22"/>
    <p:sldId id="276" r:id="rId23"/>
    <p:sldId id="277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edagog\Desktop\&#1059;&#1088;&#1086;&#1082;%20&#1088;&#1072;&#1081;&#1086;&#1085;\videoplayback.mp4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654296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Восьмое ноября.</a:t>
            </a:r>
            <a:endParaRPr lang="ru-RU" sz="6000" b="1" i="1" dirty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567642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Красный железняк(Гематит)</a:t>
            </a:r>
            <a:br>
              <a:rPr lang="ru-RU" sz="3200" b="1" dirty="0" smtClean="0"/>
            </a:br>
            <a:r>
              <a:rPr lang="ru-RU" sz="4000" b="1" dirty="0" smtClean="0"/>
              <a:t>Fe</a:t>
            </a:r>
            <a:r>
              <a:rPr lang="ru-RU" sz="4000" b="1" baseline="-25000" dirty="0" smtClean="0"/>
              <a:t>2</a:t>
            </a:r>
            <a:r>
              <a:rPr lang="ru-RU" sz="4000" b="1" dirty="0" smtClean="0"/>
              <a:t>O</a:t>
            </a:r>
            <a:r>
              <a:rPr lang="ru-RU" sz="4000" b="1" baseline="-25000" dirty="0" smtClean="0"/>
              <a:t>3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interiorspace.ru/photo/4e/4eb5a6da5983a09d19f08cc56d077e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14488"/>
            <a:ext cx="6429420" cy="482206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Гематит</a:t>
            </a:r>
          </a:p>
          <a:p>
            <a:r>
              <a:rPr lang="ru-RU" dirty="0" smtClean="0"/>
              <a:t>Fe</a:t>
            </a:r>
            <a:r>
              <a:rPr lang="ru-RU" baseline="-25000" dirty="0" smtClean="0"/>
              <a:t>2</a:t>
            </a:r>
            <a:r>
              <a:rPr lang="ru-RU" dirty="0" smtClean="0"/>
              <a:t>O</a:t>
            </a:r>
            <a:r>
              <a:rPr lang="ru-RU" baseline="-25000" dirty="0" smtClean="0"/>
              <a:t>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Бурый железняк (Лимонит)</a:t>
            </a:r>
            <a:br>
              <a:rPr lang="ru-RU" sz="3600" b="1" dirty="0" smtClean="0"/>
            </a:br>
            <a:r>
              <a:rPr lang="ru-RU" sz="3600" b="1" dirty="0" smtClean="0"/>
              <a:t>2Fe</a:t>
            </a:r>
            <a:r>
              <a:rPr lang="ru-RU" sz="3600" b="1" baseline="-25000" dirty="0" smtClean="0"/>
              <a:t>2</a:t>
            </a:r>
            <a:r>
              <a:rPr lang="ru-RU" sz="3600" b="1" dirty="0" smtClean="0"/>
              <a:t>O</a:t>
            </a:r>
            <a:r>
              <a:rPr lang="ru-RU" sz="3600" b="1" baseline="-25000" dirty="0" smtClean="0"/>
              <a:t>3</a:t>
            </a:r>
            <a:r>
              <a:rPr lang="ru-RU" sz="3600" b="1" baseline="30000" dirty="0" smtClean="0"/>
              <a:t>. </a:t>
            </a:r>
            <a:r>
              <a:rPr lang="ru-RU" sz="3600" b="1" dirty="0" smtClean="0"/>
              <a:t>3H</a:t>
            </a:r>
            <a:r>
              <a:rPr lang="ru-RU" sz="3600" b="1" baseline="-25000" dirty="0" smtClean="0"/>
              <a:t>2</a:t>
            </a:r>
            <a:r>
              <a:rPr lang="ru-RU" sz="3600" b="1" dirty="0" smtClean="0"/>
              <a:t>O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im0-tub-ru.yandex.net/i?id=7b7c35122218d82bf3bc98c6f3ac53f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00174"/>
            <a:ext cx="6786610" cy="5089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Железный шпат (Сидерит) </a:t>
            </a:r>
            <a:br>
              <a:rPr lang="ru-RU" sz="3600" b="1" dirty="0" smtClean="0"/>
            </a:br>
            <a:r>
              <a:rPr lang="ru-RU" sz="4000" b="1" dirty="0" smtClean="0"/>
              <a:t>FeCO</a:t>
            </a:r>
            <a:r>
              <a:rPr lang="ru-RU" sz="4000" b="1" baseline="-25000" dirty="0" smtClean="0"/>
              <a:t>3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axinit.ru/Upload/Items/id_0224%20(2)_11-13-2013_14-10_w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43050"/>
            <a:ext cx="7298079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Физические свойств железа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115328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7664"/>
                <a:gridCol w="405766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Физические свойства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Характерные свойства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Цвет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Твердость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Магнетизм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Температура плавления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Пластичность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Физические свойств железа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115328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7664"/>
                <a:gridCol w="405766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Физические свойства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Характерные свойства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Цвет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Твердость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Магнетизм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Температура плавления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Пластичность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Серебристо-белый</a:t>
                      </a:r>
                      <a:r>
                        <a:rPr lang="ru-RU" sz="2400" baseline="0" dirty="0" smtClean="0"/>
                        <a:t>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Мягкий, пластичный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400" dirty="0" smtClean="0"/>
                        <a:t>Намагничивается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dirty="0" smtClean="0"/>
                        <a:t>T</a:t>
                      </a:r>
                      <a:r>
                        <a:rPr lang="ru-RU" sz="2400" dirty="0" err="1" smtClean="0"/>
                        <a:t>пл.</a:t>
                      </a:r>
                      <a:r>
                        <a:rPr lang="ru-RU" sz="2400" baseline="0" dirty="0" err="1" smtClean="0"/>
                        <a:t>=</a:t>
                      </a:r>
                      <a:r>
                        <a:rPr lang="ru-RU" sz="2400" baseline="0" dirty="0" smtClean="0"/>
                        <a:t> 1540С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i="1" baseline="0" dirty="0" smtClean="0"/>
                        <a:t>P</a:t>
                      </a:r>
                      <a:r>
                        <a:rPr lang="en-US" sz="2400" i="0" baseline="0" dirty="0" smtClean="0"/>
                        <a:t>=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7, 87 г/см</a:t>
                      </a:r>
                      <a:r>
                        <a:rPr kumimoji="0" lang="ru-RU" sz="24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400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Взаимодействие с простыми веществами - неметаллами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5400" dirty="0" err="1" smtClean="0"/>
              <a:t>Fe</a:t>
            </a:r>
            <a:r>
              <a:rPr lang="ru-RU" sz="5400" dirty="0" smtClean="0"/>
              <a:t> + S= </a:t>
            </a:r>
            <a:r>
              <a:rPr lang="ru-RU" sz="5400" dirty="0" err="1" smtClean="0"/>
              <a:t>FeS</a:t>
            </a:r>
            <a:endParaRPr lang="ru-RU" sz="5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5400" dirty="0" smtClean="0"/>
              <a:t>2Fe +3Cl</a:t>
            </a:r>
            <a:r>
              <a:rPr lang="ru-RU" sz="5400" baseline="-25000" dirty="0" smtClean="0"/>
              <a:t>2</a:t>
            </a:r>
            <a:r>
              <a:rPr lang="ru-RU" sz="5400" dirty="0" smtClean="0"/>
              <a:t> = 2FeCl</a:t>
            </a:r>
            <a:r>
              <a:rPr lang="ru-RU" sz="5400" baseline="-25000" dirty="0" smtClean="0"/>
              <a:t>3</a:t>
            </a:r>
            <a:endParaRPr lang="ru-RU" sz="54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5400" dirty="0" smtClean="0"/>
              <a:t>3</a:t>
            </a:r>
            <a:r>
              <a:rPr lang="en-US" sz="5400" dirty="0" smtClean="0"/>
              <a:t>Fe</a:t>
            </a:r>
            <a:r>
              <a:rPr lang="ru-RU" sz="5400" dirty="0" smtClean="0"/>
              <a:t> +2</a:t>
            </a:r>
            <a:r>
              <a:rPr lang="en-US" sz="5400" dirty="0" smtClean="0"/>
              <a:t>O</a:t>
            </a:r>
            <a:r>
              <a:rPr lang="ru-RU" sz="5400" baseline="-25000" dirty="0" smtClean="0"/>
              <a:t>2</a:t>
            </a:r>
            <a:r>
              <a:rPr lang="ru-RU" sz="5400" dirty="0" smtClean="0"/>
              <a:t> = </a:t>
            </a:r>
            <a:r>
              <a:rPr lang="en-US" sz="5400" dirty="0" smtClean="0"/>
              <a:t>Fe</a:t>
            </a:r>
            <a:r>
              <a:rPr lang="ru-RU" sz="5400" baseline="-25000" dirty="0" smtClean="0"/>
              <a:t>3</a:t>
            </a:r>
            <a:r>
              <a:rPr lang="en-US" sz="5400" dirty="0" smtClean="0"/>
              <a:t>O</a:t>
            </a:r>
            <a:r>
              <a:rPr lang="ru-RU" sz="5400" baseline="-25000" dirty="0" smtClean="0"/>
              <a:t>4 </a:t>
            </a:r>
            <a:r>
              <a:rPr lang="ru-RU" sz="5400" dirty="0" smtClean="0"/>
              <a:t> (</a:t>
            </a:r>
            <a:r>
              <a:rPr lang="en-US" sz="5400" dirty="0" smtClean="0"/>
              <a:t>Fe</a:t>
            </a:r>
            <a:r>
              <a:rPr lang="ru-RU" sz="5400" baseline="-25000" dirty="0" smtClean="0"/>
              <a:t>2</a:t>
            </a:r>
            <a:r>
              <a:rPr lang="en-US" sz="5400" dirty="0" smtClean="0"/>
              <a:t>O</a:t>
            </a:r>
            <a:r>
              <a:rPr lang="ru-RU" sz="5400" baseline="-25000" dirty="0" smtClean="0"/>
              <a:t>3</a:t>
            </a:r>
            <a:r>
              <a:rPr lang="ru-RU" sz="5400" dirty="0" smtClean="0"/>
              <a:t>  </a:t>
            </a:r>
            <a:r>
              <a:rPr lang="en-US" sz="5400" dirty="0" err="1" smtClean="0"/>
              <a:t>FeO</a:t>
            </a:r>
            <a:r>
              <a:rPr lang="ru-RU" sz="5400" dirty="0" smtClean="0"/>
              <a:t>)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С разбавленными кислотами</a:t>
            </a:r>
            <a:r>
              <a:rPr lang="ru-RU" sz="3600" b="1" dirty="0" smtClean="0"/>
              <a:t>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742950" indent="-742950">
              <a:buNone/>
            </a:pPr>
            <a:endParaRPr lang="ru-RU" sz="4000" baseline="-25000" dirty="0" smtClean="0"/>
          </a:p>
          <a:p>
            <a:pPr marL="742950" indent="-742950">
              <a:buAutoNum type="arabicPeriod"/>
            </a:pPr>
            <a:r>
              <a:rPr lang="en-US" sz="4000" dirty="0" smtClean="0"/>
              <a:t>Fe </a:t>
            </a:r>
            <a:r>
              <a:rPr lang="en-US" sz="4000" dirty="0" smtClean="0"/>
              <a:t>+ 2HCl= FeCl</a:t>
            </a:r>
            <a:r>
              <a:rPr lang="en-US" sz="4000" baseline="-25000" dirty="0" smtClean="0"/>
              <a:t>2</a:t>
            </a:r>
            <a:r>
              <a:rPr lang="en-US" sz="4000" dirty="0" smtClean="0"/>
              <a:t> + H</a:t>
            </a:r>
            <a:r>
              <a:rPr lang="en-US" sz="4000" baseline="-25000" dirty="0" smtClean="0"/>
              <a:t>2</a:t>
            </a:r>
            <a:r>
              <a:rPr lang="ru-RU" sz="4000" dirty="0" smtClean="0"/>
              <a:t> </a:t>
            </a:r>
            <a:endParaRPr lang="ru-RU" sz="4000" dirty="0" smtClean="0"/>
          </a:p>
          <a:p>
            <a:pPr marL="742950" indent="-742950">
              <a:buNone/>
            </a:pPr>
            <a:endParaRPr lang="ru-RU" sz="4000" dirty="0" smtClean="0"/>
          </a:p>
          <a:p>
            <a:pPr marL="742950" indent="-742950">
              <a:buNone/>
            </a:pPr>
            <a:r>
              <a:rPr lang="ru-RU" sz="4000" dirty="0" smtClean="0">
                <a:solidFill>
                  <a:srgbClr val="FFC000"/>
                </a:solidFill>
              </a:rPr>
              <a:t>2.</a:t>
            </a:r>
            <a:r>
              <a:rPr lang="ru-RU" sz="4000" dirty="0" smtClean="0"/>
              <a:t> </a:t>
            </a:r>
            <a:r>
              <a:rPr lang="en-US" sz="4000" dirty="0" smtClean="0"/>
              <a:t>Fe +H</a:t>
            </a:r>
            <a:r>
              <a:rPr lang="en-US" sz="4000" baseline="-25000" dirty="0" smtClean="0"/>
              <a:t>2</a:t>
            </a:r>
            <a:r>
              <a:rPr lang="en-US" sz="4000" dirty="0" smtClean="0"/>
              <a:t>SO</a:t>
            </a:r>
            <a:r>
              <a:rPr lang="en-US" sz="4000" baseline="-25000" dirty="0" smtClean="0"/>
              <a:t>4</a:t>
            </a:r>
            <a:r>
              <a:rPr lang="en-US" sz="4000" dirty="0" smtClean="0"/>
              <a:t>= FeSO</a:t>
            </a:r>
            <a:r>
              <a:rPr lang="en-US" sz="4000" baseline="-25000" dirty="0" smtClean="0"/>
              <a:t>4</a:t>
            </a:r>
            <a:r>
              <a:rPr lang="en-US" sz="4000" dirty="0" smtClean="0"/>
              <a:t>+ H</a:t>
            </a:r>
            <a:r>
              <a:rPr lang="en-US" sz="4000" baseline="-25000" dirty="0" smtClean="0"/>
              <a:t>2</a:t>
            </a:r>
            <a:endParaRPr lang="ru-RU" sz="4000" dirty="0" smtClean="0"/>
          </a:p>
          <a:p>
            <a:pPr marL="742950" indent="-742950">
              <a:buNone/>
            </a:pP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солями и водой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72518" cy="4873752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endParaRPr lang="ru-RU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4800" dirty="0" err="1" smtClean="0"/>
              <a:t>Fe</a:t>
            </a:r>
            <a:r>
              <a:rPr lang="ru-RU" sz="4800" dirty="0" smtClean="0"/>
              <a:t> </a:t>
            </a:r>
            <a:r>
              <a:rPr lang="ru-RU" sz="4800" dirty="0" smtClean="0"/>
              <a:t>+ CuSO</a:t>
            </a:r>
            <a:r>
              <a:rPr lang="ru-RU" sz="4800" baseline="-25000" dirty="0" smtClean="0"/>
              <a:t>4</a:t>
            </a:r>
            <a:r>
              <a:rPr lang="ru-RU" sz="4800" dirty="0" smtClean="0"/>
              <a:t> = </a:t>
            </a:r>
            <a:r>
              <a:rPr lang="ru-RU" sz="4800" dirty="0" smtClean="0"/>
              <a:t>FeSO</a:t>
            </a:r>
            <a:r>
              <a:rPr lang="ru-RU" sz="4800" baseline="-25000" dirty="0" smtClean="0"/>
              <a:t>4</a:t>
            </a:r>
            <a:r>
              <a:rPr lang="ru-RU" sz="4800" dirty="0" smtClean="0"/>
              <a:t> </a:t>
            </a:r>
            <a:r>
              <a:rPr lang="ru-RU" sz="4800" dirty="0" smtClean="0"/>
              <a:t>+ </a:t>
            </a:r>
            <a:r>
              <a:rPr lang="ru-RU" sz="4800" dirty="0" err="1" smtClean="0"/>
              <a:t>Cu</a:t>
            </a:r>
            <a:endParaRPr lang="ru-RU" sz="4800" dirty="0" smtClean="0"/>
          </a:p>
          <a:p>
            <a:pPr marL="742950" indent="-742950">
              <a:buFont typeface="+mj-lt"/>
              <a:buAutoNum type="arabicPeriod"/>
            </a:pPr>
            <a:endParaRPr lang="ru-RU" sz="4800" dirty="0" smtClean="0"/>
          </a:p>
          <a:p>
            <a:pPr marL="742950" indent="-742950">
              <a:buFont typeface="+mj-lt"/>
              <a:buAutoNum type="arabicPeriod"/>
            </a:pPr>
            <a:endParaRPr lang="ru-RU" sz="4800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4800" dirty="0" smtClean="0"/>
              <a:t>3 </a:t>
            </a:r>
            <a:r>
              <a:rPr lang="ru-RU" sz="4800" dirty="0" err="1" smtClean="0"/>
              <a:t>Fe</a:t>
            </a:r>
            <a:r>
              <a:rPr lang="ru-RU" sz="4800" dirty="0" smtClean="0"/>
              <a:t> + 4H</a:t>
            </a:r>
            <a:r>
              <a:rPr lang="ru-RU" sz="4800" baseline="-25000" dirty="0" smtClean="0"/>
              <a:t>2</a:t>
            </a:r>
            <a:r>
              <a:rPr lang="ru-RU" sz="4800" dirty="0" smtClean="0"/>
              <a:t>O = Fe</a:t>
            </a:r>
            <a:r>
              <a:rPr lang="ru-RU" sz="4800" baseline="-25000" dirty="0" smtClean="0"/>
              <a:t>3</a:t>
            </a:r>
            <a:r>
              <a:rPr lang="ru-RU" sz="4800" dirty="0" smtClean="0"/>
              <a:t>O</a:t>
            </a:r>
            <a:r>
              <a:rPr lang="ru-RU" sz="4800" baseline="-25000" dirty="0" smtClean="0"/>
              <a:t>4</a:t>
            </a:r>
            <a:r>
              <a:rPr lang="ru-RU" sz="4800" dirty="0" smtClean="0"/>
              <a:t> + 4H</a:t>
            </a:r>
            <a:r>
              <a:rPr lang="ru-RU" sz="4800" baseline="-25000" dirty="0" smtClean="0"/>
              <a:t>2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467600" cy="582594"/>
          </a:xfrm>
        </p:spPr>
        <p:txBody>
          <a:bodyPr/>
          <a:lstStyle/>
          <a:p>
            <a:r>
              <a:rPr lang="ru-RU" dirty="0" smtClean="0"/>
              <a:t>Роль железа в жизни человека.</a:t>
            </a:r>
            <a:endParaRPr lang="ru-RU" dirty="0"/>
          </a:p>
        </p:txBody>
      </p:sp>
      <p:pic>
        <p:nvPicPr>
          <p:cNvPr id="5" name="videoplayback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7626" y="571481"/>
            <a:ext cx="8953530" cy="628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железа.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43240" y="3429000"/>
            <a:ext cx="2643206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solidFill>
                  <a:schemeClr val="tx1"/>
                </a:solidFill>
              </a:rPr>
              <a:t>Fe</a:t>
            </a:r>
            <a:endParaRPr lang="ru-RU" sz="6600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V="1">
            <a:off x="2857488" y="2857496"/>
            <a:ext cx="78581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786446" y="3929066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929852" y="4928404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3965571" y="3035297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1928794" y="4000504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2964645" y="4393413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357818" y="4357694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 flipH="1" flipV="1">
            <a:off x="5107785" y="2821777"/>
            <a:ext cx="78581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3571868" y="1785926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929322" y="2071678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215206" y="3643314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357950" y="4714884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714744" y="5500702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500166" y="2000240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14282" y="3714752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643042" y="5214950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«</a:t>
            </a:r>
            <a:r>
              <a:rPr lang="ru-RU" sz="4000" b="1" dirty="0" smtClean="0">
                <a:solidFill>
                  <a:srgbClr val="002060"/>
                </a:solidFill>
              </a:rPr>
              <a:t>Вставь пропущенное слово</a:t>
            </a:r>
            <a:r>
              <a:rPr lang="ru-RU" sz="4000" dirty="0" smtClean="0">
                <a:solidFill>
                  <a:srgbClr val="002060"/>
                </a:solidFill>
              </a:rPr>
              <a:t>».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4 период.</a:t>
            </a:r>
          </a:p>
          <a:p>
            <a:r>
              <a:rPr lang="ru-RU" sz="3600" dirty="0" smtClean="0"/>
              <a:t>4 ряд.</a:t>
            </a:r>
          </a:p>
          <a:p>
            <a:r>
              <a:rPr lang="en-US" sz="3600" dirty="0" smtClean="0"/>
              <a:t>VIII</a:t>
            </a:r>
            <a:r>
              <a:rPr lang="ru-RU" sz="3600" dirty="0" smtClean="0"/>
              <a:t> </a:t>
            </a:r>
            <a:r>
              <a:rPr lang="ru-RU" sz="3600" dirty="0" smtClean="0"/>
              <a:t>группа.</a:t>
            </a:r>
          </a:p>
          <a:p>
            <a:r>
              <a:rPr lang="ru-RU" sz="3600" dirty="0" smtClean="0"/>
              <a:t>б- подгруппа.</a:t>
            </a:r>
            <a:endParaRPr lang="ru-RU" sz="3600" dirty="0" smtClean="0"/>
          </a:p>
          <a:p>
            <a:r>
              <a:rPr lang="ru-RU" sz="3600" dirty="0" smtClean="0"/>
              <a:t>Порядковый </a:t>
            </a:r>
            <a:r>
              <a:rPr lang="ru-RU" sz="3600" dirty="0" smtClean="0"/>
              <a:t>номер </a:t>
            </a:r>
            <a:r>
              <a:rPr lang="ru-RU" sz="3600" dirty="0" smtClean="0"/>
              <a:t>26</a:t>
            </a: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Это …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железа.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143240" y="3429000"/>
            <a:ext cx="2643206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solidFill>
                  <a:schemeClr val="tx1"/>
                </a:solidFill>
              </a:rPr>
              <a:t>Fe</a:t>
            </a:r>
            <a:endParaRPr lang="ru-RU" sz="6600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V="1">
            <a:off x="2857488" y="2857496"/>
            <a:ext cx="78581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786446" y="3929066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3929852" y="4928404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3965571" y="3035297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1928794" y="4000504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2964645" y="4393413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357818" y="4357694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 flipH="1" flipV="1">
            <a:off x="5107785" y="2821777"/>
            <a:ext cx="78581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3571868" y="1785926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Сельское хозяйство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929322" y="2071678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Транспорт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215206" y="3643314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Медицина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6357950" y="4714884"/>
            <a:ext cx="192882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Строительные материалы</a:t>
            </a:r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714744" y="5500702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Железные дороги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500166" y="2000240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Машиностроение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0" y="3714752"/>
            <a:ext cx="1785918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быту (иглы, скрепки)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1643042" y="5214950"/>
            <a:ext cx="157163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Посуда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Выберите правильные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Железо – это активный щелочной металл.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Железо легко куется.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Железо взаимодействует с разбавленными кислотами.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Изделия из железа не подвергаются коррозии.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Выберите правильные 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Температура плавления железа - 1540</a:t>
            </a:r>
            <a:r>
              <a:rPr lang="ru-RU" sz="3200" baseline="30000" dirty="0" smtClean="0"/>
              <a:t>0</a:t>
            </a:r>
            <a:r>
              <a:rPr lang="ru-RU" sz="3200" dirty="0" smtClean="0"/>
              <a:t>С.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Железо взаимодействует с концентрированными кислотами H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SO</a:t>
            </a:r>
            <a:r>
              <a:rPr lang="ru-RU" sz="3200" baseline="-25000" dirty="0" smtClean="0"/>
              <a:t>4 </a:t>
            </a:r>
            <a:r>
              <a:rPr lang="ru-RU" sz="3200" dirty="0" smtClean="0"/>
              <a:t>и HNO</a:t>
            </a:r>
            <a:r>
              <a:rPr lang="ru-RU" sz="3200" baseline="-25000" dirty="0" smtClean="0"/>
              <a:t>3</a:t>
            </a:r>
            <a:r>
              <a:rPr lang="ru-RU" sz="3200" dirty="0" smtClean="0"/>
              <a:t> при нагревании.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Атомы железа проявляют окислительные свойства.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200" dirty="0" smtClean="0"/>
              <a:t>Железо не обладает способностью намагничиваться.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Кутубская</a:t>
            </a:r>
            <a:r>
              <a:rPr lang="ru-RU" sz="4000" b="1" dirty="0" smtClean="0">
                <a:solidFill>
                  <a:schemeClr val="tx1"/>
                </a:solidFill>
              </a:rPr>
              <a:t> колонна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2" name="Picture 4" descr="http://russian7.ru/wp-content/uploads/2018/02/iron-pillar-del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00174"/>
            <a:ext cx="6615392" cy="50006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 Домашнее задание: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3200" dirty="0" smtClean="0"/>
          </a:p>
          <a:p>
            <a:pPr algn="ctr"/>
            <a:endParaRPr lang="ru-RU" sz="4400" b="1" dirty="0" smtClean="0"/>
          </a:p>
          <a:p>
            <a:pPr algn="ctr">
              <a:buNone/>
            </a:pPr>
            <a:r>
              <a:rPr lang="ru-RU" sz="4400" b="1" dirty="0" smtClean="0"/>
              <a:t>П.14 Стр.76-78</a:t>
            </a:r>
            <a:endParaRPr lang="ru-RU" sz="44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71744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643050"/>
            <a:ext cx="7072362" cy="1894362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Железо, его физические и химические свойства.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Цели урока: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sz="2800" dirty="0" smtClean="0"/>
              <a:t>Дать характеристику железу как представителю металлов.</a:t>
            </a:r>
          </a:p>
          <a:p>
            <a:pPr lvl="0"/>
            <a:r>
              <a:rPr lang="ru-RU" sz="2800" dirty="0" smtClean="0"/>
              <a:t>Узнать физические и химические свойства железа.</a:t>
            </a:r>
          </a:p>
          <a:p>
            <a:pPr lvl="0"/>
            <a:r>
              <a:rPr lang="ru-RU" sz="2800" dirty="0" smtClean="0"/>
              <a:t>Выяснить значение железа и его соединений в жизни человека и растений.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Состав атома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Протонов </a:t>
            </a:r>
            <a:r>
              <a:rPr lang="en-US" sz="6000" dirty="0" smtClean="0"/>
              <a:t> - 26</a:t>
            </a:r>
          </a:p>
          <a:p>
            <a:r>
              <a:rPr lang="ru-RU" sz="6000" dirty="0" smtClean="0"/>
              <a:t>Электронов – 26</a:t>
            </a:r>
          </a:p>
          <a:p>
            <a:r>
              <a:rPr lang="ru-RU" sz="6000" dirty="0" smtClean="0"/>
              <a:t>Нейтронов – 30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Строение атома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истратор\Desktop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7743826" cy="329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Восстановительные свойства железа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Fe</a:t>
            </a:r>
            <a:r>
              <a:rPr lang="ru-RU" sz="5400" baseline="30000" dirty="0" smtClean="0"/>
              <a:t>0</a:t>
            </a:r>
            <a:r>
              <a:rPr lang="ru-RU" sz="5400" dirty="0" smtClean="0"/>
              <a:t>-2</a:t>
            </a:r>
            <a:r>
              <a:rPr lang="en-US" sz="5400" dirty="0" smtClean="0"/>
              <a:t>e </a:t>
            </a:r>
            <a:r>
              <a:rPr lang="en-US" sz="5400" dirty="0" smtClean="0">
                <a:sym typeface="Wingdings"/>
              </a:rPr>
              <a:t></a:t>
            </a:r>
            <a:r>
              <a:rPr lang="en-US" sz="5400" dirty="0" smtClean="0"/>
              <a:t> Fe</a:t>
            </a:r>
            <a:r>
              <a:rPr lang="ru-RU" sz="5400" baseline="30000" dirty="0" smtClean="0"/>
              <a:t>+2</a:t>
            </a:r>
            <a:r>
              <a:rPr lang="ru-RU" sz="5400" dirty="0" smtClean="0"/>
              <a:t> ; </a:t>
            </a:r>
          </a:p>
          <a:p>
            <a:r>
              <a:rPr lang="en-US" sz="5400" dirty="0" smtClean="0"/>
              <a:t>Fe</a:t>
            </a:r>
            <a:r>
              <a:rPr lang="ru-RU" sz="5400" baseline="30000" dirty="0" smtClean="0"/>
              <a:t>0</a:t>
            </a:r>
            <a:r>
              <a:rPr lang="ru-RU" sz="5400" dirty="0" smtClean="0"/>
              <a:t> – 3</a:t>
            </a:r>
            <a:r>
              <a:rPr lang="en-US" sz="5400" dirty="0" smtClean="0"/>
              <a:t>e </a:t>
            </a:r>
            <a:r>
              <a:rPr lang="en-US" sz="5400" dirty="0" smtClean="0">
                <a:sym typeface="Wingdings"/>
              </a:rPr>
              <a:t></a:t>
            </a:r>
            <a:r>
              <a:rPr lang="en-US" sz="5400" dirty="0" smtClean="0"/>
              <a:t>Fe</a:t>
            </a:r>
            <a:r>
              <a:rPr lang="ru-RU" sz="5400" baseline="30000" dirty="0" smtClean="0"/>
              <a:t>+3</a:t>
            </a:r>
            <a:r>
              <a:rPr lang="ru-RU" sz="5400" dirty="0" smtClean="0"/>
              <a:t>. </a:t>
            </a:r>
          </a:p>
          <a:p>
            <a:r>
              <a:rPr lang="ru-RU" sz="5400" dirty="0" smtClean="0"/>
              <a:t>Степень окисления железа +2 и +3.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s://avatanplus.com/files/resources/original/5a1c6816d9d5215ffef6996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1602" y="-1357346"/>
            <a:ext cx="11772928" cy="8829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Магнитный железняк ( Магнетит</a:t>
            </a:r>
            <a:r>
              <a:rPr lang="ru-RU" sz="4000" b="1" dirty="0" smtClean="0"/>
              <a:t>) Fe</a:t>
            </a:r>
            <a:r>
              <a:rPr lang="ru-RU" sz="4000" b="1" baseline="-25000" dirty="0" smtClean="0"/>
              <a:t>3</a:t>
            </a:r>
            <a:r>
              <a:rPr lang="ru-RU" sz="4000" b="1" dirty="0" smtClean="0"/>
              <a:t>O</a:t>
            </a:r>
            <a:r>
              <a:rPr lang="ru-RU" sz="4000" b="1" baseline="-25000" dirty="0" smtClean="0"/>
              <a:t>4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im0-tub-ru.yandex.net/i?id=069e65c5375b87728e69249fa185ca8a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643050"/>
            <a:ext cx="6357902" cy="4752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157</TotalTime>
  <Words>340</Words>
  <Application>Microsoft Office PowerPoint</Application>
  <PresentationFormat>Экран (4:3)</PresentationFormat>
  <Paragraphs>93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Восьмое ноября.</vt:lpstr>
      <vt:lpstr>«Вставь пропущенное слово». </vt:lpstr>
      <vt:lpstr>Железо, его физические и химические свойства.</vt:lpstr>
      <vt:lpstr>Цели урока:</vt:lpstr>
      <vt:lpstr>Состав атома</vt:lpstr>
      <vt:lpstr>Строение атома</vt:lpstr>
      <vt:lpstr>Восстановительные свойства железа</vt:lpstr>
      <vt:lpstr>Слайд 8</vt:lpstr>
      <vt:lpstr>Магнитный железняк ( Магнетит) Fe3O4</vt:lpstr>
      <vt:lpstr>Красный железняк(Гематит) Fe2O3</vt:lpstr>
      <vt:lpstr>Бурый железняк (Лимонит) 2Fe2O3. 3H2O</vt:lpstr>
      <vt:lpstr>Железный шпат (Сидерит)  FeCO3</vt:lpstr>
      <vt:lpstr>Физические свойств железа</vt:lpstr>
      <vt:lpstr>Физические свойств железа</vt:lpstr>
      <vt:lpstr>Взаимодействие с простыми веществами - неметаллами</vt:lpstr>
      <vt:lpstr>С разбавленными кислотами:</vt:lpstr>
      <vt:lpstr>С солями и водой</vt:lpstr>
      <vt:lpstr>Роль железа в жизни человека.</vt:lpstr>
      <vt:lpstr>Значение железа.</vt:lpstr>
      <vt:lpstr>Значение железа.</vt:lpstr>
      <vt:lpstr>Выберите правильные ответы</vt:lpstr>
      <vt:lpstr>Выберите правильные ответы</vt:lpstr>
      <vt:lpstr>Кутубская колонна</vt:lpstr>
      <vt:lpstr> Домашнее задание: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Железо, его физические и химические свойства.</dc:title>
  <dc:creator>Администратор</dc:creator>
  <cp:lastModifiedBy>Pedagog</cp:lastModifiedBy>
  <cp:revision>20</cp:revision>
  <dcterms:created xsi:type="dcterms:W3CDTF">2018-11-06T10:02:25Z</dcterms:created>
  <dcterms:modified xsi:type="dcterms:W3CDTF">2018-11-08T04:47:59Z</dcterms:modified>
</cp:coreProperties>
</file>