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80" r:id="rId9"/>
    <p:sldMasterId id="2147483816" r:id="rId10"/>
    <p:sldMasterId id="2147483828" r:id="rId11"/>
    <p:sldMasterId id="2147483840" r:id="rId12"/>
    <p:sldMasterId id="2147483852" r:id="rId13"/>
    <p:sldMasterId id="2147483864" r:id="rId14"/>
    <p:sldMasterId id="2147483876" r:id="rId15"/>
  </p:sldMasterIdLst>
  <p:sldIdLst>
    <p:sldId id="260" r:id="rId16"/>
    <p:sldId id="264" r:id="rId17"/>
    <p:sldId id="262" r:id="rId18"/>
    <p:sldId id="263" r:id="rId19"/>
    <p:sldId id="265" r:id="rId20"/>
    <p:sldId id="266" r:id="rId21"/>
    <p:sldId id="267" r:id="rId22"/>
    <p:sldId id="268" r:id="rId23"/>
    <p:sldId id="276" r:id="rId24"/>
    <p:sldId id="271" r:id="rId25"/>
    <p:sldId id="278" r:id="rId26"/>
    <p:sldId id="277" r:id="rId27"/>
    <p:sldId id="275" r:id="rId28"/>
    <p:sldId id="274" r:id="rId29"/>
    <p:sldId id="291" r:id="rId30"/>
    <p:sldId id="292" r:id="rId31"/>
    <p:sldId id="281" r:id="rId32"/>
    <p:sldId id="284" r:id="rId33"/>
    <p:sldId id="300" r:id="rId34"/>
    <p:sldId id="301" r:id="rId35"/>
    <p:sldId id="303" r:id="rId36"/>
    <p:sldId id="302" r:id="rId37"/>
    <p:sldId id="305" r:id="rId38"/>
    <p:sldId id="282" r:id="rId39"/>
    <p:sldId id="299" r:id="rId40"/>
    <p:sldId id="295" r:id="rId41"/>
    <p:sldId id="298" r:id="rId42"/>
    <p:sldId id="297" r:id="rId43"/>
    <p:sldId id="296" r:id="rId44"/>
    <p:sldId id="304" r:id="rId45"/>
    <p:sldId id="294" r:id="rId46"/>
    <p:sldId id="293" r:id="rId47"/>
    <p:sldId id="283" r:id="rId48"/>
    <p:sldId id="285" r:id="rId49"/>
    <p:sldId id="280" r:id="rId50"/>
    <p:sldId id="287" r:id="rId51"/>
    <p:sldId id="288" r:id="rId52"/>
    <p:sldId id="279" r:id="rId53"/>
    <p:sldId id="289" r:id="rId54"/>
    <p:sldId id="290" r:id="rId55"/>
    <p:sldId id="258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09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2478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03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08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49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0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54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64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48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7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46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36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05847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484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99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74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82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34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50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33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28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46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0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26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42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40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07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32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5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18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47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44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45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51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7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52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47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773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30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92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90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05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69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71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31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91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45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9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08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93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75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02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8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70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49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28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49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5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91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32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15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53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091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2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89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02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09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3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16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73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82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75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87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83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7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646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74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47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99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27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79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43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8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35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6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82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7907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11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08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76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31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41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75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8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16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36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29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8260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67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61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26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02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3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63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0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44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90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78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4379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54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37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776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40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10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04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0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3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07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35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13127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06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81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07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09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09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06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47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60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89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98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94243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8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96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14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10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35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18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8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7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10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95384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9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9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3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35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3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05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81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63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10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26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84285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32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13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9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45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4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71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15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79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84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3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3F494-1EBD-4FAB-8773-99AE0D27E04E}" type="datetimeFigureOut">
              <a:rPr lang="ru-RU" smtClean="0"/>
              <a:pPr/>
              <a:t>30.10.2025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024B8-37DC-47D1-BB40-6F0A4B7FCA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31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491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52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12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900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611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6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627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167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008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75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090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87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83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69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11.jpeg"/><Relationship Id="rId5" Type="http://schemas.microsoft.com/office/2007/relationships/hdphoto" Target="../media/hdphoto5.wdp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9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8.xml"/><Relationship Id="rId6" Type="http://schemas.microsoft.com/office/2007/relationships/hdphoto" Target="../media/hdphoto9.wdp"/><Relationship Id="rId5" Type="http://schemas.openxmlformats.org/officeDocument/2006/relationships/image" Target="../media/image16.jpeg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6.xml"/><Relationship Id="rId6" Type="http://schemas.openxmlformats.org/officeDocument/2006/relationships/image" Target="../media/image20.jpeg"/><Relationship Id="rId5" Type="http://schemas.microsoft.com/office/2007/relationships/hdphoto" Target="../media/hdphoto12.wdp"/><Relationship Id="rId4" Type="http://schemas.openxmlformats.org/officeDocument/2006/relationships/image" Target="../media/image19.jpeg"/><Relationship Id="rId9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60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6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60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60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60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60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6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6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6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6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6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7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6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8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8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6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6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9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9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60.xml"/><Relationship Id="rId4" Type="http://schemas.openxmlformats.org/officeDocument/2006/relationships/image" Target="../media/image9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2394520" y="2411760"/>
            <a:ext cx="6840760" cy="20517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51720" y="34637"/>
            <a:ext cx="7092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МУНИЦИПАЛЬНОЕ </a:t>
            </a:r>
            <a:r>
              <a:rPr lang="ru-RU" b="1" dirty="0" smtClean="0"/>
              <a:t>АВТОНОМНОЕ ДОШКОЛЬНОЕ </a:t>
            </a:r>
            <a:endParaRPr lang="ru-RU" b="1" dirty="0" smtClean="0"/>
          </a:p>
          <a:p>
            <a:pPr algn="ctr"/>
            <a:r>
              <a:rPr lang="ru-RU" b="1" dirty="0" smtClean="0"/>
              <a:t>ОБРАЗОВАТЕЛЬНОЕ </a:t>
            </a:r>
            <a:r>
              <a:rPr lang="ru-RU" b="1" dirty="0"/>
              <a:t>УЧРЕЖДЕНИЕ </a:t>
            </a:r>
            <a:endParaRPr lang="ru-RU" dirty="0"/>
          </a:p>
          <a:p>
            <a:pPr algn="ctr"/>
            <a:r>
              <a:rPr lang="ru-RU" b="1" dirty="0"/>
              <a:t>«ДЕТСКИЙ САД № </a:t>
            </a:r>
            <a:r>
              <a:rPr lang="ru-RU" b="1" dirty="0" smtClean="0"/>
              <a:t>10 «Аленький цветочек»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11860" y="177281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smtClean="0">
                <a:latin typeface="Arial" pitchFamily="34" charset="0"/>
                <a:cs typeface="Arial" pitchFamily="34" charset="0"/>
              </a:rPr>
              <a:t>Опыт работы </a:t>
            </a:r>
            <a:br>
              <a:rPr lang="ru-RU" sz="2800" b="1" smtClean="0">
                <a:latin typeface="Arial" pitchFamily="34" charset="0"/>
                <a:cs typeface="Arial" pitchFamily="34" charset="0"/>
              </a:rPr>
            </a:br>
            <a:r>
              <a:rPr lang="ru-RU" sz="2800" b="1" smtClean="0">
                <a:latin typeface="Arial" pitchFamily="34" charset="0"/>
                <a:cs typeface="Arial" pitchFamily="34" charset="0"/>
              </a:rPr>
              <a:t>по реализации проекта </a:t>
            </a:r>
            <a:br>
              <a:rPr lang="ru-RU" sz="2800" b="1" smtClean="0">
                <a:latin typeface="Arial" pitchFamily="34" charset="0"/>
                <a:cs typeface="Arial" pitchFamily="34" charset="0"/>
              </a:rPr>
            </a:br>
            <a:r>
              <a:rPr lang="ru-RU" sz="2800" b="1" smtClean="0">
                <a:latin typeface="Arial" pitchFamily="34" charset="0"/>
                <a:cs typeface="Arial" pitchFamily="34" charset="0"/>
              </a:rPr>
              <a:t>«Творим добро вместе»</a:t>
            </a:r>
            <a:r>
              <a:rPr lang="ru-RU" sz="280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smtClean="0">
                <a:latin typeface="Arial" pitchFamily="34" charset="0"/>
                <a:cs typeface="Arial" pitchFamily="34" charset="0"/>
              </a:rPr>
            </a:br>
            <a:endParaRPr lang="ru-RU" sz="280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5301208"/>
            <a:ext cx="4572000" cy="13665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smtClean="0">
                <a:solidFill>
                  <a:srgbClr val="17365D"/>
                </a:solidFill>
                <a:effectLst/>
                <a:latin typeface="Arial"/>
                <a:ea typeface="Times New Roman"/>
                <a:cs typeface="Times New Roman"/>
              </a:rPr>
              <a:t>АКТУАЛЬНЫЕ ТРЕНДЫ РАЗВИТИЯ </a:t>
            </a:r>
            <a:endParaRPr lang="ru-RU" sz="1200"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smtClean="0">
                <a:solidFill>
                  <a:srgbClr val="17365D"/>
                </a:solidFill>
                <a:effectLst/>
                <a:latin typeface="Arial"/>
                <a:ea typeface="Times New Roman"/>
                <a:cs typeface="Times New Roman"/>
              </a:rPr>
              <a:t>СИСТЕМЫ ОБРАЗОВАНИЯ ПРОКОПЬЕВСКОГО ГОРОДСКОГО ОКРУГА</a:t>
            </a:r>
            <a:endParaRPr lang="ru-RU" sz="120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58338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E:\Фотографии\ВИДЕО ДОБРА\поделки и рисунки\20161018_08333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6424" y="3166037"/>
            <a:ext cx="4336926" cy="33085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7809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Выставка детских работ по теме: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«Творим добро»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5" name="Picture 3" descr="E:\Фотографии\ВИДЕО ДОБРА\поделки и рисунки\20161014_14264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52515" y="1196752"/>
            <a:ext cx="5349575" cy="23915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E:\Фотографии\ВИДЕО ДОБРА\поделки и рисунки\20161014_095011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76056" y="3091573"/>
            <a:ext cx="3563820" cy="3383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92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Фотоколлаж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«Маленькие помощники»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E:\Фотографии\ВИДЕО ДОБРА\поделки и рисунки\20161018_08245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3" y="1628800"/>
            <a:ext cx="4700522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Фотографии\ВИДЕО ДОБРА\поделки и рисунки\20161018_08163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984" y="3378676"/>
            <a:ext cx="4528170" cy="326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008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Выставка совместных работ детей и родителей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«Домик для сказочных героев»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/>
            </a:r>
            <a:br>
              <a:rPr lang="ru-RU" b="1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E:\Фотографии\ВИДЕО ДОБРА\поделки и рисунки\20161010_11055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32734" y="1124744"/>
            <a:ext cx="3511674" cy="28218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Фотографии\ВИДЕО ДОБРА\поделки и рисунки\20161018_08271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62264" y="3753722"/>
            <a:ext cx="4869160" cy="3071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Фотографии\ВИДЕО ДОБРА\поделки и рисунки\20161018_082725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8767" y="3861048"/>
            <a:ext cx="4135201" cy="2907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Фотографии\ВИДЕО ДОБРА\поделки и рисунки\20161018_082732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4066"/>
          <a:stretch/>
        </p:blipFill>
        <p:spPr bwMode="auto">
          <a:xfrm>
            <a:off x="210250" y="1112539"/>
            <a:ext cx="4141096" cy="28340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28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6943"/>
            <a:ext cx="585253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Коллективная работа 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«Дерево добрых дел»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2" name="Picture 4" descr="E:\Фотографии\ВИДЕО ДОБРА\поделки и рисунки\20161018_08322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8" y="3789040"/>
            <a:ext cx="3475472" cy="2809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Фотографии\ВИДЕО ДОБРА\поделки и рисунки\20161021_14034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340768"/>
            <a:ext cx="2232248" cy="2740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Фотографии\ВИДЕО ДОБРА\поделки и рисунки\20161018_083045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5289748" y="1160192"/>
            <a:ext cx="4286251" cy="2343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Фотографии\ВИДЕО ДОБРА\поделки и рисунки\20161018_082439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59832" y="1340768"/>
            <a:ext cx="2724150" cy="2402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21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8958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40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40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smtClean="0">
                <a:solidFill>
                  <a:schemeClr val="accent1">
                    <a:lumMod val="50000"/>
                  </a:schemeClr>
                </a:solidFill>
              </a:rPr>
              <a:t>Спортивное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мероприятие </a:t>
            </a:r>
            <a:b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«Дорога </a:t>
            </a:r>
            <a:r>
              <a:rPr lang="ru-RU" sz="4000" b="1" smtClean="0">
                <a:solidFill>
                  <a:schemeClr val="accent1">
                    <a:lumMod val="50000"/>
                  </a:schemeClr>
                </a:solidFill>
              </a:rPr>
              <a:t>добра»</a:t>
            </a:r>
            <a:br>
              <a:rPr lang="ru-RU" sz="4000" b="1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218" name="Picture 2" descr="D:\добро на ярмарку\фото сказок\Screenshot_20240114-092758_Samsung Interne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142" y="1426026"/>
            <a:ext cx="3459802" cy="2277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добро на ярмарку\фото сказок\Screenshot_20240114-092822_Samsung Interne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1426026"/>
            <a:ext cx="3594919" cy="2291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добро на ярмарку\фото сказок\Screenshot_20240114-092840_Samsung Interne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4017464"/>
            <a:ext cx="3456384" cy="26122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добро на ярмарку\фото сказок\Screenshot_20240114-092928_Samsung Internet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3" y="4024285"/>
            <a:ext cx="3528393" cy="2536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89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Спортивный праздник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290" name="Picture 2" descr="G:\101 сад фото 23 февраля 2020\20200220_10025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8535" y="1196752"/>
            <a:ext cx="3855473" cy="25398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G:\101 сад фото 23 февраля 2020\20200220_10111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97203" y="3746099"/>
            <a:ext cx="4151261" cy="2707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G:\101 сад фото 23 февраля 2020\20200220_10545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80645" y="1299026"/>
            <a:ext cx="3384376" cy="2335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G:\101 сад фото 23 февраля 2020\20200220_110421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1372" y="3925478"/>
            <a:ext cx="3639082" cy="2348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492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Подарок для папы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D:\добро на ярмарку\фото сказок\20230222_093618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1484784"/>
            <a:ext cx="7072510" cy="46002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24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Цветы для мамы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 descr="D:\101 сад\101 лучший сад +фото 8 марта\101 фото детей\IMG-20200214-WA000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1556792"/>
            <a:ext cx="6656732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94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Цветы для мамы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 descr="D:\101 сад\101 лучший сад +фото 8 марта\101 фото детей 2\IMG-20200708-WA0005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7584" y="1196752"/>
            <a:ext cx="3672408" cy="3011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101 сад\101 лучший сад +фото 8 марта\101 фото детей 2\IMG-20200708-WA00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3764" y="2730623"/>
            <a:ext cx="4212447" cy="31593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37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Акция «От </a:t>
            </a:r>
            <a:r>
              <a:rPr lang="ru-RU" b="1">
                <a:solidFill>
                  <a:schemeClr val="accent1">
                    <a:lumMod val="50000"/>
                  </a:schemeClr>
                </a:solidFill>
              </a:rPr>
              <a:t>сердца к сердцу»»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D:\добро на ярмарку\фото сказок\Screenshot_20240114-133608_Samsung Interne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980728"/>
            <a:ext cx="3933056" cy="2822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добро на ярмарку\фото сказок\Screenshot_20240114-133619_Samsung Interne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933056"/>
            <a:ext cx="3410285" cy="2510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добро на ярмарку\фото сказок\Screenshot_20240114-133623_Samsung Internet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1052736"/>
            <a:ext cx="3312368" cy="2705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добро на ярмарку\фото сказок\Screenshot_20240114-133628_Samsung Internet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6360" y="3861048"/>
            <a:ext cx="2523792" cy="29364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:\добро на ярмарку\фото сказок\Screenshot_20240114-133611_Samsung Internet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38256" y="3874824"/>
            <a:ext cx="2838200" cy="279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74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0"/>
          <p:cNvSpPr txBox="1">
            <a:spLocks noChangeArrowheads="1"/>
          </p:cNvSpPr>
          <p:nvPr/>
        </p:nvSpPr>
        <p:spPr bwMode="auto">
          <a:xfrm>
            <a:off x="1170781" y="228600"/>
            <a:ext cx="6573838" cy="8651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631029" y="4608860"/>
            <a:ext cx="2296319" cy="1268412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000" b="1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УЧИТЕЛЬ </a:t>
            </a:r>
            <a:r>
              <a:rPr lang="ru-RU" sz="1000" b="1" dirty="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000" b="1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ЛОГОПЕД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логопедическая диагностика;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коррекция и развитие речи;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рекомендации другим специалистам и воспитателям;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консультирование родителей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3523059" y="2968230"/>
            <a:ext cx="1943100" cy="1046162"/>
          </a:xfrm>
          <a:prstGeom prst="rect">
            <a:avLst/>
          </a:prstGeom>
          <a:gradFill rotWithShape="0">
            <a:gsLst>
              <a:gs pos="0">
                <a:srgbClr val="D99594"/>
              </a:gs>
              <a:gs pos="50000">
                <a:srgbClr val="F2DBDB"/>
              </a:gs>
              <a:gs pos="100000">
                <a:srgbClr val="D99594"/>
              </a:gs>
            </a:gsLst>
            <a:lin ang="18900000" scaled="1"/>
          </a:gradFill>
          <a:ln w="12700">
            <a:solidFill>
              <a:srgbClr val="D99594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ПСИХОЛОГИЧЕСКОЕ СОПРОВОЖДЕНИЕ РЕБЕНКА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95288" y="2184402"/>
            <a:ext cx="2414587" cy="1588294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00" b="1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ВОСПИТАТЕЛЬ</a:t>
            </a:r>
            <a:endParaRPr lang="ru-RU" sz="11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педагогическая диагностика;</a:t>
            </a:r>
            <a:endParaRPr lang="ru-RU" sz="11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исследование социального статуса семьи;</a:t>
            </a:r>
            <a:endParaRPr lang="ru-RU" sz="11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организация эмоционально </a:t>
            </a:r>
            <a:r>
              <a:rPr lang="ru-RU" sz="100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0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благоприятного климата в группе;</a:t>
            </a:r>
            <a:endParaRPr lang="ru-RU" sz="11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реализация</a:t>
            </a:r>
            <a:r>
              <a:rPr lang="ru-RU" sz="160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0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рекомендаций специалистов;</a:t>
            </a:r>
            <a:endParaRPr lang="ru-RU" sz="11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0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взаимодействие с семьей.</a:t>
            </a:r>
            <a:endParaRPr lang="ru-RU" sz="11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15"/>
          <p:cNvSpPr>
            <a:spLocks noChangeArrowheads="1"/>
          </p:cNvSpPr>
          <p:nvPr/>
        </p:nvSpPr>
        <p:spPr bwMode="auto">
          <a:xfrm rot="10800000">
            <a:off x="1751807" y="1174205"/>
            <a:ext cx="906462" cy="889000"/>
          </a:xfrm>
          <a:custGeom>
            <a:avLst/>
            <a:gdLst>
              <a:gd name="G0" fmla="+- 9257 0 0"/>
              <a:gd name="G1" fmla="+- 18514 0 0"/>
              <a:gd name="G2" fmla="+- 6171 0 0"/>
              <a:gd name="G3" fmla="*/ 9257 1 2"/>
              <a:gd name="G4" fmla="+- G3 10800 0"/>
              <a:gd name="G5" fmla="+- 21600 9257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9257 0 G4"/>
              <a:gd name="G12" fmla="*/ G2 G10 G11"/>
              <a:gd name="T0" fmla="*/ 15429 w 21600"/>
              <a:gd name="T1" fmla="*/ 0 h 21600"/>
              <a:gd name="T2" fmla="*/ 9257 w 21600"/>
              <a:gd name="T3" fmla="*/ 6171 h 21600"/>
              <a:gd name="T4" fmla="*/ 6171 w 21600"/>
              <a:gd name="T5" fmla="*/ 9257 h 21600"/>
              <a:gd name="T6" fmla="*/ 0 w 21600"/>
              <a:gd name="T7" fmla="*/ 15429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gradFill rotWithShape="0">
            <a:gsLst>
              <a:gs pos="0">
                <a:srgbClr val="F79646"/>
              </a:gs>
              <a:gs pos="100000">
                <a:srgbClr val="DF6A09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28398" dir="3806097" algn="ctr" rotWithShape="0">
              <a:srgbClr val="974706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 rot="16200000">
            <a:off x="6112669" y="1182936"/>
            <a:ext cx="906462" cy="889000"/>
          </a:xfrm>
          <a:custGeom>
            <a:avLst/>
            <a:gdLst>
              <a:gd name="G0" fmla="+- 9257 0 0"/>
              <a:gd name="G1" fmla="+- 18514 0 0"/>
              <a:gd name="G2" fmla="+- 6171 0 0"/>
              <a:gd name="G3" fmla="*/ 9257 1 2"/>
              <a:gd name="G4" fmla="+- G3 10800 0"/>
              <a:gd name="G5" fmla="+- 21600 9257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9257 0 G4"/>
              <a:gd name="G12" fmla="*/ G2 G10 G11"/>
              <a:gd name="T0" fmla="*/ 15429 w 21600"/>
              <a:gd name="T1" fmla="*/ 0 h 21600"/>
              <a:gd name="T2" fmla="*/ 9257 w 21600"/>
              <a:gd name="T3" fmla="*/ 6171 h 21600"/>
              <a:gd name="T4" fmla="*/ 6171 w 21600"/>
              <a:gd name="T5" fmla="*/ 9257 h 21600"/>
              <a:gd name="T6" fmla="*/ 0 w 21600"/>
              <a:gd name="T7" fmla="*/ 15429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gradFill rotWithShape="0">
            <a:gsLst>
              <a:gs pos="0">
                <a:srgbClr val="F79646"/>
              </a:gs>
              <a:gs pos="100000">
                <a:srgbClr val="DF6A09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28398" dir="3806097" algn="ctr" rotWithShape="0">
              <a:srgbClr val="974706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6175696" y="2204864"/>
            <a:ext cx="2644776" cy="1389024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МУЗЫКАЛЬНЫЙ РУКОВОДИТЕЛЬ</a:t>
            </a:r>
            <a:endParaRPr lang="ru-RU" sz="11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использование элементов музыкальной, танцевальной и терапии с учетом рекомендаций педагога </a:t>
            </a:r>
            <a:r>
              <a:rPr lang="ru-RU" sz="90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9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психолога и учителя </a:t>
            </a:r>
            <a:r>
              <a:rPr lang="ru-RU" sz="90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140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9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логопеда;</a:t>
            </a:r>
            <a:endParaRPr lang="ru-RU" sz="11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организация совместных</a:t>
            </a:r>
            <a:r>
              <a:rPr lang="ru-RU" sz="140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9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праздников и</a:t>
            </a:r>
            <a:r>
              <a:rPr lang="ru-RU" sz="140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90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развлечений.</a:t>
            </a:r>
            <a:endParaRPr lang="ru-RU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251200" y="1239344"/>
            <a:ext cx="2722563" cy="1387177"/>
          </a:xfrm>
          <a:prstGeom prst="rect">
            <a:avLst/>
          </a:prstGeom>
          <a:solidFill>
            <a:srgbClr val="92D050"/>
          </a:soli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ПЕДАГОГ - ПСИХОЛОГ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психологическая диагностика;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профилактика и консультирование;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психологическая коррекция;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использование элементов 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психотерапии;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рекомендации другим специалистам, воспитателям и родителям.</a:t>
            </a:r>
            <a:endParaRPr lang="ru-RU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5973763" y="4509120"/>
            <a:ext cx="2479079" cy="1385093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prstClr val="black"/>
                </a:solidFill>
                <a:ea typeface="Times New Roman" pitchFamily="18" charset="0"/>
                <a:cs typeface="Times New Roman" pitchFamily="18" charset="0"/>
              </a:rPr>
              <a:t>ИНСТРУКТОР ПО ФИЗИЧЕСКОЙ КУЛЬТУРЕ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диагностика физического развития;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выполнение рекомендаций специалистов;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индивидуальная коррекционная работа;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организация совместных праздников</a:t>
            </a:r>
            <a:r>
              <a:rPr lang="ru-RU" sz="14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и развлечений.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 rot="5400000">
            <a:off x="434976" y="4899025"/>
            <a:ext cx="284162" cy="369887"/>
          </a:xfrm>
          <a:prstGeom prst="leftRightArrow">
            <a:avLst>
              <a:gd name="adj1" fmla="val 50000"/>
              <a:gd name="adj2" fmla="val 20000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 rot="5400000">
            <a:off x="6472102" y="3955964"/>
            <a:ext cx="592408" cy="369888"/>
          </a:xfrm>
          <a:prstGeom prst="leftRightArrow">
            <a:avLst>
              <a:gd name="adj1" fmla="val 50000"/>
              <a:gd name="adj2" fmla="val 22747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 rot="10800000">
            <a:off x="2987825" y="5003329"/>
            <a:ext cx="493713" cy="369887"/>
          </a:xfrm>
          <a:prstGeom prst="leftRightArrow">
            <a:avLst>
              <a:gd name="adj1" fmla="val 50000"/>
              <a:gd name="adj2" fmla="val 26695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 rot="10800000">
            <a:off x="5528989" y="5013176"/>
            <a:ext cx="411163" cy="369887"/>
          </a:xfrm>
          <a:prstGeom prst="leftRightArrow">
            <a:avLst>
              <a:gd name="adj1" fmla="val 50000"/>
              <a:gd name="adj2" fmla="val 22232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3560365" y="4437112"/>
            <a:ext cx="1905793" cy="1746250"/>
          </a:xfrm>
          <a:prstGeom prst="rect">
            <a:avLst/>
          </a:prstGeom>
          <a:gradFill rotWithShape="0">
            <a:gsLst>
              <a:gs pos="0">
                <a:srgbClr val="FABF8F"/>
              </a:gs>
              <a:gs pos="50000">
                <a:srgbClr val="FDE9D9"/>
              </a:gs>
              <a:gs pos="100000">
                <a:srgbClr val="FABF8F"/>
              </a:gs>
            </a:gsLst>
            <a:lin ang="18900000" scaled="1"/>
          </a:gradFill>
          <a:ln w="12700">
            <a:solidFill>
              <a:srgbClr val="FABF8F"/>
            </a:solidFill>
            <a:miter lim="800000"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100" b="1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СТАРШАЯ МЕДСЕСТРА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исследование физического развития и физической подготовленности;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комплексная оценка состояния</a:t>
            </a:r>
            <a:r>
              <a:rPr lang="ru-RU" sz="1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здоровья;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контроль за организацией оздоровительных</a:t>
            </a:r>
            <a:r>
              <a:rPr lang="ru-RU" sz="14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мероприятий и</a:t>
            </a:r>
            <a:r>
              <a:rPr lang="ru-RU" sz="140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питанием детей;</a:t>
            </a:r>
            <a:endParaRPr lang="ru-RU" sz="11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900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- сезонная профилактика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 rot="5400000">
            <a:off x="283369" y="7668419"/>
            <a:ext cx="906462" cy="889000"/>
          </a:xfrm>
          <a:custGeom>
            <a:avLst/>
            <a:gdLst>
              <a:gd name="G0" fmla="+- 9257 0 0"/>
              <a:gd name="G1" fmla="+- 18514 0 0"/>
              <a:gd name="G2" fmla="+- 6171 0 0"/>
              <a:gd name="G3" fmla="*/ 9257 1 2"/>
              <a:gd name="G4" fmla="+- G3 10800 0"/>
              <a:gd name="G5" fmla="+- 21600 9257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9257 0 G4"/>
              <a:gd name="G12" fmla="*/ G2 G10 G11"/>
              <a:gd name="T0" fmla="*/ 15429 w 21600"/>
              <a:gd name="T1" fmla="*/ 0 h 21600"/>
              <a:gd name="T2" fmla="*/ 9257 w 21600"/>
              <a:gd name="T3" fmla="*/ 6171 h 21600"/>
              <a:gd name="T4" fmla="*/ 6171 w 21600"/>
              <a:gd name="T5" fmla="*/ 9257 h 21600"/>
              <a:gd name="T6" fmla="*/ 0 w 21600"/>
              <a:gd name="T7" fmla="*/ 15429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gradFill rotWithShape="0">
            <a:gsLst>
              <a:gs pos="0">
                <a:srgbClr val="F79646"/>
              </a:gs>
              <a:gs pos="100000">
                <a:srgbClr val="DF6A09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28398" dir="3806097" algn="ctr" rotWithShape="0">
              <a:srgbClr val="974706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5149850" y="7783513"/>
            <a:ext cx="906463" cy="889000"/>
          </a:xfrm>
          <a:custGeom>
            <a:avLst/>
            <a:gdLst>
              <a:gd name="G0" fmla="+- 9257 0 0"/>
              <a:gd name="G1" fmla="+- 18514 0 0"/>
              <a:gd name="G2" fmla="+- 6171 0 0"/>
              <a:gd name="G3" fmla="*/ 9257 1 2"/>
              <a:gd name="G4" fmla="+- G3 10800 0"/>
              <a:gd name="G5" fmla="+- 21600 9257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9257 0 G4"/>
              <a:gd name="G12" fmla="*/ G2 G10 G11"/>
              <a:gd name="T0" fmla="*/ 15429 w 21600"/>
              <a:gd name="T1" fmla="*/ 0 h 21600"/>
              <a:gd name="T2" fmla="*/ 9257 w 21600"/>
              <a:gd name="T3" fmla="*/ 6171 h 21600"/>
              <a:gd name="T4" fmla="*/ 6171 w 21600"/>
              <a:gd name="T5" fmla="*/ 9257 h 21600"/>
              <a:gd name="T6" fmla="*/ 0 w 21600"/>
              <a:gd name="T7" fmla="*/ 15429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gradFill rotWithShape="0">
            <a:gsLst>
              <a:gs pos="0">
                <a:srgbClr val="F79646"/>
              </a:gs>
              <a:gs pos="100000">
                <a:srgbClr val="DF6A09"/>
              </a:gs>
            </a:gsLst>
            <a:path path="rect">
              <a:fillToRect l="50000" t="50000" r="50000" b="50000"/>
            </a:path>
          </a:gradFill>
          <a:ln>
            <a:noFill/>
          </a:ln>
          <a:effectLst>
            <a:outerShdw dist="28398" dir="3806097" algn="ctr" rotWithShape="0">
              <a:srgbClr val="974706"/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 rot="5400000">
            <a:off x="1416445" y="3936209"/>
            <a:ext cx="725488" cy="369887"/>
          </a:xfrm>
          <a:prstGeom prst="leftRightArrow">
            <a:avLst>
              <a:gd name="adj1" fmla="val 50000"/>
              <a:gd name="adj2" fmla="val 39228"/>
            </a:avLst>
          </a:prstGeom>
          <a:gradFill rotWithShape="0">
            <a:gsLst>
              <a:gs pos="0">
                <a:srgbClr val="F79646"/>
              </a:gs>
              <a:gs pos="100000">
                <a:srgbClr val="974706"/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  <a:headEnd/>
            <a:tailEnd/>
          </a:ln>
          <a:effectLst>
            <a:outerShdw sy="50000" kx="-2453608" rotWithShape="0">
              <a:srgbClr val="FBD4B4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587500" y="131803"/>
            <a:ext cx="536575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Схема взаимодействия участников 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образовательного процесса</a:t>
            </a:r>
            <a:endParaRPr 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43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18864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Акция «Мы за чистый город»</a:t>
            </a:r>
            <a:br>
              <a:rPr lang="ru-RU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4" name="Picture 2" descr="D:\добро на ярмарку\фото сказок\чист 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483" y="908720"/>
            <a:ext cx="3608501" cy="2696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добро на ярмарку\фото сказок\чист 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836712"/>
            <a:ext cx="3672408" cy="27852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добро на ярмарку\фото сказок\чист 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891362"/>
            <a:ext cx="3672408" cy="2363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добро на ярмарку\фото сказок\чист 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205" y="3891362"/>
            <a:ext cx="3613465" cy="2443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84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0075"/>
          </a:xfrm>
        </p:spPr>
        <p:txBody>
          <a:bodyPr>
            <a:normAutofit fontScale="90000"/>
          </a:bodyPr>
          <a:lstStyle/>
          <a:p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0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Акция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«Очисти родник»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D:\добро на ярмарку\фото сказок\MovaviClips_Video_20230423-142351.mp4_snapshot_00.4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380" y="2112330"/>
            <a:ext cx="2520444" cy="4196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добро на ярмарку\фото сказок\MovaviClips_Video_20230423-142351.mp4_snapshot_01.0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8183" y="2027841"/>
            <a:ext cx="2385701" cy="4281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добро на ярмарку\фото сказок\MovaviClips_Video_20230423-142351.mp4_snapshot_01.15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33648" y="1058729"/>
            <a:ext cx="2734496" cy="22262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добро на ярмарку\фото сказок\MovaviClips_Video_20230423-142351.mp4_snapshot_01.24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3808" y="3645024"/>
            <a:ext cx="3528391" cy="2073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2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18864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Акция «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Безопасный Новый год»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D:\добро на ярмарку\фото сказок\безопасные дороги дед мороз.mp4_snapshot_00.01.jpg"/>
          <p:cNvPicPr>
            <a:picLocks noChangeAspect="1" noChangeArrowheads="1"/>
          </p:cNvPicPr>
          <p:nvPr/>
        </p:nvPicPr>
        <p:blipFill>
          <a:blip r:embed="rId2" cstate="print"/>
          <a:srcRect l="2751" r="4534" b="10626"/>
          <a:stretch>
            <a:fillRect/>
          </a:stretch>
        </p:blipFill>
        <p:spPr bwMode="auto">
          <a:xfrm>
            <a:off x="683568" y="1052736"/>
            <a:ext cx="4032448" cy="2200262"/>
          </a:xfrm>
          <a:prstGeom prst="rect">
            <a:avLst/>
          </a:prstGeom>
          <a:noFill/>
        </p:spPr>
      </p:pic>
      <p:pic>
        <p:nvPicPr>
          <p:cNvPr id="1027" name="Picture 3" descr="D:\добро на ярмарку\фото сказок\безопасные дороги дед мороз.mp4_snapshot_01.06.jpg"/>
          <p:cNvPicPr>
            <a:picLocks noChangeAspect="1" noChangeArrowheads="1"/>
          </p:cNvPicPr>
          <p:nvPr/>
        </p:nvPicPr>
        <p:blipFill>
          <a:blip r:embed="rId3" cstate="print"/>
          <a:srcRect t="-9161" r="6658" b="11441"/>
          <a:stretch>
            <a:fillRect/>
          </a:stretch>
        </p:blipFill>
        <p:spPr bwMode="auto">
          <a:xfrm>
            <a:off x="323528" y="3933056"/>
            <a:ext cx="388843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D:\добро на ярмарку\фото сказок\безопасные дороги дед мороз.mp4_snapshot_01.21.jpg"/>
          <p:cNvPicPr>
            <a:picLocks noChangeAspect="1" noChangeArrowheads="1"/>
          </p:cNvPicPr>
          <p:nvPr/>
        </p:nvPicPr>
        <p:blipFill>
          <a:blip r:embed="rId4" cstate="print"/>
          <a:srcRect t="2751" r="8100" b="10626"/>
          <a:stretch>
            <a:fillRect/>
          </a:stretch>
        </p:blipFill>
        <p:spPr bwMode="auto">
          <a:xfrm>
            <a:off x="4788024" y="1556792"/>
            <a:ext cx="404889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добро на ярмарку\фото сказок\безопасные дороги дед мороз.mp4_snapshot_01.31.jpg"/>
          <p:cNvPicPr>
            <a:picLocks noChangeAspect="1" noChangeArrowheads="1"/>
          </p:cNvPicPr>
          <p:nvPr/>
        </p:nvPicPr>
        <p:blipFill>
          <a:blip r:embed="rId5" cstate="print"/>
          <a:srcRect r="13447" b="5901"/>
          <a:stretch>
            <a:fillRect/>
          </a:stretch>
        </p:blipFill>
        <p:spPr bwMode="auto">
          <a:xfrm>
            <a:off x="4860031" y="3861048"/>
            <a:ext cx="3861429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900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18864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Акция «Безопасные дороги детям» </a:t>
            </a:r>
          </a:p>
        </p:txBody>
      </p:sp>
      <p:pic>
        <p:nvPicPr>
          <p:cNvPr id="12290" name="Picture 2" descr="D:\добро на ярмарку\фото сказок\Screenshot_20240114-092454_Samsung Interne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1751195"/>
            <a:ext cx="3744416" cy="44606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добро на ярмарку\фото сказок\Screenshot_20240114-092145_Samsung Interne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8372" y="1178070"/>
            <a:ext cx="4123628" cy="37630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00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>
                <a:solidFill>
                  <a:schemeClr val="accent1">
                    <a:lumMod val="50000"/>
                  </a:schemeClr>
                </a:solidFill>
              </a:rPr>
              <a:t>«Безопасные дороги детям</a:t>
            </a: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D:\101 сад\101 лучший сад +фото 8 марта\101 фото детей\IMG-20200327-WA00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101 сад\101 лучший сад +фото 8 марта\101 фото детей\IMG-20200327-WA005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51512" y="3232894"/>
            <a:ext cx="4026091" cy="3060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19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Акция добра «Помоги животным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266" name="Picture 2" descr="D:\добро на ярмарку\фото сказок\Screenshot_20240114-133112_Samsung Interne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194513"/>
            <a:ext cx="3960440" cy="2954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добро на ярмарку\фото сказок\Screenshot_20240114-133121_Samsung Interne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644008" y="3084165"/>
            <a:ext cx="4104456" cy="30091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934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9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Акция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«Тепло сердец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 descr="D:\добро на ярмарку\фото сказок\Screenshot_20240114-134941_Samsung Interne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983" y="1052736"/>
            <a:ext cx="3869705" cy="2570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добро на ярмарку\фото сказок\Screenshot_20240114-134949_Samsung Interne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3802109"/>
            <a:ext cx="3727622" cy="2723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добро на ярмарку\фото сказок\Screenshot_20240114-133418_Samsung Internet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 bwMode="auto">
          <a:xfrm>
            <a:off x="539551" y="908720"/>
            <a:ext cx="3496867" cy="5459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59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9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Акция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«Чистый сад, чистый город, чистая планета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314" name="Picture 2" descr="D:\добро на ярмарку\фото сказок\Screenshot_20240114-135757_Samsung Interne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1484785"/>
            <a:ext cx="3888432" cy="4884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D:\добро на ярмарку\фото сказок\Screenshot_20240114-135812_Samsung Interne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9732" y="1484784"/>
            <a:ext cx="3209358" cy="2110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D:\добро на ярмарку\фото сказок\Screenshot_20240114-135837_Samsung Interne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927166"/>
            <a:ext cx="3293997" cy="24338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48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Экскурсия </a:t>
            </a:r>
            <a:r>
              <a:rPr lang="ru-RU" b="1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библиотеку</a:t>
            </a:r>
            <a:br>
              <a:rPr lang="ru-RU" b="1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 descr="D:\добро на ярмарку\фото сказок\Screenshot_20240114-093712_Samsung Interne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886702"/>
            <a:ext cx="3995789" cy="2844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добро на ярмарку\фото сказок\Screenshot_20240114-093652_Samsung Interne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9" y="908719"/>
            <a:ext cx="3765594" cy="2845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добро на ярмарку\фото сказок\Screenshot_20240114-093701_Samsung Internet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98612" y="3886702"/>
            <a:ext cx="3850460" cy="28012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95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«Береги свое здоровье»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D:\добро на ярмарку\фото сказок\Screenshot_20240114-135621_Samsung Interne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124745"/>
            <a:ext cx="4172620" cy="3059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добро на ярмарку\фото сказок\Screenshot_20240114-135555_Samsung Interne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059672"/>
            <a:ext cx="4464496" cy="3311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98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3" y="404664"/>
            <a:ext cx="8668857" cy="1224136"/>
          </a:xfrm>
          <a:ln w="28575">
            <a:noFill/>
          </a:ln>
        </p:spPr>
        <p:txBody>
          <a:bodyPr>
            <a:noAutofit/>
          </a:bodyPr>
          <a:lstStyle/>
          <a:p>
            <a:r>
              <a:rPr lang="ru-RU" sz="3600" b="1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Доброму человеку, что день, </a:t>
            </a:r>
            <a:r>
              <a:rPr lang="ru-RU" sz="36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6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6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то </a:t>
            </a:r>
            <a:r>
              <a:rPr lang="ru-RU" sz="3600" b="1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 праздник</a:t>
            </a: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endParaRPr lang="ru-RU" sz="36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2F22D6-0F85-46E9-9847-A41BA73D1E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30.10.2025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72866E-80BA-4DC2-AF00-45B601BE29A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3419871" y="3974983"/>
            <a:ext cx="5408094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just">
              <a:spcBef>
                <a:spcPct val="20000"/>
              </a:spcBef>
            </a:pPr>
            <a:r>
              <a:rPr lang="ru-RU" sz="2800" b="1" dirty="0">
                <a:solidFill>
                  <a:srgbClr val="C00000"/>
                </a:solidFill>
                <a:latin typeface="Calibri"/>
              </a:rPr>
              <a:t> </a:t>
            </a:r>
            <a:r>
              <a:rPr lang="ru-RU" sz="2800" b="1" dirty="0">
                <a:solidFill>
                  <a:prstClr val="black"/>
                </a:solidFill>
              </a:rPr>
              <a:t>Сроки реализации       проекта:</a:t>
            </a:r>
          </a:p>
          <a:p>
            <a:pPr marL="0" lvl="2" algn="just">
              <a:spcBef>
                <a:spcPct val="20000"/>
              </a:spcBef>
            </a:pPr>
            <a:r>
              <a:rPr lang="ru-RU" sz="2800" dirty="0" smtClean="0">
                <a:solidFill>
                  <a:prstClr val="black"/>
                </a:solidFill>
              </a:rPr>
              <a:t>Сентябрь </a:t>
            </a:r>
            <a:r>
              <a:rPr lang="ru-RU" sz="2800" dirty="0" smtClean="0">
                <a:solidFill>
                  <a:prstClr val="black"/>
                </a:solidFill>
              </a:rPr>
              <a:t>2024 </a:t>
            </a:r>
            <a:r>
              <a:rPr lang="ru-RU" sz="2800" dirty="0" smtClean="0">
                <a:solidFill>
                  <a:prstClr val="black"/>
                </a:solidFill>
              </a:rPr>
              <a:t>г. – май </a:t>
            </a:r>
            <a:r>
              <a:rPr lang="ru-RU" sz="2800" dirty="0" smtClean="0">
                <a:solidFill>
                  <a:prstClr val="black"/>
                </a:solidFill>
              </a:rPr>
              <a:t>2025 </a:t>
            </a:r>
            <a:r>
              <a:rPr lang="ru-RU" sz="2800" dirty="0" smtClean="0">
                <a:solidFill>
                  <a:prstClr val="black"/>
                </a:solidFill>
              </a:rPr>
              <a:t>г.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5038" y="170080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Целевая группа проекта:</a:t>
            </a:r>
          </a:p>
          <a:p>
            <a:r>
              <a:rPr lang="ru-RU" sz="2400" dirty="0">
                <a:solidFill>
                  <a:prstClr val="black"/>
                </a:solidFill>
              </a:rPr>
              <a:t>Дети дошкольного возраста (4-7 лет), воспитатели, педагоги</a:t>
            </a:r>
            <a:r>
              <a:rPr lang="ru-RU" sz="2400">
                <a:solidFill>
                  <a:prstClr val="black"/>
                </a:solidFill>
              </a:rPr>
              <a:t>, </a:t>
            </a:r>
            <a:r>
              <a:rPr lang="ru-RU" sz="2400" smtClean="0">
                <a:solidFill>
                  <a:prstClr val="black"/>
                </a:solidFill>
              </a:rPr>
              <a:t>  </a:t>
            </a:r>
            <a:r>
              <a:rPr lang="ru-RU" sz="2400" dirty="0">
                <a:solidFill>
                  <a:prstClr val="black"/>
                </a:solidFill>
              </a:rPr>
              <a:t>учитель-логопед, музыкальный руководитель</a:t>
            </a:r>
            <a:r>
              <a:rPr lang="ru-RU" sz="2400">
                <a:solidFill>
                  <a:prstClr val="black"/>
                </a:solidFill>
              </a:rPr>
              <a:t>, </a:t>
            </a:r>
            <a:r>
              <a:rPr lang="ru-RU" sz="2400" smtClean="0">
                <a:solidFill>
                  <a:prstClr val="black"/>
                </a:solidFill>
              </a:rPr>
              <a:t>инструктор </a:t>
            </a:r>
            <a:r>
              <a:rPr lang="ru-RU" sz="2400" dirty="0">
                <a:solidFill>
                  <a:prstClr val="black"/>
                </a:solidFill>
              </a:rPr>
              <a:t>по физической культуре.</a:t>
            </a:r>
          </a:p>
        </p:txBody>
      </p:sp>
      <p:pic>
        <p:nvPicPr>
          <p:cNvPr id="5124" name="Picture 4" descr="C:\Users\Елена\Desktop\капитошка\8271553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3789040"/>
            <a:ext cx="3527793" cy="288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90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 «Спички детям – не игрушка»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2" name="Picture 2" descr="D:\добро на ярмарку\фото сказок\Screenshot_20240114-132909_Samsung Interne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4077072" cy="28256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добро на ярмарку\фото сказок\Screenshot_20240114-132919_Samsung Interne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908720"/>
            <a:ext cx="3765750" cy="2813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добро на ярмарку\фото сказок\Screenshot_20240114-132924_Samsung Interne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3979639"/>
            <a:ext cx="3888432" cy="2689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88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 «Берегите лес от пожара»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5" name="Picture 3" descr="D:\добро на ярмарку\фото сказок\Screenshot_20240114-093538_Samsung Interne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3411053" cy="25582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добро на ярмарку\фото сказок\Screenshot_20240114-093554_Samsung Interne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04048" y="969456"/>
            <a:ext cx="3235027" cy="2658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добро на ярмарку\фото сказок\Screenshot_20240114-132810_Samsung Interne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3" y="3647983"/>
            <a:ext cx="3960440" cy="28988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965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9439"/>
          </a:xfrm>
        </p:spPr>
        <p:txBody>
          <a:bodyPr>
            <a:normAutofit fontScale="90000"/>
          </a:bodyPr>
          <a:lstStyle/>
          <a:p>
            <a:r>
              <a:rPr lang="ru-RU" sz="10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0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000" b="1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0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 «Хранители рироды»</a:t>
            </a:r>
            <a:br>
              <a:rPr lang="ru-RU" b="1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4" name="Picture 6" descr="D:\добро на ярмарку\фото сказок\Screenshot_20240114-093250_Samsung Interne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573017"/>
            <a:ext cx="3743376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бро на ярмарку\фото сказок\Screenshot_20240114-093259_Samsung Interne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3573016"/>
            <a:ext cx="3580154" cy="28597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добро на ярмарку\фото сказок\Screenshot_20240114-093307_Samsung Internet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54049" y="873457"/>
            <a:ext cx="3774135" cy="2562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21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«Береги природу»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D:\101 сад\101 лучший сад +фото 8 марта\101 фото детей 2\IMG-20200731-WA005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38793" y="2348880"/>
            <a:ext cx="4130591" cy="3246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101 сад\101 лучший сад +фото 8 марта\101 фото детей 2\IMG-20200731-WA0045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1350288"/>
            <a:ext cx="3672408" cy="3003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49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«Город мастеров»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338" name="Picture 2" descr="D:\добро на ярмарку\фото сказок\Screenshot_20240114-140625_Samsung Interne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905" y="980728"/>
            <a:ext cx="3854703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D:\добро на ярмарку\фото сказок\Screenshot_20240114-140634_Samsung Interne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980729"/>
            <a:ext cx="3456384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D:\добро на ярмарку\фото сказок\Screenshot_20240114-140617_Samsung Interne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8068" y="4005064"/>
            <a:ext cx="3658116" cy="26826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59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7407"/>
          </a:xfrm>
        </p:spPr>
        <p:txBody>
          <a:bodyPr>
            <a:normAutofit fontScale="90000"/>
          </a:bodyPr>
          <a:lstStyle/>
          <a:p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Поздравляем   Ветеранов</a:t>
            </a:r>
            <a:br>
              <a:rPr lang="ru-RU" b="1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D:\101 сад\101  фильм про сад и фото\день победы 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6849" y="1142045"/>
            <a:ext cx="3817359" cy="2863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добро на ярмарку\фото сказок\1. 9 мая 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4077072"/>
            <a:ext cx="4305403" cy="24381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9 мая 2023\IMG-20230503-WA000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15528" y="4077072"/>
            <a:ext cx="4048089" cy="24381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57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Вечная память землякам</a:t>
            </a:r>
            <a:br>
              <a:rPr lang="ru-RU" b="1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4" name="Picture 2" descr="G:\101 с. У памятника\IMG-20191206-WA0007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355" y="1268760"/>
            <a:ext cx="3521123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G:\101 с. У памятника\IMG-20191206-WA002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2389" y="3055268"/>
            <a:ext cx="4331973" cy="3248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4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9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Сказка «Дюймовочка»</a:t>
            </a:r>
            <a:br>
              <a:rPr lang="ru-RU" b="1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218" name="Picture 2" descr="G:\2023 дюймовочка фото- видео\дюйм. фото\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836712"/>
            <a:ext cx="4968552" cy="29864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G:\2023 дюймовочка фото- видео\дюйм. фото\1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67844" y="3823130"/>
            <a:ext cx="5388132" cy="2647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477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Сказка «Колобок»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 descr="D:\добро на ярмарку\фото сказок\1 колоб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60" y="1222355"/>
            <a:ext cx="4467059" cy="24240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добро на ярмарку\фото сказок\3 колоб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2831" y="1244553"/>
            <a:ext cx="3888432" cy="24018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добро на ярмарку\фото сказок\5 колоб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3573016"/>
            <a:ext cx="5544616" cy="31188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5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Сказка «Красная шапочка»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2" name="Picture 2" descr="D:\добро на ярмарку\фото сказок\кр шап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3894814"/>
            <a:ext cx="4217158" cy="2510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добро на ярмарку\фото сказок\2023 красная шапочка гномики  .mp4_snapshot_05.58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2040" y="3828399"/>
            <a:ext cx="3558043" cy="24809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добро на ярмарку\фото сказок\2023 красная шапочка гномики  .mp4_snapshot_14.0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67744" y="1268760"/>
            <a:ext cx="4491476" cy="2363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66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Елена\Pictures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7" y="0"/>
            <a:ext cx="91238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pPr marL="0" indent="0" algn="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«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Если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ребенка учат добру, в результате будет добро, учат злу – в результате будет зло – ибо ребенок </a:t>
            </a:r>
            <a:endParaRPr lang="ru-RU" sz="4000" b="1" dirty="0" smtClean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не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рождается готовым человеком, </a:t>
            </a:r>
            <a:endParaRPr lang="ru-RU" sz="4000" b="1" dirty="0" smtClean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человеком 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его надо сделать</a:t>
            </a: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!» 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  <a:p>
            <a:pPr marL="0" indent="0" algn="r">
              <a:spcBef>
                <a:spcPts val="0"/>
              </a:spcBef>
              <a:buNone/>
            </a:pPr>
            <a:endParaRPr lang="ru-RU" sz="4000" b="1" dirty="0" smtClean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В.А</a:t>
            </a: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. Сухомлинский</a:t>
            </a:r>
            <a:r>
              <a:rPr lang="ru-RU" sz="4000" b="1" dirty="0">
                <a:latin typeface="Monotype Corsiva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7816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10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0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000" b="1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0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000" b="1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000" b="1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smtClean="0">
                <a:solidFill>
                  <a:schemeClr val="accent1">
                    <a:lumMod val="50000"/>
                  </a:schemeClr>
                </a:solidFill>
              </a:rPr>
              <a:t>Мьюзикл  «Первоцветы»</a:t>
            </a:r>
            <a:br>
              <a:rPr lang="ru-RU" b="1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1266" name="Picture 2" descr="G:\первоцветы\IMG-20220422-WA0009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5736" y="980728"/>
            <a:ext cx="4536504" cy="28872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G:\первоцветы\IMG-20220423-WA0013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3861048"/>
            <a:ext cx="4217160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G:\первоцветы\IMG-20220423-WA0017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05529" y="3933056"/>
            <a:ext cx="4253421" cy="2231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74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429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Актуальность проекта обусловлена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137" y="1412776"/>
            <a:ext cx="8594351" cy="2304256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600" b="1" dirty="0" smtClean="0"/>
              <a:t>1</a:t>
            </a:r>
            <a:r>
              <a:rPr lang="ru-RU" sz="2600" b="1" dirty="0"/>
              <a:t>. </a:t>
            </a:r>
            <a:r>
              <a:rPr lang="ru-RU" sz="2600" dirty="0"/>
              <a:t>Проблемами регуляции поведения детей в детском саду стоит остро. Анализ психического состояния наших воспитанников показал: в группах часто происходят конфликтные ситуации, основанные на столкновениях детских инициатив, при которых каждый ребенок отстаивает свой вариант поведения.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3442038"/>
            <a:ext cx="7416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prstClr val="black"/>
                </a:solidFill>
              </a:rPr>
              <a:t>2. </a:t>
            </a:r>
            <a:r>
              <a:rPr lang="ru-RU" sz="2400" dirty="0">
                <a:solidFill>
                  <a:prstClr val="black"/>
                </a:solidFill>
              </a:rPr>
              <a:t>Формированием в дошкольном возрасте дружеских взаимоотношений между детьми, умением оценивать свои поступки и поступки других.</a:t>
            </a:r>
          </a:p>
          <a:p>
            <a:pPr algn="just"/>
            <a:r>
              <a:rPr lang="ru-RU" sz="2400" b="1" dirty="0">
                <a:solidFill>
                  <a:prstClr val="black"/>
                </a:solidFill>
              </a:rPr>
              <a:t>3. </a:t>
            </a:r>
            <a:r>
              <a:rPr lang="ru-RU" sz="2400" dirty="0">
                <a:solidFill>
                  <a:prstClr val="black"/>
                </a:solidFill>
              </a:rPr>
              <a:t>Воспитанием в детях таких качеств как доброжелательность, отзывчивость, милосердие и сострадание. </a:t>
            </a:r>
          </a:p>
        </p:txBody>
      </p:sp>
    </p:spTree>
    <p:extLst>
      <p:ext uri="{BB962C8B-B14F-4D97-AF65-F5344CB8AC3E}">
        <p14:creationId xmlns:p14="http://schemas.microsoft.com/office/powerpoint/2010/main" val="154407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Задачи проекта: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295232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b="1" dirty="0" smtClean="0"/>
              <a:t>1. </a:t>
            </a:r>
            <a:r>
              <a:rPr lang="ru-RU" sz="2600" dirty="0" smtClean="0"/>
              <a:t>Развивать </a:t>
            </a:r>
            <a:r>
              <a:rPr lang="ru-RU" sz="2600" dirty="0"/>
              <a:t>представления детей о понятиях «добро» и «зло» их важности в жизни людей.</a:t>
            </a:r>
          </a:p>
          <a:p>
            <a:pPr marL="0" indent="0">
              <a:buNone/>
            </a:pPr>
            <a:r>
              <a:rPr lang="ru-RU" sz="2600" b="1" dirty="0"/>
              <a:t>2. </a:t>
            </a:r>
            <a:r>
              <a:rPr lang="ru-RU" sz="2600" dirty="0"/>
              <a:t>Углублять представление детей о добре как о ценном, неотъемлемом качестве человека.</a:t>
            </a:r>
          </a:p>
          <a:p>
            <a:pPr marL="0" indent="0">
              <a:buNone/>
            </a:pPr>
            <a:r>
              <a:rPr lang="ru-RU" sz="2600" b="1" dirty="0"/>
              <a:t>3.</a:t>
            </a:r>
            <a:r>
              <a:rPr lang="ru-RU" sz="2600" dirty="0"/>
              <a:t>Формировать доброжелательные взаимоотношения между детьми, их положительное отношение к людям.</a:t>
            </a:r>
          </a:p>
          <a:p>
            <a:pPr marL="0" indent="0">
              <a:buNone/>
            </a:pPr>
            <a:r>
              <a:rPr lang="ru-RU" sz="2600" b="1" dirty="0"/>
              <a:t>4</a:t>
            </a:r>
            <a:r>
              <a:rPr lang="ru-RU" sz="2600" dirty="0"/>
              <a:t>. Поощрять стремление ребенка на совершение добрых дел.</a:t>
            </a:r>
          </a:p>
          <a:p>
            <a:pPr marL="0" indent="0">
              <a:buNone/>
            </a:pPr>
            <a:r>
              <a:rPr lang="ru-RU" sz="2600" b="1" dirty="0"/>
              <a:t>5. </a:t>
            </a:r>
            <a:r>
              <a:rPr lang="ru-RU" sz="2600" dirty="0"/>
              <a:t>Учить детей ориентироваться в социальных ролях и межличностных отношениях.</a:t>
            </a:r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2698" y="3545582"/>
            <a:ext cx="76683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prstClr val="black"/>
                </a:solidFill>
              </a:rPr>
              <a:t>6. </a:t>
            </a:r>
            <a:r>
              <a:rPr lang="ru-RU" sz="2200" dirty="0">
                <a:solidFill>
                  <a:prstClr val="black"/>
                </a:solidFill>
              </a:rPr>
              <a:t>Воспитывать умение оценивать свои поступки и поступки окружающих.</a:t>
            </a:r>
          </a:p>
          <a:p>
            <a:r>
              <a:rPr lang="ru-RU" sz="2200" b="1" dirty="0">
                <a:solidFill>
                  <a:prstClr val="black"/>
                </a:solidFill>
              </a:rPr>
              <a:t>7. </a:t>
            </a:r>
            <a:r>
              <a:rPr lang="ru-RU" sz="2200" dirty="0">
                <a:solidFill>
                  <a:prstClr val="black"/>
                </a:solidFill>
              </a:rPr>
              <a:t>Развивать негативное отношение к плохим поступкам в жизни и в литературных произведениях.</a:t>
            </a:r>
          </a:p>
          <a:p>
            <a:r>
              <a:rPr lang="ru-RU" sz="2200" b="1" dirty="0">
                <a:solidFill>
                  <a:prstClr val="black"/>
                </a:solidFill>
              </a:rPr>
              <a:t>8. </a:t>
            </a:r>
            <a:r>
              <a:rPr lang="ru-RU" sz="2200" dirty="0">
                <a:solidFill>
                  <a:prstClr val="black"/>
                </a:solidFill>
              </a:rPr>
              <a:t>Способствовать духовно-нравственному, интеллектуальному и эмоциональному развитию личности.</a:t>
            </a:r>
          </a:p>
          <a:p>
            <a:r>
              <a:rPr lang="ru-RU" sz="2200" b="1" dirty="0">
                <a:solidFill>
                  <a:prstClr val="black"/>
                </a:solidFill>
              </a:rPr>
              <a:t>9.</a:t>
            </a:r>
            <a:r>
              <a:rPr lang="ru-RU" sz="2200" dirty="0">
                <a:solidFill>
                  <a:prstClr val="black"/>
                </a:solidFill>
              </a:rPr>
              <a:t>Формировать и закреплять знание правил вежливого общения.</a:t>
            </a:r>
          </a:p>
          <a:p>
            <a:r>
              <a:rPr lang="ru-RU" sz="2200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693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Елена\Pictures\Рисунок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7" y="0"/>
            <a:ext cx="91238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Этапы реализации проекта: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869" y="980728"/>
            <a:ext cx="8867329" cy="3456384"/>
          </a:xfrm>
        </p:spPr>
        <p:txBody>
          <a:bodyPr>
            <a:normAutofit fontScale="47500" lnSpcReduction="20000"/>
          </a:bodyPr>
          <a:lstStyle/>
          <a:p>
            <a:pPr marL="0" lvl="0" indent="0">
              <a:buNone/>
            </a:pPr>
            <a:r>
              <a:rPr lang="en-US" sz="3800" b="1" u="sng" dirty="0"/>
              <a:t>I </a:t>
            </a:r>
            <a:r>
              <a:rPr lang="ru-RU" sz="3800" b="1" u="sng" dirty="0"/>
              <a:t>этап - подготовительный: подготовительный: сентябрь </a:t>
            </a:r>
            <a:r>
              <a:rPr lang="ru-RU" sz="3800" b="1" u="sng" dirty="0" smtClean="0"/>
              <a:t>2024 </a:t>
            </a:r>
            <a:r>
              <a:rPr lang="ru-RU" sz="3800" b="1" u="sng" dirty="0"/>
              <a:t>года</a:t>
            </a:r>
            <a:r>
              <a:rPr lang="ru-RU" sz="3800" b="1" u="sng" dirty="0" smtClean="0"/>
              <a:t>.</a:t>
            </a:r>
          </a:p>
          <a:p>
            <a:pPr lvl="0">
              <a:buFont typeface="Wingdings" pitchFamily="2" charset="2"/>
              <a:buChar char="Ø"/>
            </a:pPr>
            <a:r>
              <a:rPr lang="ru-RU" sz="3800" dirty="0" smtClean="0"/>
              <a:t>Изучение </a:t>
            </a:r>
            <a:r>
              <a:rPr lang="ru-RU" sz="3800" dirty="0"/>
              <a:t>педагогической, методической и специальной литературы по данной теме, анализ проблемы, инновационных методик.</a:t>
            </a:r>
          </a:p>
          <a:p>
            <a:pPr lvl="0">
              <a:buFont typeface="Wingdings" pitchFamily="2" charset="2"/>
              <a:buChar char="Ø"/>
            </a:pPr>
            <a:r>
              <a:rPr lang="ru-RU" sz="3800" dirty="0"/>
              <a:t>Определение проблемы, цели и задач исходя из интересов и потребностей, обучающихся и родителей, основных направлений реализаций проекта и ожидаемых результатов.</a:t>
            </a:r>
          </a:p>
          <a:p>
            <a:pPr lvl="0">
              <a:buFont typeface="Wingdings" pitchFamily="2" charset="2"/>
              <a:buChar char="Ø"/>
            </a:pPr>
            <a:r>
              <a:rPr lang="ru-RU" sz="3800" dirty="0"/>
              <a:t>Создание условий для реализации проекта и информирование родителей.</a:t>
            </a:r>
          </a:p>
          <a:p>
            <a:pPr lvl="0">
              <a:buFont typeface="Wingdings" pitchFamily="2" charset="2"/>
              <a:buChar char="Ø"/>
            </a:pPr>
            <a:r>
              <a:rPr lang="ru-RU" sz="3800" dirty="0"/>
              <a:t>Планирование </a:t>
            </a:r>
            <a:r>
              <a:rPr lang="ru-RU" sz="3800" dirty="0" smtClean="0"/>
              <a:t>предстоящей </a:t>
            </a:r>
            <a:r>
              <a:rPr lang="ru-RU" sz="3800" dirty="0"/>
              <a:t>деятельности, направленной на реализацию </a:t>
            </a:r>
            <a:r>
              <a:rPr lang="ru-RU" sz="3800" dirty="0" smtClean="0"/>
              <a:t>проекта.</a:t>
            </a:r>
            <a:endParaRPr lang="en-US" sz="3800" dirty="0" smtClean="0"/>
          </a:p>
          <a:p>
            <a:pPr marL="0" lvl="0" indent="0">
              <a:buNone/>
            </a:pPr>
            <a:r>
              <a:rPr lang="en-US" sz="3800" b="1" u="sng" dirty="0" smtClean="0"/>
              <a:t>II</a:t>
            </a:r>
            <a:r>
              <a:rPr lang="ru-RU" sz="3800" b="1" u="sng" dirty="0" smtClean="0"/>
              <a:t> этап </a:t>
            </a:r>
            <a:r>
              <a:rPr lang="ru-RU" sz="3800" b="1" u="sng" dirty="0"/>
              <a:t>- основной: октябрь </a:t>
            </a:r>
            <a:r>
              <a:rPr lang="ru-RU" sz="3800" b="1" u="sng" dirty="0" smtClean="0"/>
              <a:t>2024г</a:t>
            </a:r>
            <a:r>
              <a:rPr lang="ru-RU" sz="3800" b="1" u="sng" dirty="0"/>
              <a:t>. – апрель </a:t>
            </a:r>
            <a:r>
              <a:rPr lang="ru-RU" sz="3800" b="1" u="sng" dirty="0" smtClean="0"/>
              <a:t>2025г</a:t>
            </a:r>
            <a:r>
              <a:rPr lang="ru-RU" sz="3800" b="1" u="sng" dirty="0" smtClean="0"/>
              <a:t>.</a:t>
            </a:r>
          </a:p>
          <a:p>
            <a:pPr lvl="0">
              <a:buFont typeface="Wingdings" pitchFamily="2" charset="2"/>
              <a:buChar char="Ø"/>
            </a:pPr>
            <a:r>
              <a:rPr lang="ru-RU" sz="3800" dirty="0" smtClean="0"/>
              <a:t>  </a:t>
            </a:r>
            <a:r>
              <a:rPr lang="ru-RU" sz="3800" dirty="0"/>
              <a:t>Внедрение проекта в </a:t>
            </a:r>
            <a:r>
              <a:rPr lang="ru-RU" sz="3800" dirty="0" err="1"/>
              <a:t>воспитательно</a:t>
            </a:r>
            <a:r>
              <a:rPr lang="ru-RU" sz="3800" dirty="0"/>
              <a:t>-образовательный процесс.</a:t>
            </a:r>
          </a:p>
          <a:p>
            <a:pPr lvl="0">
              <a:buFont typeface="Wingdings" pitchFamily="2" charset="2"/>
              <a:buChar char="Ø"/>
            </a:pPr>
            <a:r>
              <a:rPr lang="ru-RU" sz="3800" dirty="0"/>
              <a:t>   Формирование знаний, системных представлений, организация совместных мероприятий педагогов, дошкольников</a:t>
            </a:r>
            <a:r>
              <a:rPr lang="ru-RU" sz="3800" dirty="0" smtClean="0"/>
              <a:t>.</a:t>
            </a:r>
            <a:endParaRPr lang="ru-RU" dirty="0"/>
          </a:p>
          <a:p>
            <a:pPr lvl="0">
              <a:buFont typeface="Wingdings" pitchFamily="2" charset="2"/>
              <a:buChar char="Ø"/>
            </a:pPr>
            <a:endParaRPr lang="ru-RU" sz="3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065644"/>
            <a:ext cx="75243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indent="-88900">
              <a:buFont typeface="Wingdings" pitchFamily="2" charset="2"/>
              <a:buChar char="Ø"/>
            </a:pPr>
            <a:r>
              <a:rPr lang="en-US" dirty="0">
                <a:solidFill>
                  <a:prstClr val="black"/>
                </a:solidFill>
              </a:rPr>
              <a:t>  </a:t>
            </a:r>
            <a:r>
              <a:rPr lang="ru-RU" dirty="0">
                <a:solidFill>
                  <a:prstClr val="black"/>
                </a:solidFill>
              </a:rPr>
              <a:t>Установление партнерских отношений обучающихся, педагогов и родителей  в реализации проекта.</a:t>
            </a:r>
          </a:p>
          <a:p>
            <a:r>
              <a:rPr lang="en-US" b="1" u="sng" dirty="0">
                <a:solidFill>
                  <a:prstClr val="black"/>
                </a:solidFill>
              </a:rPr>
              <a:t>III </a:t>
            </a:r>
            <a:r>
              <a:rPr lang="ru-RU" b="1" u="sng" dirty="0">
                <a:solidFill>
                  <a:prstClr val="black"/>
                </a:solidFill>
              </a:rPr>
              <a:t>этап - заключительный</a:t>
            </a:r>
            <a:r>
              <a:rPr lang="ru-RU" u="sng" dirty="0">
                <a:solidFill>
                  <a:prstClr val="black"/>
                </a:solidFill>
              </a:rPr>
              <a:t>:</a:t>
            </a:r>
            <a:r>
              <a:rPr lang="ru-RU" b="1" u="sng" dirty="0">
                <a:solidFill>
                  <a:prstClr val="black"/>
                </a:solidFill>
              </a:rPr>
              <a:t> октябрь </a:t>
            </a:r>
            <a:r>
              <a:rPr lang="ru-RU" b="1" u="sng" dirty="0" smtClean="0">
                <a:solidFill>
                  <a:prstClr val="black"/>
                </a:solidFill>
              </a:rPr>
              <a:t>2024г</a:t>
            </a:r>
            <a:r>
              <a:rPr lang="ru-RU" b="1" u="sng" dirty="0">
                <a:solidFill>
                  <a:prstClr val="black"/>
                </a:solidFill>
              </a:rPr>
              <a:t>. – апрель </a:t>
            </a:r>
            <a:r>
              <a:rPr lang="ru-RU" b="1" u="sng" dirty="0" smtClean="0">
                <a:solidFill>
                  <a:prstClr val="black"/>
                </a:solidFill>
              </a:rPr>
              <a:t>2025г</a:t>
            </a:r>
            <a:r>
              <a:rPr lang="ru-RU" b="1" u="sng" dirty="0">
                <a:solidFill>
                  <a:prstClr val="black"/>
                </a:solidFill>
              </a:rPr>
              <a:t>.</a:t>
            </a:r>
            <a:r>
              <a:rPr lang="en-US" dirty="0" smtClean="0">
                <a:solidFill>
                  <a:prstClr val="black"/>
                </a:solidFill>
              </a:rPr>
              <a:t>  </a:t>
            </a:r>
            <a:endParaRPr lang="ru-RU" dirty="0" smtClean="0">
              <a:solidFill>
                <a:prstClr val="black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</a:rPr>
              <a:t>Анализ </a:t>
            </a:r>
            <a:r>
              <a:rPr lang="ru-RU" dirty="0">
                <a:solidFill>
                  <a:prstClr val="black"/>
                </a:solidFill>
              </a:rPr>
              <a:t>результатов реализации </a:t>
            </a:r>
            <a:r>
              <a:rPr lang="ru-RU" dirty="0" smtClean="0">
                <a:solidFill>
                  <a:prstClr val="black"/>
                </a:solidFill>
              </a:rPr>
              <a:t>проекта.</a:t>
            </a:r>
            <a:endParaRPr lang="ru-RU" dirty="0">
              <a:solidFill>
                <a:prstClr val="black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dirty="0">
                <a:solidFill>
                  <a:prstClr val="black"/>
                </a:solidFill>
              </a:rPr>
              <a:t>  </a:t>
            </a:r>
            <a:r>
              <a:rPr lang="ru-RU" dirty="0">
                <a:solidFill>
                  <a:prstClr val="black"/>
                </a:solidFill>
              </a:rPr>
              <a:t>Презентация </a:t>
            </a:r>
            <a:r>
              <a:rPr lang="ru-RU" dirty="0" smtClean="0">
                <a:solidFill>
                  <a:prstClr val="black"/>
                </a:solidFill>
              </a:rPr>
              <a:t>проекта.</a:t>
            </a:r>
            <a:endParaRPr lang="ru-RU" dirty="0">
              <a:solidFill>
                <a:prstClr val="black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en-US" dirty="0">
                <a:solidFill>
                  <a:prstClr val="black"/>
                </a:solidFill>
              </a:rPr>
              <a:t>  </a:t>
            </a:r>
            <a:r>
              <a:rPr lang="ru-RU" dirty="0">
                <a:solidFill>
                  <a:prstClr val="black"/>
                </a:solidFill>
              </a:rPr>
              <a:t>Обобщение и распространение педагогического опыта работы по данной проблематике.</a:t>
            </a:r>
          </a:p>
        </p:txBody>
      </p:sp>
    </p:spTree>
    <p:extLst>
      <p:ext uri="{BB962C8B-B14F-4D97-AF65-F5344CB8AC3E}">
        <p14:creationId xmlns:p14="http://schemas.microsoft.com/office/powerpoint/2010/main" val="1778417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Взаимодействие специалистов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МАДОУ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«Детский сад №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10»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2966538" y="2851026"/>
            <a:ext cx="2842127" cy="223797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ysClr val="windowText" lastClr="000000"/>
                </a:solidFill>
              </a:rPr>
              <a:t>ОБУЧАЮЩИЙСЯ</a:t>
            </a:r>
          </a:p>
          <a:p>
            <a:pPr algn="ctr"/>
            <a:r>
              <a:rPr lang="ru-RU" sz="1600" dirty="0">
                <a:solidFill>
                  <a:sysClr val="windowText" lastClr="000000"/>
                </a:solidFill>
              </a:rPr>
              <a:t>_____________</a:t>
            </a:r>
          </a:p>
          <a:p>
            <a:pPr algn="ctr"/>
            <a:endParaRPr lang="ru-RU" sz="1600" dirty="0">
              <a:solidFill>
                <a:sysClr val="windowText" lastClr="000000"/>
              </a:solidFill>
            </a:endParaRPr>
          </a:p>
          <a:p>
            <a:pPr algn="ctr"/>
            <a:r>
              <a:rPr lang="ru-RU" sz="1600" dirty="0">
                <a:solidFill>
                  <a:sysClr val="windowText" lastClr="000000"/>
                </a:solidFill>
              </a:rPr>
              <a:t>РОДИТЕЛИ</a:t>
            </a:r>
          </a:p>
        </p:txBody>
      </p:sp>
      <p:sp>
        <p:nvSpPr>
          <p:cNvPr id="4" name="Овал 3"/>
          <p:cNvSpPr/>
          <p:nvPr/>
        </p:nvSpPr>
        <p:spPr>
          <a:xfrm>
            <a:off x="1835696" y="5465762"/>
            <a:ext cx="2448272" cy="11521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Инструктор по физической культуре</a:t>
            </a:r>
          </a:p>
        </p:txBody>
      </p:sp>
      <p:sp>
        <p:nvSpPr>
          <p:cNvPr id="5" name="Овал 4"/>
          <p:cNvSpPr/>
          <p:nvPr/>
        </p:nvSpPr>
        <p:spPr>
          <a:xfrm>
            <a:off x="323528" y="2437284"/>
            <a:ext cx="2448272" cy="11521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Педагог-психолог</a:t>
            </a:r>
          </a:p>
        </p:txBody>
      </p:sp>
      <p:sp>
        <p:nvSpPr>
          <p:cNvPr id="6" name="Овал 5"/>
          <p:cNvSpPr/>
          <p:nvPr/>
        </p:nvSpPr>
        <p:spPr>
          <a:xfrm>
            <a:off x="6345180" y="3889573"/>
            <a:ext cx="2448272" cy="11521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Учитель - логопед</a:t>
            </a:r>
          </a:p>
        </p:txBody>
      </p:sp>
      <p:sp>
        <p:nvSpPr>
          <p:cNvPr id="7" name="Овал 6"/>
          <p:cNvSpPr/>
          <p:nvPr/>
        </p:nvSpPr>
        <p:spPr>
          <a:xfrm>
            <a:off x="74340" y="4293096"/>
            <a:ext cx="2448272" cy="11521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Музыкальный руководитель</a:t>
            </a:r>
          </a:p>
        </p:txBody>
      </p:sp>
      <p:sp>
        <p:nvSpPr>
          <p:cNvPr id="8" name="Овал 7"/>
          <p:cNvSpPr/>
          <p:nvPr/>
        </p:nvSpPr>
        <p:spPr>
          <a:xfrm>
            <a:off x="6192180" y="2437284"/>
            <a:ext cx="2448272" cy="11521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Воспитатель </a:t>
            </a:r>
          </a:p>
        </p:txBody>
      </p:sp>
      <p:sp>
        <p:nvSpPr>
          <p:cNvPr id="9" name="Овал 8"/>
          <p:cNvSpPr/>
          <p:nvPr/>
        </p:nvSpPr>
        <p:spPr>
          <a:xfrm>
            <a:off x="4968044" y="5465762"/>
            <a:ext cx="2448272" cy="11521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Медицинский персонал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1484784"/>
            <a:ext cx="6264696" cy="64807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white"/>
                </a:solidFill>
              </a:rPr>
              <a:t>Методист, как координатор образовательного процесса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2678506" y="3176972"/>
            <a:ext cx="57606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522612" y="4293096"/>
            <a:ext cx="53722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563888" y="5041701"/>
            <a:ext cx="288032" cy="4035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076056" y="5041701"/>
            <a:ext cx="360040" cy="4035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768980" y="4332802"/>
            <a:ext cx="580442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5589147" y="3096766"/>
            <a:ext cx="580442" cy="3044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835696" y="2132856"/>
            <a:ext cx="0" cy="3044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7164288" y="2132856"/>
            <a:ext cx="0" cy="3044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7" idx="0"/>
          </p:cNvCxnSpPr>
          <p:nvPr/>
        </p:nvCxnSpPr>
        <p:spPr>
          <a:xfrm>
            <a:off x="1298476" y="3589412"/>
            <a:ext cx="0" cy="7036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4" idx="1"/>
          </p:cNvCxnSpPr>
          <p:nvPr/>
        </p:nvCxnSpPr>
        <p:spPr>
          <a:xfrm>
            <a:off x="2014966" y="5445224"/>
            <a:ext cx="179271" cy="189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387602" y="6041826"/>
            <a:ext cx="5804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9" idx="7"/>
          </p:cNvCxnSpPr>
          <p:nvPr/>
        </p:nvCxnSpPr>
        <p:spPr>
          <a:xfrm flipV="1">
            <a:off x="7057775" y="5085556"/>
            <a:ext cx="358541" cy="5489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V="1">
            <a:off x="7416316" y="3553408"/>
            <a:ext cx="0" cy="3001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46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Работа с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родителями: опрос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родителей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«Поощрение и наказание в воспитании детей»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 descr="G:\DCIM\101MSDCF\DSC03941.JP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904" y="1595847"/>
            <a:ext cx="2376264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:\DCIM\101MSDCF\DSC04003.JPG"/>
          <p:cNvPicPr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8304" y="2420888"/>
            <a:ext cx="2507752" cy="3255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:\DCIM\101MSDCF\DSC04002.JPG"/>
          <p:cNvPicPr/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3970" y="3573016"/>
            <a:ext cx="4406738" cy="2814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553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4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5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6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7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Тема1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767</Words>
  <Application>Microsoft Office PowerPoint</Application>
  <PresentationFormat>Экран (4:3)</PresentationFormat>
  <Paragraphs>125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15</vt:i4>
      </vt:variant>
      <vt:variant>
        <vt:lpstr>Заголовки слайдов</vt:lpstr>
      </vt:variant>
      <vt:variant>
        <vt:i4>41</vt:i4>
      </vt:variant>
    </vt:vector>
  </HeadingPairs>
  <TitlesOfParts>
    <vt:vector size="56" baseType="lpstr">
      <vt:lpstr>Тема Office</vt:lpstr>
      <vt:lpstr>1_Тема1</vt:lpstr>
      <vt:lpstr>2_Тема1</vt:lpstr>
      <vt:lpstr>Тема1</vt:lpstr>
      <vt:lpstr>3_Тема1</vt:lpstr>
      <vt:lpstr>4_Тема1</vt:lpstr>
      <vt:lpstr>5_Тема1</vt:lpstr>
      <vt:lpstr>6_Тема1</vt:lpstr>
      <vt:lpstr>9_Тема1</vt:lpstr>
      <vt:lpstr>12_Тема1</vt:lpstr>
      <vt:lpstr>13_Тема1</vt:lpstr>
      <vt:lpstr>14_Тема1</vt:lpstr>
      <vt:lpstr>15_Тема1</vt:lpstr>
      <vt:lpstr>16_Тема1</vt:lpstr>
      <vt:lpstr>17_Тема1</vt:lpstr>
      <vt:lpstr>Презентация PowerPoint</vt:lpstr>
      <vt:lpstr>Презентация PowerPoint</vt:lpstr>
      <vt:lpstr>Доброму человеку, что день,  то и праздник. </vt:lpstr>
      <vt:lpstr>Презентация PowerPoint</vt:lpstr>
      <vt:lpstr>Актуальность проекта обусловлена:</vt:lpstr>
      <vt:lpstr>Задачи проекта:</vt:lpstr>
      <vt:lpstr>Этапы реализации проекта:</vt:lpstr>
      <vt:lpstr>Взаимодействие специалистов  МАДОУ «Детский сад №10»</vt:lpstr>
      <vt:lpstr>Работа с родителями: опрос родителей «Поощрение и наказание в воспитании детей»</vt:lpstr>
      <vt:lpstr>Выставка детских работ по теме: «Творим добро»</vt:lpstr>
      <vt:lpstr>Фотоколлаж  «Маленькие помощники»</vt:lpstr>
      <vt:lpstr>Выставка совместных работ детей и родителей «Домик для сказочных героев» </vt:lpstr>
      <vt:lpstr>Коллективная работа  «Дерево добрых дел»</vt:lpstr>
      <vt:lpstr> Спортивное мероприятие  «Дорога добра» </vt:lpstr>
      <vt:lpstr>Спортивный праздник</vt:lpstr>
      <vt:lpstr>Подарок для папы</vt:lpstr>
      <vt:lpstr>Цветы для мамы</vt:lpstr>
      <vt:lpstr>Цветы для мамы</vt:lpstr>
      <vt:lpstr>Акция «От сердца к сердцу»»</vt:lpstr>
      <vt:lpstr>      Акция «Мы за чистый город»  </vt:lpstr>
      <vt:lpstr>    Акция «Очисти родник» </vt:lpstr>
      <vt:lpstr>Акция «Безопасный Новый год» </vt:lpstr>
      <vt:lpstr>Акция «Безопасные дороги детям» </vt:lpstr>
      <vt:lpstr>«Безопасные дороги детям»</vt:lpstr>
      <vt:lpstr>Акция добра «Помоги животным»</vt:lpstr>
      <vt:lpstr>  Акция «Тепло сердец» </vt:lpstr>
      <vt:lpstr>    Акция «Чистый сад, чистый город, чистая планета» </vt:lpstr>
      <vt:lpstr>   Экскурсия в библиотеку </vt:lpstr>
      <vt:lpstr>«Береги свое здоровье»</vt:lpstr>
      <vt:lpstr> «Спички детям – не игрушка»</vt:lpstr>
      <vt:lpstr> «Берегите лес от пожара»</vt:lpstr>
      <vt:lpstr>   «Хранители рироды» </vt:lpstr>
      <vt:lpstr>«Береги природу»</vt:lpstr>
      <vt:lpstr>«Город мастеров»</vt:lpstr>
      <vt:lpstr>    Поздравляем   Ветеранов </vt:lpstr>
      <vt:lpstr>   Вечная память землякам </vt:lpstr>
      <vt:lpstr>   Сказка «Дюймовочка» </vt:lpstr>
      <vt:lpstr>Сказка «Колобок»</vt:lpstr>
      <vt:lpstr>Сказка «Красная шапочка»</vt:lpstr>
      <vt:lpstr>   Мьюзикл  «Первоцветы»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DNA7 X86</dc:creator>
  <cp:lastModifiedBy>Марина Глушкова</cp:lastModifiedBy>
  <cp:revision>36</cp:revision>
  <dcterms:created xsi:type="dcterms:W3CDTF">2024-01-13T12:52:53Z</dcterms:created>
  <dcterms:modified xsi:type="dcterms:W3CDTF">2025-10-30T00:09:19Z</dcterms:modified>
</cp:coreProperties>
</file>