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  <p:sldMasterId id="2147483749" r:id="rId2"/>
  </p:sldMasterIdLst>
  <p:notesMasterIdLst>
    <p:notesMasterId r:id="rId26"/>
  </p:notesMasterIdLst>
  <p:sldIdLst>
    <p:sldId id="256" r:id="rId3"/>
    <p:sldId id="284" r:id="rId4"/>
    <p:sldId id="285" r:id="rId5"/>
    <p:sldId id="289" r:id="rId6"/>
    <p:sldId id="292" r:id="rId7"/>
    <p:sldId id="287" r:id="rId8"/>
    <p:sldId id="257" r:id="rId9"/>
    <p:sldId id="294" r:id="rId10"/>
    <p:sldId id="291" r:id="rId11"/>
    <p:sldId id="309" r:id="rId12"/>
    <p:sldId id="295" r:id="rId13"/>
    <p:sldId id="299" r:id="rId14"/>
    <p:sldId id="298" r:id="rId15"/>
    <p:sldId id="297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267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FAF5"/>
    <a:srgbClr val="D2F1F2"/>
    <a:srgbClr val="C4EDEE"/>
    <a:srgbClr val="0060A8"/>
    <a:srgbClr val="B70505"/>
    <a:srgbClr val="5BEB81"/>
    <a:srgbClr val="8DE395"/>
    <a:srgbClr val="EDB1D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4" autoAdjust="0"/>
    <p:restoredTop sz="94660"/>
  </p:normalViewPr>
  <p:slideViewPr>
    <p:cSldViewPr snapToGrid="0">
      <p:cViewPr varScale="1">
        <p:scale>
          <a:sx n="80" d="100"/>
          <a:sy n="80" d="100"/>
        </p:scale>
        <p:origin x="-773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7128C-0E64-41C2-B996-549E33CF6DAA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1642EC-B02B-4943-952C-BAC361622E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8573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Война. Сколько рассказов о ней перечитано. Сколько песен перепето, но каждый раз мы узнаём что-то новое о суровых тех годах.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Из моего рассказа выпишите в тетрадь все числа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Война – это1725 разрушенных и сожжённых городов и посёлков, свыше70000 сёл и деревень нашей страны. Война – это 32000 взорванных заводов и фабрик, 65000 километров железнодорожных путей.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Война – это 900 дней и ночей блокадного Ленинграда. Это 125 граммов хлеба в сутки. Это 100000 тонн бомб, падающих на мирных людей. Это 642000 погибших от голода.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Война – это 20 часов у заводских станков в день. Это кровавые мозоли на ладонях похожих на вас девчонок и мальчишек.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Война. От Москвы до Берлина 2600 километров – это если считать по прямой. Кажется, что это мало, правда? Самолётом примерно 4 часа, а вот перебежками и по-пластунски – 4 года, 1418 дней.</a:t>
            </a:r>
            <a:endParaRPr lang="ru-RU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642EC-B02B-4943-952C-BAC361622E09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75043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4DFA-A80C-407E-B911-F2423A8B8915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4B584-05D3-4764-B0AF-E160835274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1999043"/>
      </p:ext>
    </p:extLst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4DFA-A80C-407E-B911-F2423A8B8915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4B584-05D3-4764-B0AF-E160835274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8235203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4DFA-A80C-407E-B911-F2423A8B8915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4B584-05D3-4764-B0AF-E160835274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6090012"/>
      </p:ext>
    </p:extLst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ChangeArrowheads="1"/>
          </p:cNvSpPr>
          <p:nvPr/>
        </p:nvSpPr>
        <p:spPr bwMode="auto">
          <a:xfrm>
            <a:off x="508000" y="990600"/>
            <a:ext cx="101600" cy="5105400"/>
          </a:xfrm>
          <a:prstGeom prst="rect">
            <a:avLst/>
          </a:prstGeom>
          <a:solidFill>
            <a:schemeClr val="bg2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016000" y="1371600"/>
            <a:ext cx="10261600" cy="2057400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016000" y="3765550"/>
            <a:ext cx="10261600" cy="20574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>
                <a:latin typeface="Arial" charset="0"/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09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fld id="{D4184DFA-A80C-407E-B911-F2423A8B8915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248400"/>
            <a:ext cx="2844800" cy="457200"/>
          </a:xfrm>
        </p:spPr>
        <p:txBody>
          <a:bodyPr/>
          <a:lstStyle>
            <a:lvl1pPr>
              <a:defRPr b="1"/>
            </a:lvl1pPr>
          </a:lstStyle>
          <a:p>
            <a:fld id="{7D44B584-05D3-4764-B0AF-E1608352746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508001" y="304800"/>
            <a:ext cx="11188700" cy="5791200"/>
            <a:chOff x="240" y="192"/>
            <a:chExt cx="5286" cy="3648"/>
          </a:xfrm>
        </p:grpSpPr>
        <p:sp>
          <p:nvSpPr>
            <p:cNvPr id="93193" name="Rectangle 9"/>
            <p:cNvSpPr>
              <a:spLocks noChangeArrowheads="1"/>
            </p:cNvSpPr>
            <p:nvPr/>
          </p:nvSpPr>
          <p:spPr bwMode="auto">
            <a:xfrm flipV="1">
              <a:off x="5236" y="192"/>
              <a:ext cx="288" cy="288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ru-RU" sz="2400"/>
            </a:p>
          </p:txBody>
        </p:sp>
        <p:sp>
          <p:nvSpPr>
            <p:cNvPr id="93194" name="Rectangle 10"/>
            <p:cNvSpPr>
              <a:spLocks noChangeArrowheads="1"/>
            </p:cNvSpPr>
            <p:nvPr/>
          </p:nvSpPr>
          <p:spPr bwMode="auto">
            <a:xfrm flipV="1">
              <a:off x="240" y="192"/>
              <a:ext cx="5004" cy="288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/>
            </a:p>
          </p:txBody>
        </p:sp>
        <p:sp>
          <p:nvSpPr>
            <p:cNvPr id="93195" name="Rectangle 11"/>
            <p:cNvSpPr>
              <a:spLocks noChangeArrowheads="1"/>
            </p:cNvSpPr>
            <p:nvPr/>
          </p:nvSpPr>
          <p:spPr bwMode="auto">
            <a:xfrm flipV="1">
              <a:off x="240" y="480"/>
              <a:ext cx="5004" cy="14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ru-RU" sz="2400"/>
            </a:p>
          </p:txBody>
        </p:sp>
        <p:sp>
          <p:nvSpPr>
            <p:cNvPr id="93196" name="Rectangle 12"/>
            <p:cNvSpPr>
              <a:spLocks noChangeArrowheads="1"/>
            </p:cNvSpPr>
            <p:nvPr/>
          </p:nvSpPr>
          <p:spPr bwMode="auto">
            <a:xfrm flipV="1">
              <a:off x="5242" y="480"/>
              <a:ext cx="282" cy="1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/>
            </a:p>
          </p:txBody>
        </p:sp>
        <p:sp>
          <p:nvSpPr>
            <p:cNvPr id="93197" name="Line 13"/>
            <p:cNvSpPr>
              <a:spLocks noChangeShapeType="1"/>
            </p:cNvSpPr>
            <p:nvPr/>
          </p:nvSpPr>
          <p:spPr bwMode="auto">
            <a:xfrm flipH="1">
              <a:off x="480" y="2256"/>
              <a:ext cx="48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3198" name="Rectangle 14"/>
            <p:cNvSpPr>
              <a:spLocks noChangeArrowheads="1"/>
            </p:cNvSpPr>
            <p:nvPr/>
          </p:nvSpPr>
          <p:spPr bwMode="auto">
            <a:xfrm>
              <a:off x="240" y="192"/>
              <a:ext cx="5286" cy="364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184DFA-A80C-407E-B911-F2423A8B8915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4B584-05D3-4764-B0AF-E160835274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184DFA-A80C-407E-B911-F2423A8B8915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4B584-05D3-4764-B0AF-E160835274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828800"/>
            <a:ext cx="5384800" cy="4302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828800"/>
            <a:ext cx="5384800" cy="4302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184DFA-A80C-407E-B911-F2423A8B8915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4B584-05D3-4764-B0AF-E160835274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184DFA-A80C-407E-B911-F2423A8B8915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4B584-05D3-4764-B0AF-E160835274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184DFA-A80C-407E-B911-F2423A8B8915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4B584-05D3-4764-B0AF-E160835274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184DFA-A80C-407E-B911-F2423A8B8915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4B584-05D3-4764-B0AF-E160835274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184DFA-A80C-407E-B911-F2423A8B8915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4B584-05D3-4764-B0AF-E160835274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4DFA-A80C-407E-B911-F2423A8B8915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4B584-05D3-4764-B0AF-E160835274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7410914"/>
      </p:ext>
    </p:extLst>
  </p:cSld>
  <p:clrMapOvr>
    <a:masterClrMapping/>
  </p:clrMapOvr>
  <p:transition advClick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184DFA-A80C-407E-B911-F2423A8B8915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4B584-05D3-4764-B0AF-E160835274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184DFA-A80C-407E-B911-F2423A8B8915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4B584-05D3-4764-B0AF-E160835274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533401"/>
            <a:ext cx="2743200" cy="5597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533401"/>
            <a:ext cx="8026400" cy="5597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184DFA-A80C-407E-B911-F2423A8B8915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4B584-05D3-4764-B0AF-E160835274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9600" y="1828800"/>
            <a:ext cx="10972800" cy="430212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2352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042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77DAE115-693A-4837-BFC6-9847781B3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4DFA-A80C-407E-B911-F2423A8B8915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4B584-05D3-4764-B0AF-E160835274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3822766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4DFA-A80C-407E-B911-F2423A8B8915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4B584-05D3-4764-B0AF-E160835274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5804448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4DFA-A80C-407E-B911-F2423A8B8915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4B584-05D3-4764-B0AF-E160835274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5964147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4DFA-A80C-407E-B911-F2423A8B8915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4B584-05D3-4764-B0AF-E160835274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2255164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4DFA-A80C-407E-B911-F2423A8B8915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4B584-05D3-4764-B0AF-E160835274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3366469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4DFA-A80C-407E-B911-F2423A8B8915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4B584-05D3-4764-B0AF-E160835274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81990631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4DFA-A80C-407E-B911-F2423A8B8915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4B584-05D3-4764-B0AF-E160835274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7022191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184DFA-A80C-407E-B911-F2423A8B8915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4B584-05D3-4764-B0AF-E160835274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04700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ransition advClick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533400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828800"/>
            <a:ext cx="10972800" cy="430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21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235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fld id="{D4184DFA-A80C-407E-B911-F2423A8B8915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921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921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042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</a:defRPr>
            </a:lvl1pPr>
          </a:lstStyle>
          <a:p>
            <a:fld id="{7D44B584-05D3-4764-B0AF-E1608352746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72533" y="152400"/>
            <a:ext cx="11582400" cy="1600200"/>
            <a:chOff x="176" y="96"/>
            <a:chExt cx="5472" cy="1008"/>
          </a:xfrm>
        </p:grpSpPr>
        <p:sp>
          <p:nvSpPr>
            <p:cNvPr id="92168" name="Line 8"/>
            <p:cNvSpPr>
              <a:spLocks noChangeShapeType="1"/>
            </p:cNvSpPr>
            <p:nvPr/>
          </p:nvSpPr>
          <p:spPr bwMode="auto">
            <a:xfrm flipH="1">
              <a:off x="288" y="1104"/>
              <a:ext cx="523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169" name="Rectangle 9"/>
            <p:cNvSpPr>
              <a:spLocks noChangeArrowheads="1"/>
            </p:cNvSpPr>
            <p:nvPr/>
          </p:nvSpPr>
          <p:spPr bwMode="auto">
            <a:xfrm>
              <a:off x="5504" y="96"/>
              <a:ext cx="144" cy="14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/>
            </a:p>
          </p:txBody>
        </p:sp>
        <p:sp>
          <p:nvSpPr>
            <p:cNvPr id="92170" name="Rectangle 10"/>
            <p:cNvSpPr>
              <a:spLocks noChangeArrowheads="1"/>
            </p:cNvSpPr>
            <p:nvPr/>
          </p:nvSpPr>
          <p:spPr bwMode="auto">
            <a:xfrm>
              <a:off x="176" y="96"/>
              <a:ext cx="5326" cy="1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/>
            </a:p>
          </p:txBody>
        </p:sp>
        <p:sp>
          <p:nvSpPr>
            <p:cNvPr id="92171" name="Rectangle 11"/>
            <p:cNvSpPr>
              <a:spLocks noChangeArrowheads="1"/>
            </p:cNvSpPr>
            <p:nvPr/>
          </p:nvSpPr>
          <p:spPr bwMode="auto">
            <a:xfrm>
              <a:off x="176" y="240"/>
              <a:ext cx="5326" cy="88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/>
            </a:p>
          </p:txBody>
        </p:sp>
        <p:sp>
          <p:nvSpPr>
            <p:cNvPr id="92172" name="Rectangle 12"/>
            <p:cNvSpPr>
              <a:spLocks noChangeArrowheads="1"/>
            </p:cNvSpPr>
            <p:nvPr/>
          </p:nvSpPr>
          <p:spPr bwMode="auto">
            <a:xfrm>
              <a:off x="5504" y="241"/>
              <a:ext cx="144" cy="86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</p:sldLayoutIdLst>
  <p:transition advClick="0"/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469900" indent="-469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o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377950" indent="-468313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o"/>
        <a:defRPr sz="2400">
          <a:solidFill>
            <a:schemeClr val="tx1"/>
          </a:solidFill>
          <a:latin typeface="+mn-lt"/>
        </a:defRPr>
      </a:lvl3pPr>
      <a:lvl4pPr marL="1827213" indent="-4381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297113" indent="-468313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5pPr>
      <a:lvl6pPr marL="2754313" indent="-468313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6pPr>
      <a:lvl7pPr marL="3211513" indent="-468313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7pPr>
      <a:lvl8pPr marL="3668713" indent="-468313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8pPr>
      <a:lvl9pPr marL="4125913" indent="-468313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6" Type="http://schemas.microsoft.com/office/2007/relationships/media" Target="../media/media1.mp3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11.xml"/><Relationship Id="rId7" Type="http://schemas.openxmlformats.org/officeDocument/2006/relationships/slide" Target="slide1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13.xml"/><Relationship Id="rId5" Type="http://schemas.openxmlformats.org/officeDocument/2006/relationships/slide" Target="slide6.xml"/><Relationship Id="rId10" Type="http://schemas.openxmlformats.org/officeDocument/2006/relationships/slide" Target="slide21.xml"/><Relationship Id="rId4" Type="http://schemas.openxmlformats.org/officeDocument/2006/relationships/slide" Target="slide17.xml"/><Relationship Id="rId9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slide" Target="slide5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C:\Users\&#1054;&#1083;&#1100;&#1075;&#1072;\Desktop\&#1048;&#1075;&#1088;&#1072;%20&#1082;&#1088;&#1077;&#1089;&#1090;&#1080;&#1082;&#1080;-&#1085;&#1086;&#1083;&#1080;&#1082;&#1080;%20&#1042;&#1076;&#1086;&#1074;&#1080;&#1085;&#1086;&#1081;%20&#1054;.&#1057;\&#1042;&#1086;&#1081;&#1085;&#1072;.m4a" TargetMode="External"/><Relationship Id="rId6" Type="http://schemas.openxmlformats.org/officeDocument/2006/relationships/slide" Target="slide7.xml"/><Relationship Id="rId5" Type="http://schemas.openxmlformats.org/officeDocument/2006/relationships/image" Target="../media/image3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184571" y="301432"/>
            <a:ext cx="4517572" cy="387164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89947" y="1970314"/>
            <a:ext cx="5726539" cy="1665515"/>
          </a:xfrm>
        </p:spPr>
        <p:txBody>
          <a:bodyPr/>
          <a:lstStyle/>
          <a:p>
            <a:r>
              <a:rPr lang="ru-RU" sz="4800" b="1" dirty="0" smtClean="0">
                <a:solidFill>
                  <a:srgbClr val="B70505"/>
                </a:solidFill>
              </a:rPr>
              <a:t>Занятие-игра </a:t>
            </a:r>
            <a:br>
              <a:rPr lang="ru-RU" sz="4800" b="1" dirty="0" smtClean="0">
                <a:solidFill>
                  <a:srgbClr val="B70505"/>
                </a:solidFill>
              </a:rPr>
            </a:br>
            <a:r>
              <a:rPr lang="ru-RU" sz="4800" b="1" dirty="0" smtClean="0">
                <a:solidFill>
                  <a:srgbClr val="B70505"/>
                </a:solidFill>
              </a:rPr>
              <a:t>«Крестики-нолики»</a:t>
            </a:r>
            <a:r>
              <a:rPr lang="ru-RU" sz="4800" dirty="0" smtClean="0">
                <a:solidFill>
                  <a:srgbClr val="B70505"/>
                </a:solidFill>
              </a:rPr>
              <a:t> </a:t>
            </a:r>
            <a:br>
              <a:rPr lang="ru-RU" sz="4800" dirty="0" smtClean="0">
                <a:solidFill>
                  <a:srgbClr val="B70505"/>
                </a:solidFill>
              </a:rPr>
            </a:br>
            <a:endParaRPr lang="ru-RU" sz="4800" dirty="0">
              <a:solidFill>
                <a:srgbClr val="B70505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82178" y="3873746"/>
            <a:ext cx="9144000" cy="1655762"/>
          </a:xfrm>
        </p:spPr>
        <p:txBody>
          <a:bodyPr/>
          <a:lstStyle/>
          <a:p>
            <a:pPr algn="l"/>
            <a:r>
              <a:rPr lang="ru-RU" sz="2400" b="1" dirty="0" smtClean="0">
                <a:solidFill>
                  <a:schemeClr val="accent2"/>
                </a:solidFill>
              </a:rPr>
              <a:t>Составитель: Вдовина </a:t>
            </a:r>
            <a:r>
              <a:rPr lang="ru-RU" sz="2400" b="1" dirty="0">
                <a:solidFill>
                  <a:schemeClr val="accent2"/>
                </a:solidFill>
              </a:rPr>
              <a:t>Ольга Сергеевна </a:t>
            </a:r>
          </a:p>
          <a:p>
            <a:pPr algn="l"/>
            <a:r>
              <a:rPr lang="ru-RU" sz="2400" b="1" dirty="0">
                <a:solidFill>
                  <a:schemeClr val="accent2"/>
                </a:solidFill>
              </a:rPr>
              <a:t>учитель математики I </a:t>
            </a:r>
            <a:r>
              <a:rPr lang="ru-RU" sz="2400" b="1" dirty="0" smtClean="0">
                <a:solidFill>
                  <a:schemeClr val="accent2"/>
                </a:solidFill>
              </a:rPr>
              <a:t>квалификационной категории</a:t>
            </a:r>
            <a:endParaRPr lang="ru-RU" sz="2400" b="1" dirty="0">
              <a:solidFill>
                <a:schemeClr val="accent2"/>
              </a:solidFill>
            </a:endParaRPr>
          </a:p>
          <a:p>
            <a:pPr algn="l"/>
            <a:r>
              <a:rPr lang="ru-RU" sz="2400" b="1" dirty="0" smtClean="0">
                <a:solidFill>
                  <a:schemeClr val="accent2"/>
                </a:solidFill>
              </a:rPr>
              <a:t>МБОУ </a:t>
            </a:r>
            <a:r>
              <a:rPr lang="ru-RU" sz="2400" b="1" dirty="0">
                <a:solidFill>
                  <a:schemeClr val="accent2"/>
                </a:solidFill>
              </a:rPr>
              <a:t>«</a:t>
            </a:r>
            <a:r>
              <a:rPr lang="ru-RU" sz="2400" b="1" dirty="0" err="1">
                <a:solidFill>
                  <a:schemeClr val="accent2"/>
                </a:solidFill>
              </a:rPr>
              <a:t>Подшиваловская</a:t>
            </a:r>
            <a:r>
              <a:rPr lang="ru-RU" sz="2400" b="1" dirty="0">
                <a:solidFill>
                  <a:schemeClr val="accent2"/>
                </a:solidFill>
              </a:rPr>
              <a:t> СОШ</a:t>
            </a:r>
          </a:p>
          <a:p>
            <a:pPr algn="l"/>
            <a:r>
              <a:rPr lang="ru-RU" sz="2400" b="1" dirty="0">
                <a:solidFill>
                  <a:schemeClr val="accent2"/>
                </a:solidFill>
              </a:rPr>
              <a:t>имени Героя Советского Союза В. П. Зайцева» </a:t>
            </a:r>
          </a:p>
          <a:p>
            <a:pPr algn="l"/>
            <a:r>
              <a:rPr lang="ru-RU" sz="2400" b="1" dirty="0" err="1">
                <a:solidFill>
                  <a:schemeClr val="accent2"/>
                </a:solidFill>
              </a:rPr>
              <a:t>Завьяловского</a:t>
            </a:r>
            <a:r>
              <a:rPr lang="ru-RU" sz="2400" b="1" dirty="0">
                <a:solidFill>
                  <a:schemeClr val="accent2"/>
                </a:solidFill>
              </a:rPr>
              <a:t> района Удмуртской Республики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6664415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828800"/>
            <a:ext cx="10972800" cy="1578429"/>
          </a:xfrm>
        </p:spPr>
        <p:txBody>
          <a:bodyPr/>
          <a:lstStyle/>
          <a:p>
            <a:pPr algn="ctr">
              <a:buNone/>
            </a:pPr>
            <a:r>
              <a:rPr lang="ru-RU" sz="6600" dirty="0" smtClean="0"/>
              <a:t>К сожалению, ответ неверный…..</a:t>
            </a:r>
            <a:br>
              <a:rPr lang="ru-RU" sz="6600" dirty="0" smtClean="0"/>
            </a:br>
            <a:r>
              <a:rPr lang="ru-RU" sz="6600" dirty="0" smtClean="0"/>
              <a:t>Попробуй еще раз</a:t>
            </a:r>
            <a:endParaRPr lang="ru-RU" sz="6600" b="1" dirty="0">
              <a:solidFill>
                <a:srgbClr val="C00000"/>
              </a:solidFill>
            </a:endParaRPr>
          </a:p>
        </p:txBody>
      </p:sp>
      <p:pic>
        <p:nvPicPr>
          <p:cNvPr id="4" name="Picture 2" descr="Завитушки и виньетки - Векторная график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6377" y="5367949"/>
            <a:ext cx="1294108" cy="129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лыбающееся лицо 4"/>
          <p:cNvSpPr/>
          <p:nvPr/>
        </p:nvSpPr>
        <p:spPr>
          <a:xfrm>
            <a:off x="405030" y="3731952"/>
            <a:ext cx="1984075" cy="1656272"/>
          </a:xfrm>
          <a:prstGeom prst="smileyFace">
            <a:avLst>
              <a:gd name="adj" fmla="val -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>
            <a:off x="5179545" y="5312228"/>
            <a:ext cx="2538426" cy="12083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</a:t>
            </a:r>
            <a:r>
              <a:rPr lang="ru-RU" dirty="0" smtClean="0">
                <a:solidFill>
                  <a:schemeClr val="tx1"/>
                </a:solidFill>
              </a:rPr>
              <a:t> вопросу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F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Завитушки и виньетки - Векторная график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6377" y="5367949"/>
            <a:ext cx="1294108" cy="129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>
          <a:xfrm>
            <a:off x="435429" y="6204857"/>
            <a:ext cx="2362200" cy="4572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ответ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511628" y="587828"/>
            <a:ext cx="11353800" cy="1654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2400" dirty="0" smtClean="0"/>
              <a:t>Сколько дней длилась ВОВ? Ответить на этот вопрос вам поможет магический квадрат. Выберите из каждой строчки и из каждого столбца по одному числу. </a:t>
            </a:r>
          </a:p>
          <a:p>
            <a:endParaRPr lang="ru-RU" sz="2400" dirty="0" smtClean="0"/>
          </a:p>
          <a:p>
            <a:r>
              <a:rPr lang="ru-RU" sz="2400" dirty="0" smtClean="0"/>
              <a:t>Найдите сумму выбранных чисел - и вы получите ответ на вопрос</a:t>
            </a: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015340" y="2242456"/>
          <a:ext cx="6749148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7287"/>
                <a:gridCol w="1687287"/>
                <a:gridCol w="1687287"/>
                <a:gridCol w="1687287"/>
              </a:tblGrid>
              <a:tr h="707571"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tx1"/>
                          </a:solidFill>
                        </a:rPr>
                        <a:t>413</a:t>
                      </a:r>
                      <a:endParaRPr lang="ru-RU" sz="6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tx1"/>
                          </a:solidFill>
                        </a:rPr>
                        <a:t>218</a:t>
                      </a:r>
                      <a:endParaRPr lang="ru-RU" sz="6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tx1"/>
                          </a:solidFill>
                        </a:rPr>
                        <a:t>474</a:t>
                      </a:r>
                      <a:endParaRPr lang="ru-RU" sz="6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tx1"/>
                          </a:solidFill>
                        </a:rPr>
                        <a:t>567</a:t>
                      </a:r>
                      <a:endParaRPr lang="ru-RU" sz="6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063534"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tx1"/>
                          </a:solidFill>
                        </a:rPr>
                        <a:t>569</a:t>
                      </a:r>
                      <a:endParaRPr lang="ru-RU" sz="6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5BEB8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tx1"/>
                          </a:solidFill>
                        </a:rPr>
                        <a:t>374</a:t>
                      </a:r>
                      <a:endParaRPr lang="ru-RU" sz="6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5BEB8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tx1"/>
                          </a:solidFill>
                        </a:rPr>
                        <a:t>630</a:t>
                      </a:r>
                      <a:endParaRPr lang="ru-RU" sz="6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5BEB8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tx1"/>
                          </a:solidFill>
                        </a:rPr>
                        <a:t>979</a:t>
                      </a:r>
                      <a:endParaRPr lang="ru-RU" sz="6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5BEB81"/>
                    </a:solidFill>
                  </a:tcPr>
                </a:tc>
              </a:tr>
              <a:tr h="1063534"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tx1"/>
                          </a:solidFill>
                        </a:rPr>
                        <a:t>195</a:t>
                      </a:r>
                      <a:endParaRPr lang="ru-RU" sz="6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6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tx1"/>
                          </a:solidFill>
                        </a:rPr>
                        <a:t>256</a:t>
                      </a:r>
                      <a:endParaRPr lang="ru-RU" sz="6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tx1"/>
                          </a:solidFill>
                        </a:rPr>
                        <a:t>349</a:t>
                      </a:r>
                      <a:endParaRPr lang="ru-RU" sz="6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063534"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tx1"/>
                          </a:solidFill>
                        </a:rPr>
                        <a:t>221</a:t>
                      </a:r>
                      <a:endParaRPr lang="ru-RU" sz="6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5BEB8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tx1"/>
                          </a:solidFill>
                        </a:rPr>
                        <a:t>26</a:t>
                      </a:r>
                      <a:endParaRPr lang="ru-RU" sz="6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5BEB8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tx1"/>
                          </a:solidFill>
                        </a:rPr>
                        <a:t>282</a:t>
                      </a:r>
                      <a:endParaRPr lang="ru-RU" sz="6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5BEB8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chemeClr val="tx1"/>
                          </a:solidFill>
                        </a:rPr>
                        <a:t>375</a:t>
                      </a:r>
                      <a:endParaRPr lang="ru-RU" sz="6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5BEB8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9600" b="1" dirty="0" smtClean="0">
                <a:solidFill>
                  <a:schemeClr val="bg2"/>
                </a:solidFill>
              </a:rPr>
              <a:t>1418</a:t>
            </a:r>
            <a:endParaRPr lang="ru-RU" sz="9600" b="1" dirty="0">
              <a:solidFill>
                <a:schemeClr val="bg2"/>
              </a:solidFill>
            </a:endParaRPr>
          </a:p>
        </p:txBody>
      </p:sp>
      <p:pic>
        <p:nvPicPr>
          <p:cNvPr id="4" name="Picture 2" descr="Завитушки и виньетки - Векторная график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6377" y="5367949"/>
            <a:ext cx="1294108" cy="129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F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Завитушки и виньетки - Векторная график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6377" y="5367949"/>
            <a:ext cx="1294108" cy="129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>
          <a:xfrm>
            <a:off x="435429" y="6204857"/>
            <a:ext cx="2362200" cy="4572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ответ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609600" y="1828800"/>
            <a:ext cx="10450286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3600" b="1" dirty="0" smtClean="0">
                <a:solidFill>
                  <a:srgbClr val="000000"/>
                </a:solidFill>
                <a:latin typeface="PT Serif"/>
              </a:rPr>
              <a:t>По традиции считают, </a:t>
            </a:r>
          </a:p>
          <a:p>
            <a:pPr algn="ctr"/>
            <a:r>
              <a:rPr lang="ru-RU" sz="3600" b="1" dirty="0" smtClean="0">
                <a:solidFill>
                  <a:srgbClr val="000000"/>
                </a:solidFill>
                <a:latin typeface="PT Serif"/>
              </a:rPr>
              <a:t>что цвета этого предмета означают </a:t>
            </a:r>
          </a:p>
          <a:p>
            <a:pPr algn="ctr"/>
            <a:r>
              <a:rPr lang="ru-RU" sz="3600" b="1" dirty="0" smtClean="0">
                <a:solidFill>
                  <a:srgbClr val="000000"/>
                </a:solidFill>
                <a:latin typeface="PT Serif"/>
              </a:rPr>
              <a:t>черный -дым, </a:t>
            </a:r>
          </a:p>
          <a:p>
            <a:pPr algn="ctr"/>
            <a:r>
              <a:rPr lang="ru-RU" sz="3600" b="1" dirty="0" smtClean="0">
                <a:solidFill>
                  <a:srgbClr val="000000"/>
                </a:solidFill>
                <a:latin typeface="PT Serif"/>
              </a:rPr>
              <a:t>оранжевый — пламя.</a:t>
            </a:r>
            <a:endParaRPr lang="ru-RU" sz="3600" b="1" dirty="0" smtClean="0"/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itchFamily="2" charset="2"/>
              <a:buChar char="o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Завитушки и виньетки - Векторная график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6377" y="5367949"/>
            <a:ext cx="1294108" cy="129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Традиционная акция &quot;Георгиевская ленточка&quot; пройдет в Вологде - Официальный сайт Администрации города Вологды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29709" y="1828800"/>
            <a:ext cx="5732582" cy="430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F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Завитушки и виньетки - Векторная график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6377" y="5367949"/>
            <a:ext cx="1294108" cy="129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>
          <a:xfrm>
            <a:off x="435429" y="6204857"/>
            <a:ext cx="2362200" cy="4572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ответ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631371" y="2177141"/>
            <a:ext cx="10896600" cy="3254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3600" b="1" dirty="0" smtClean="0"/>
              <a:t>Василий Петрович Зайцев</a:t>
            </a:r>
            <a:r>
              <a:rPr lang="ru-RU" sz="3600" dirty="0" smtClean="0"/>
              <a:t> — участник Великой Отечественной войны, командир 4_______ 2___________297-го стрелкового ______184-й Краснознамённой </a:t>
            </a:r>
            <a:r>
              <a:rPr lang="ru-RU" sz="3600" dirty="0" err="1" smtClean="0"/>
              <a:t>Духовщинской</a:t>
            </a:r>
            <a:r>
              <a:rPr lang="ru-RU" sz="3600" dirty="0" smtClean="0"/>
              <a:t> стрелковой _______ 5_______ 3-го Белорусского ________</a:t>
            </a:r>
            <a:br>
              <a:rPr lang="ru-RU" sz="3600" dirty="0" smtClean="0"/>
            </a:br>
            <a:endParaRPr lang="ru-RU" sz="3600" b="1" dirty="0" smtClean="0"/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itchFamily="2" charset="2"/>
              <a:buChar char="o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429" y="478972"/>
            <a:ext cx="11582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Расположить от наименьшего к наибольшему количеству человек, состоящих в армейских единицах .</a:t>
            </a:r>
          </a:p>
          <a:p>
            <a:r>
              <a:rPr lang="ru-RU" sz="2800" dirty="0" smtClean="0"/>
              <a:t> </a:t>
            </a:r>
            <a:r>
              <a:rPr lang="ru-RU" sz="2800" b="1" dirty="0" smtClean="0"/>
              <a:t>ПОЛК, РОТА, ДИВИЗИЯ, ФРОНТ, БАТАЛЬОН, АРМИИ </a:t>
            </a:r>
            <a:endParaRPr lang="ru-RU" sz="28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Завитушки и виньетки - Векторная график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6377" y="5367949"/>
            <a:ext cx="1294108" cy="129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b="1" dirty="0" smtClean="0"/>
              <a:t>    Василий Петрович Зайцев</a:t>
            </a:r>
            <a:r>
              <a:rPr lang="ru-RU" sz="4000" dirty="0" smtClean="0"/>
              <a:t> — участник Великой Отечественной войны, командир 4-й </a:t>
            </a:r>
            <a:r>
              <a:rPr lang="ru-RU" sz="4000" b="1" dirty="0" smtClean="0">
                <a:solidFill>
                  <a:srgbClr val="B70505"/>
                </a:solidFill>
              </a:rPr>
              <a:t>роты </a:t>
            </a:r>
            <a:r>
              <a:rPr lang="ru-RU" sz="4000" dirty="0" smtClean="0"/>
              <a:t>2-го </a:t>
            </a:r>
            <a:r>
              <a:rPr lang="ru-RU" sz="4000" b="1" dirty="0" smtClean="0">
                <a:solidFill>
                  <a:srgbClr val="B70505"/>
                </a:solidFill>
              </a:rPr>
              <a:t>батальона</a:t>
            </a:r>
            <a:r>
              <a:rPr lang="ru-RU" sz="4000" dirty="0" smtClean="0"/>
              <a:t> 297-го стрелкового </a:t>
            </a:r>
            <a:r>
              <a:rPr lang="ru-RU" sz="4000" b="1" dirty="0" smtClean="0">
                <a:solidFill>
                  <a:srgbClr val="B70505"/>
                </a:solidFill>
              </a:rPr>
              <a:t>полка</a:t>
            </a:r>
            <a:r>
              <a:rPr lang="ru-RU" sz="4000" dirty="0" smtClean="0"/>
              <a:t> 184-й Краснознамённой </a:t>
            </a:r>
            <a:r>
              <a:rPr lang="ru-RU" sz="4000" dirty="0" err="1" smtClean="0"/>
              <a:t>Духовщинской</a:t>
            </a:r>
            <a:r>
              <a:rPr lang="ru-RU" sz="4000" dirty="0" smtClean="0"/>
              <a:t> стрелковой </a:t>
            </a:r>
            <a:r>
              <a:rPr lang="ru-RU" sz="4000" b="1" dirty="0" smtClean="0">
                <a:solidFill>
                  <a:srgbClr val="B70505"/>
                </a:solidFill>
              </a:rPr>
              <a:t>дивизии</a:t>
            </a:r>
            <a:r>
              <a:rPr lang="ru-RU" sz="4000" dirty="0" smtClean="0"/>
              <a:t> 5-й </a:t>
            </a:r>
            <a:r>
              <a:rPr lang="ru-RU" sz="4000" b="1" dirty="0" smtClean="0">
                <a:solidFill>
                  <a:srgbClr val="B70505"/>
                </a:solidFill>
              </a:rPr>
              <a:t>армии</a:t>
            </a:r>
            <a:r>
              <a:rPr lang="ru-RU" sz="4000" dirty="0" smtClean="0"/>
              <a:t> 3-го Белорусского </a:t>
            </a:r>
            <a:r>
              <a:rPr lang="ru-RU" sz="4000" b="1" dirty="0" smtClean="0">
                <a:solidFill>
                  <a:srgbClr val="B70505"/>
                </a:solidFill>
              </a:rPr>
              <a:t>фронта</a:t>
            </a:r>
            <a:endParaRPr lang="ru-RU" sz="40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F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Завитушки и виньетки - Векторная график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6377" y="5367949"/>
            <a:ext cx="1294108" cy="129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>
          <a:xfrm>
            <a:off x="435429" y="6204857"/>
            <a:ext cx="2362200" cy="4572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ответ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522514" y="1709055"/>
            <a:ext cx="10896600" cy="3254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3600" dirty="0" smtClean="0"/>
              <a:t>Решив уравнения, составьте дату открытия в  селе Завьялово памятника Герою Советского Союза, нашему земляку Василию Петровичу Зайцеву.</a:t>
            </a:r>
          </a:p>
          <a:p>
            <a:endParaRPr lang="ru-RU" sz="3200" dirty="0" smtClean="0"/>
          </a:p>
          <a:p>
            <a:pPr algn="ctr"/>
            <a:r>
              <a:rPr lang="ru-RU" sz="4000" b="1" dirty="0" smtClean="0"/>
              <a:t>   а) Число 3х-х+7х=99</a:t>
            </a:r>
          </a:p>
          <a:p>
            <a:pPr algn="ctr"/>
            <a:r>
              <a:rPr lang="ru-RU" sz="4000" b="1" dirty="0" smtClean="0"/>
              <a:t>б) Месяц (х+7):2=8</a:t>
            </a:r>
          </a:p>
          <a:p>
            <a:pPr algn="ctr"/>
            <a:r>
              <a:rPr lang="ru-RU" sz="4000" b="1" dirty="0" smtClean="0"/>
              <a:t>    в) Год      х:2-507=500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Завитушки и виньетки - Векторная график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6377" y="5367949"/>
            <a:ext cx="1294108" cy="129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29343" y="1534885"/>
            <a:ext cx="10972800" cy="4302125"/>
          </a:xfrm>
        </p:spPr>
        <p:txBody>
          <a:bodyPr/>
          <a:lstStyle/>
          <a:p>
            <a:pPr algn="ctr">
              <a:buNone/>
            </a:pPr>
            <a:r>
              <a:rPr lang="ru-RU" sz="7200" b="1" dirty="0" smtClean="0">
                <a:solidFill>
                  <a:srgbClr val="B70505"/>
                </a:solidFill>
              </a:rPr>
              <a:t>11 сентября 2014 года </a:t>
            </a:r>
            <a:endParaRPr lang="ru-RU" sz="7200" dirty="0"/>
          </a:p>
        </p:txBody>
      </p:sp>
      <p:pic>
        <p:nvPicPr>
          <p:cNvPr id="5" name="Рисунок 4" descr="IMG_0121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535652" y="2799567"/>
            <a:ext cx="3972733" cy="38842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F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Завитушки и виньетки - Векторная график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6377" y="5367949"/>
            <a:ext cx="1294108" cy="129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>
          <a:xfrm>
            <a:off x="435429" y="6204857"/>
            <a:ext cx="2362200" cy="4572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ответ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511628" y="1904998"/>
            <a:ext cx="11680371" cy="3842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3600" dirty="0" smtClean="0"/>
              <a:t>В бою за пограничный немецкий городок Ширвиндт Василий Петрович был смертельно ранен и 22 октября 1944 года скончался.</a:t>
            </a:r>
          </a:p>
          <a:p>
            <a:r>
              <a:rPr lang="ru-RU" sz="3600" dirty="0" smtClean="0"/>
              <a:t> Найдите значение выражение и узнаете сколько раз всего  был ранен В.П.Зайцев</a:t>
            </a:r>
          </a:p>
          <a:p>
            <a:pPr algn="ctr"/>
            <a:r>
              <a:rPr lang="ru-RU" sz="4800" b="1" dirty="0" smtClean="0"/>
              <a:t>210 - (у : 3)  при у=603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0A8"/>
                </a:solidFill>
              </a:rPr>
              <a:t>Пояснительная записка</a:t>
            </a:r>
            <a:endParaRPr lang="ru-RU" b="1" dirty="0">
              <a:solidFill>
                <a:srgbClr val="0060A8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игре участвуют 2 команды.</a:t>
            </a:r>
          </a:p>
          <a:p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ходе жеребьевки команды получают название «крестики» и 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«нолики»</a:t>
            </a:r>
            <a:endParaRPr lang="ru-RU" sz="2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клетках поля записаны названия 9 конкурсов. Команды получают задания. Выигрывает команда, которая быстрее и правильно справилась с заданием. Победившая команда получает право закрепить свой знак на табло и выбрать следующий 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конкурс</a:t>
            </a:r>
            <a:r>
              <a:rPr lang="ru-RU" sz="2400" dirty="0" smtClean="0"/>
              <a:t>.(Знак проигравшей команды удаляется)</a:t>
            </a:r>
            <a:endParaRPr lang="ru-RU" sz="2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игре побеждает та команда, которой удалось поставить три своих знака в один ряд или, если ни одной из команд это не удалось, поставить на поле 5 своих знаков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ru-RU" sz="2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sz="2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Завитушки и виньетки - Векторная график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6377" y="5367949"/>
            <a:ext cx="1294108" cy="129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659085" y="1611085"/>
            <a:ext cx="7674429" cy="4302125"/>
          </a:xfrm>
        </p:spPr>
        <p:txBody>
          <a:bodyPr/>
          <a:lstStyle/>
          <a:p>
            <a:pPr algn="ctr">
              <a:buNone/>
            </a:pPr>
            <a:r>
              <a:rPr lang="ru-RU" sz="8800" b="1" dirty="0" smtClean="0">
                <a:solidFill>
                  <a:srgbClr val="B70505"/>
                </a:solidFill>
              </a:rPr>
              <a:t> 9 раз </a:t>
            </a:r>
          </a:p>
          <a:p>
            <a:pPr algn="ctr">
              <a:buNone/>
            </a:pPr>
            <a:r>
              <a:rPr lang="ru-RU" sz="8800" b="1" dirty="0" smtClean="0">
                <a:solidFill>
                  <a:srgbClr val="B70505"/>
                </a:solidFill>
              </a:rPr>
              <a:t>был </a:t>
            </a:r>
            <a:r>
              <a:rPr lang="ru-RU" sz="8800" b="1" dirty="0">
                <a:solidFill>
                  <a:srgbClr val="B70505"/>
                </a:solidFill>
              </a:rPr>
              <a:t>ранен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53978" y="790832"/>
            <a:ext cx="3785366" cy="570762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F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Завитушки и виньетки - Векторная график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6377" y="5367949"/>
            <a:ext cx="1294108" cy="129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>
          <a:xfrm>
            <a:off x="435429" y="6204857"/>
            <a:ext cx="2362200" cy="4572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ответ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511628" y="1904998"/>
            <a:ext cx="11680371" cy="3842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4000" dirty="0" smtClean="0"/>
              <a:t>Сколько орденов у В.П.Зайцева. </a:t>
            </a:r>
          </a:p>
          <a:p>
            <a:pPr algn="ctr"/>
            <a:r>
              <a:rPr lang="ru-RU" sz="4000" dirty="0" smtClean="0"/>
              <a:t>Узнаете, решив пример</a:t>
            </a:r>
          </a:p>
          <a:p>
            <a:pPr algn="ctr"/>
            <a:r>
              <a:rPr lang="ru-RU" sz="3200" dirty="0" smtClean="0"/>
              <a:t> </a:t>
            </a:r>
          </a:p>
          <a:p>
            <a:pPr algn="ctr"/>
            <a:r>
              <a:rPr lang="ru-RU" sz="6000" b="1" dirty="0" smtClean="0"/>
              <a:t>((150-30·4+27):3 -9)·10:20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Завитушки и виньетки - Векторная график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6377" y="5367949"/>
            <a:ext cx="1294108" cy="129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659085" y="1611085"/>
            <a:ext cx="7674429" cy="4302125"/>
          </a:xfrm>
        </p:spPr>
        <p:txBody>
          <a:bodyPr/>
          <a:lstStyle/>
          <a:p>
            <a:pPr algn="ctr">
              <a:buNone/>
            </a:pPr>
            <a:r>
              <a:rPr lang="ru-RU" sz="8800" b="1" dirty="0" smtClean="0">
                <a:solidFill>
                  <a:srgbClr val="B70505"/>
                </a:solidFill>
              </a:rPr>
              <a:t> </a:t>
            </a:r>
            <a:endParaRPr lang="ru-RU" sz="8800" b="1" dirty="0">
              <a:solidFill>
                <a:srgbClr val="B70505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458757" y="1730063"/>
            <a:ext cx="8447244" cy="512793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349829" y="816429"/>
            <a:ext cx="94959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bg2"/>
                </a:solidFill>
              </a:rPr>
              <a:t>5 орденов и медаль «Золотая звезда»</a:t>
            </a:r>
            <a:endParaRPr lang="ru-RU" sz="44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Красивый салют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316637" y="365125"/>
            <a:ext cx="5858360" cy="6180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Фанфары - Награждение победителя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1352508" y="4866523"/>
            <a:ext cx="614766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130131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3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89858" y="848632"/>
          <a:ext cx="11277602" cy="49207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9810"/>
                <a:gridCol w="3653896"/>
                <a:gridCol w="3653896"/>
              </a:tblGrid>
              <a:tr h="1640265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60A8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60A8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rgbClr val="0060A8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0265">
                <a:tc>
                  <a:txBody>
                    <a:bodyPr/>
                    <a:lstStyle/>
                    <a:p>
                      <a:endParaRPr lang="ru-RU">
                        <a:solidFill>
                          <a:srgbClr val="0060A8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rgbClr val="0060A8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rgbClr val="0060A8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0265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60A8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rgbClr val="0060A8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60A8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533400" y="925286"/>
            <a:ext cx="3864429" cy="14913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граница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>
            <a:hlinkClick r:id="rId3" action="ppaction://hlinksldjump"/>
          </p:cNvPr>
          <p:cNvSpPr/>
          <p:nvPr/>
        </p:nvSpPr>
        <p:spPr>
          <a:xfrm>
            <a:off x="4528457" y="881743"/>
            <a:ext cx="3516085" cy="153488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?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>
            <a:hlinkClick r:id="rId4" action="ppaction://hlinksldjump"/>
          </p:cNvPr>
          <p:cNvSpPr/>
          <p:nvPr/>
        </p:nvSpPr>
        <p:spPr>
          <a:xfrm>
            <a:off x="8131629" y="914401"/>
            <a:ext cx="3668486" cy="14913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памятник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>
            <a:hlinkClick r:id="rId5" action="ppaction://hlinksldjump"/>
          </p:cNvPr>
          <p:cNvSpPr/>
          <p:nvPr/>
        </p:nvSpPr>
        <p:spPr>
          <a:xfrm>
            <a:off x="566055" y="2514601"/>
            <a:ext cx="3842659" cy="152399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война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>
            <a:hlinkClick r:id="rId6" action="ppaction://hlinksldjump"/>
          </p:cNvPr>
          <p:cNvSpPr/>
          <p:nvPr/>
        </p:nvSpPr>
        <p:spPr>
          <a:xfrm>
            <a:off x="4550229" y="2558144"/>
            <a:ext cx="3516085" cy="14913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черный ящик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>
            <a:hlinkClick r:id="rId7" action="ppaction://hlinksldjump"/>
          </p:cNvPr>
          <p:cNvSpPr/>
          <p:nvPr/>
        </p:nvSpPr>
        <p:spPr>
          <a:xfrm>
            <a:off x="8164286" y="2558144"/>
            <a:ext cx="3581399" cy="14913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ранения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>
            <a:hlinkClick r:id="rId8" action="ppaction://hlinksldjump"/>
          </p:cNvPr>
          <p:cNvSpPr/>
          <p:nvPr/>
        </p:nvSpPr>
        <p:spPr>
          <a:xfrm>
            <a:off x="533400" y="4191000"/>
            <a:ext cx="3853543" cy="145868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Окопайтесь!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hlinkClick r:id="rId9" action="ppaction://hlinksldjump"/>
          </p:cNvPr>
          <p:cNvSpPr/>
          <p:nvPr/>
        </p:nvSpPr>
        <p:spPr>
          <a:xfrm>
            <a:off x="4550229" y="4212771"/>
            <a:ext cx="3472544" cy="145868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служба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>
            <a:hlinkClick r:id="rId10" action="ppaction://hlinksldjump"/>
          </p:cNvPr>
          <p:cNvSpPr/>
          <p:nvPr/>
        </p:nvSpPr>
        <p:spPr>
          <a:xfrm>
            <a:off x="8164285" y="4180114"/>
            <a:ext cx="3592285" cy="14913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награды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6" name="Управляющая кнопка: далее 15">
            <a:hlinkClick r:id="" action="ppaction://hlinkshowjump?jump=lastslide" highlightClick="1"/>
          </p:cNvPr>
          <p:cNvSpPr/>
          <p:nvPr/>
        </p:nvSpPr>
        <p:spPr>
          <a:xfrm>
            <a:off x="11016343" y="5965371"/>
            <a:ext cx="827314" cy="740230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множение 16"/>
          <p:cNvSpPr/>
          <p:nvPr/>
        </p:nvSpPr>
        <p:spPr>
          <a:xfrm>
            <a:off x="1763486" y="1981199"/>
            <a:ext cx="500743" cy="511629"/>
          </a:xfrm>
          <a:prstGeom prst="mathMultiply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множение 17"/>
          <p:cNvSpPr/>
          <p:nvPr/>
        </p:nvSpPr>
        <p:spPr>
          <a:xfrm>
            <a:off x="5323115" y="1992085"/>
            <a:ext cx="500743" cy="511629"/>
          </a:xfrm>
          <a:prstGeom prst="mathMultiply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множение 18"/>
          <p:cNvSpPr/>
          <p:nvPr/>
        </p:nvSpPr>
        <p:spPr>
          <a:xfrm>
            <a:off x="8686801" y="1970313"/>
            <a:ext cx="500743" cy="511629"/>
          </a:xfrm>
          <a:prstGeom prst="mathMultiply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множение 19"/>
          <p:cNvSpPr/>
          <p:nvPr/>
        </p:nvSpPr>
        <p:spPr>
          <a:xfrm>
            <a:off x="1491343" y="3603171"/>
            <a:ext cx="500743" cy="511629"/>
          </a:xfrm>
          <a:prstGeom prst="mathMultiply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множение 20"/>
          <p:cNvSpPr/>
          <p:nvPr/>
        </p:nvSpPr>
        <p:spPr>
          <a:xfrm>
            <a:off x="4735286" y="3548742"/>
            <a:ext cx="500743" cy="511629"/>
          </a:xfrm>
          <a:prstGeom prst="mathMultiply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множение 21"/>
          <p:cNvSpPr/>
          <p:nvPr/>
        </p:nvSpPr>
        <p:spPr>
          <a:xfrm>
            <a:off x="8229600" y="3505199"/>
            <a:ext cx="500743" cy="511629"/>
          </a:xfrm>
          <a:prstGeom prst="mathMultiply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/>
          <p:cNvSpPr/>
          <p:nvPr/>
        </p:nvSpPr>
        <p:spPr>
          <a:xfrm>
            <a:off x="1371600" y="5203371"/>
            <a:ext cx="500743" cy="511629"/>
          </a:xfrm>
          <a:prstGeom prst="mathMultiply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Умножение 23"/>
          <p:cNvSpPr/>
          <p:nvPr/>
        </p:nvSpPr>
        <p:spPr>
          <a:xfrm>
            <a:off x="5268686" y="5159827"/>
            <a:ext cx="500743" cy="511629"/>
          </a:xfrm>
          <a:prstGeom prst="mathMultiply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Умножение 24"/>
          <p:cNvSpPr/>
          <p:nvPr/>
        </p:nvSpPr>
        <p:spPr>
          <a:xfrm>
            <a:off x="8294915" y="5170713"/>
            <a:ext cx="500743" cy="511629"/>
          </a:xfrm>
          <a:prstGeom prst="mathMultiply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Кольцо 26"/>
          <p:cNvSpPr/>
          <p:nvPr/>
        </p:nvSpPr>
        <p:spPr>
          <a:xfrm>
            <a:off x="2536372" y="2002971"/>
            <a:ext cx="402771" cy="391886"/>
          </a:xfrm>
          <a:prstGeom prst="don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Кольцо 27"/>
          <p:cNvSpPr/>
          <p:nvPr/>
        </p:nvSpPr>
        <p:spPr>
          <a:xfrm>
            <a:off x="6836229" y="2024742"/>
            <a:ext cx="402771" cy="391886"/>
          </a:xfrm>
          <a:prstGeom prst="don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Кольцо 28"/>
          <p:cNvSpPr/>
          <p:nvPr/>
        </p:nvSpPr>
        <p:spPr>
          <a:xfrm>
            <a:off x="10689772" y="2013856"/>
            <a:ext cx="402771" cy="391886"/>
          </a:xfrm>
          <a:prstGeom prst="don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Кольцо 29"/>
          <p:cNvSpPr/>
          <p:nvPr/>
        </p:nvSpPr>
        <p:spPr>
          <a:xfrm>
            <a:off x="3167743" y="3635828"/>
            <a:ext cx="402771" cy="391886"/>
          </a:xfrm>
          <a:prstGeom prst="don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Кольцо 30"/>
          <p:cNvSpPr/>
          <p:nvPr/>
        </p:nvSpPr>
        <p:spPr>
          <a:xfrm>
            <a:off x="7347858" y="3635828"/>
            <a:ext cx="402771" cy="391886"/>
          </a:xfrm>
          <a:prstGeom prst="don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Кольцо 31"/>
          <p:cNvSpPr/>
          <p:nvPr/>
        </p:nvSpPr>
        <p:spPr>
          <a:xfrm>
            <a:off x="11114315" y="3614056"/>
            <a:ext cx="402771" cy="391886"/>
          </a:xfrm>
          <a:prstGeom prst="don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Кольцо 32"/>
          <p:cNvSpPr/>
          <p:nvPr/>
        </p:nvSpPr>
        <p:spPr>
          <a:xfrm>
            <a:off x="3069772" y="5236028"/>
            <a:ext cx="402771" cy="391886"/>
          </a:xfrm>
          <a:prstGeom prst="don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4" name="Кольцо 33"/>
          <p:cNvSpPr/>
          <p:nvPr/>
        </p:nvSpPr>
        <p:spPr>
          <a:xfrm>
            <a:off x="7021286" y="5236028"/>
            <a:ext cx="402771" cy="391886"/>
          </a:xfrm>
          <a:prstGeom prst="don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5" name="Кольцо 34"/>
          <p:cNvSpPr/>
          <p:nvPr/>
        </p:nvSpPr>
        <p:spPr>
          <a:xfrm>
            <a:off x="10374086" y="5268685"/>
            <a:ext cx="402771" cy="391886"/>
          </a:xfrm>
          <a:prstGeom prst="don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F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13656" y="1671185"/>
            <a:ext cx="3646716" cy="453367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2000" dirty="0"/>
          </a:p>
          <a:p>
            <a:pPr>
              <a:lnSpc>
                <a:spcPct val="80000"/>
              </a:lnSpc>
              <a:buNone/>
            </a:pPr>
            <a:r>
              <a:rPr lang="ru-RU" sz="2800" b="1" dirty="0" smtClean="0">
                <a:solidFill>
                  <a:srgbClr val="B70505"/>
                </a:solidFill>
              </a:rPr>
              <a:t>А</a:t>
            </a:r>
            <a:r>
              <a:rPr lang="ru-RU" sz="2800" b="1" dirty="0" smtClean="0">
                <a:solidFill>
                  <a:srgbClr val="FF3300"/>
                </a:solidFill>
              </a:rPr>
              <a:t> </a:t>
            </a:r>
            <a:r>
              <a:rPr lang="ru-RU" sz="2800" dirty="0" smtClean="0"/>
              <a:t>  142+5384</a:t>
            </a:r>
            <a:endParaRPr lang="ru-RU" sz="2800" dirty="0"/>
          </a:p>
          <a:p>
            <a:pPr marL="0" indent="0">
              <a:buNone/>
            </a:pPr>
            <a:r>
              <a:rPr lang="ru-RU" sz="2800" b="1" dirty="0" smtClean="0">
                <a:solidFill>
                  <a:srgbClr val="B70505"/>
                </a:solidFill>
              </a:rPr>
              <a:t>М</a:t>
            </a:r>
            <a:r>
              <a:rPr lang="ru-RU" sz="2800" dirty="0" smtClean="0"/>
              <a:t>   605-287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B70505"/>
                </a:solidFill>
              </a:rPr>
              <a:t>Е </a:t>
            </a:r>
            <a:r>
              <a:rPr lang="ru-RU" sz="2800" dirty="0" smtClean="0"/>
              <a:t>   14·47</a:t>
            </a:r>
            <a:endParaRPr lang="ru-RU" sz="2800" dirty="0"/>
          </a:p>
          <a:p>
            <a:pPr marL="0" indent="0">
              <a:buNone/>
            </a:pPr>
            <a:r>
              <a:rPr lang="ru-RU" sz="2800" b="1" dirty="0" smtClean="0">
                <a:solidFill>
                  <a:srgbClr val="B70505"/>
                </a:solidFill>
              </a:rPr>
              <a:t>Т </a:t>
            </a:r>
            <a:r>
              <a:rPr lang="ru-RU" sz="2800" dirty="0" smtClean="0"/>
              <a:t>    35·104</a:t>
            </a:r>
            <a:endParaRPr lang="ru-RU" sz="2800" dirty="0"/>
          </a:p>
          <a:p>
            <a:pPr marL="0" indent="0">
              <a:buNone/>
            </a:pPr>
            <a:r>
              <a:rPr lang="ru-RU" sz="2800" b="1" dirty="0" smtClean="0">
                <a:solidFill>
                  <a:srgbClr val="B70505"/>
                </a:solidFill>
              </a:rPr>
              <a:t>И </a:t>
            </a:r>
            <a:r>
              <a:rPr lang="ru-RU" sz="2800" dirty="0" smtClean="0"/>
              <a:t>    31·10</a:t>
            </a:r>
            <a:endParaRPr lang="ru-RU" sz="2800" dirty="0"/>
          </a:p>
          <a:p>
            <a:pPr marL="0" indent="0">
              <a:buNone/>
            </a:pPr>
            <a:r>
              <a:rPr lang="ru-RU" sz="2800" b="1" dirty="0" smtClean="0">
                <a:solidFill>
                  <a:srgbClr val="B70505"/>
                </a:solidFill>
              </a:rPr>
              <a:t>У</a:t>
            </a:r>
            <a:r>
              <a:rPr lang="ru-RU" sz="2800" dirty="0" smtClean="0"/>
              <a:t>     45716:  22</a:t>
            </a:r>
            <a:endParaRPr lang="ru-RU" sz="2800" dirty="0"/>
          </a:p>
          <a:p>
            <a:pPr marL="0" indent="0">
              <a:buNone/>
            </a:pPr>
            <a:r>
              <a:rPr lang="ru-RU" sz="2800" b="1" dirty="0" smtClean="0">
                <a:solidFill>
                  <a:srgbClr val="B70505"/>
                </a:solidFill>
              </a:rPr>
              <a:t>Н</a:t>
            </a:r>
            <a:r>
              <a:rPr lang="ru-RU" sz="2800" dirty="0" smtClean="0"/>
              <a:t>     9090:45</a:t>
            </a:r>
            <a:endParaRPr lang="ru-RU" sz="2800" dirty="0"/>
          </a:p>
          <a:p>
            <a:pPr marL="0" indent="0">
              <a:buNone/>
            </a:pPr>
            <a:r>
              <a:rPr lang="ru-RU" sz="2800" b="1" dirty="0" smtClean="0">
                <a:solidFill>
                  <a:srgbClr val="B70505"/>
                </a:solidFill>
              </a:rPr>
              <a:t>С</a:t>
            </a:r>
            <a:r>
              <a:rPr lang="ru-RU" sz="2800" dirty="0" smtClean="0"/>
              <a:t>      850:10</a:t>
            </a:r>
          </a:p>
          <a:p>
            <a:pPr marL="0" indent="0">
              <a:buNone/>
            </a:pPr>
            <a:endParaRPr lang="ru-RU" sz="2400" dirty="0" smtClean="0"/>
          </a:p>
          <a:p>
            <a:pPr>
              <a:lnSpc>
                <a:spcPct val="80000"/>
              </a:lnSpc>
              <a:buNone/>
            </a:pPr>
            <a:endParaRPr lang="ru-RU" sz="2400" u="sng" dirty="0"/>
          </a:p>
        </p:txBody>
      </p:sp>
      <p:sp>
        <p:nvSpPr>
          <p:cNvPr id="13347" name="Rectangle 2"/>
          <p:cNvSpPr txBox="1">
            <a:spLocks noChangeArrowheads="1"/>
          </p:cNvSpPr>
          <p:nvPr/>
        </p:nvSpPr>
        <p:spPr bwMode="auto">
          <a:xfrm>
            <a:off x="1992313" y="0"/>
            <a:ext cx="8147050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4596888" y="3015343"/>
            <a:ext cx="5034180" cy="3407228"/>
          </a:xfrm>
          <a:prstGeom prst="rect">
            <a:avLst/>
          </a:prstGeom>
        </p:spPr>
      </p:pic>
      <p:pic>
        <p:nvPicPr>
          <p:cNvPr id="9" name="Picture 2" descr="Завитушки и виньетки - Векторная график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897892" y="5318964"/>
            <a:ext cx="1294108" cy="129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>
            <a:hlinkClick r:id="rId5" action="ppaction://hlinksldjump"/>
          </p:cNvPr>
          <p:cNvSpPr/>
          <p:nvPr/>
        </p:nvSpPr>
        <p:spPr>
          <a:xfrm>
            <a:off x="391886" y="6204857"/>
            <a:ext cx="2362200" cy="4572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ответ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424543" y="555171"/>
            <a:ext cx="116259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17 августа 1944 года рота Зайцева первой в Красной армии вышла на государственную границу с Восточной Пруссией. Решив примеры вы узнаете название города, рядом с которым рота Зайцева Вышла на государственную границу. </a:t>
            </a:r>
          </a:p>
          <a:p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286235" y="1926772"/>
            <a:ext cx="8002367" cy="533399"/>
          </a:xfrm>
          <a:prstGeom prst="rect">
            <a:avLst/>
          </a:prstGeom>
        </p:spPr>
      </p:pic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3407228" y="2481943"/>
          <a:ext cx="7837717" cy="413658"/>
        </p:xfrm>
        <a:graphic>
          <a:graphicData uri="http://schemas.openxmlformats.org/drawingml/2006/table">
            <a:tbl>
              <a:tblPr/>
              <a:tblGrid>
                <a:gridCol w="872348"/>
                <a:gridCol w="868994"/>
                <a:gridCol w="870671"/>
                <a:gridCol w="872348"/>
                <a:gridCol w="868994"/>
                <a:gridCol w="872348"/>
                <a:gridCol w="870672"/>
                <a:gridCol w="868994"/>
                <a:gridCol w="872348"/>
              </a:tblGrid>
              <a:tr h="41365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2024851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131" name="Group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78561534"/>
              </p:ext>
            </p:extLst>
          </p:nvPr>
        </p:nvGraphicFramePr>
        <p:xfrm>
          <a:off x="359229" y="2634344"/>
          <a:ext cx="11027227" cy="1132114"/>
        </p:xfrm>
        <a:graphic>
          <a:graphicData uri="http://schemas.openxmlformats.org/drawingml/2006/table">
            <a:tbl>
              <a:tblPr/>
              <a:tblGrid>
                <a:gridCol w="1227345"/>
                <a:gridCol w="1222625"/>
                <a:gridCol w="1224985"/>
                <a:gridCol w="1227345"/>
                <a:gridCol w="1222625"/>
                <a:gridCol w="1227345"/>
                <a:gridCol w="1224987"/>
                <a:gridCol w="1222625"/>
                <a:gridCol w="1227345"/>
              </a:tblGrid>
              <a:tr h="113211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algn="ctr"/>
                      <a:r>
                        <a:rPr lang="ru-RU" sz="5400" b="1" dirty="0" smtClean="0">
                          <a:solidFill>
                            <a:srgbClr val="B70505"/>
                          </a:solidFill>
                          <a:effectLst/>
                          <a:latin typeface="Arial CYR" panose="020B0604020202020204" pitchFamily="34" charset="0"/>
                          <a:ea typeface="Times New Roman" panose="02020603050405020304" pitchFamily="18" charset="0"/>
                        </a:rPr>
                        <a:t>Н</a:t>
                      </a:r>
                      <a:endParaRPr lang="ru-RU" sz="5400" b="1" dirty="0">
                        <a:solidFill>
                          <a:srgbClr val="B70505"/>
                        </a:solidFill>
                      </a:endParaRP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algn="ctr"/>
                      <a:r>
                        <a:rPr lang="ru-RU" sz="5400" b="1" dirty="0" smtClean="0">
                          <a:solidFill>
                            <a:srgbClr val="B70505"/>
                          </a:solidFill>
                          <a:effectLst/>
                          <a:latin typeface="Arial CYR" panose="020B0604020202020204" pitchFamily="34" charset="0"/>
                          <a:ea typeface="Times New Roman" panose="02020603050405020304" pitchFamily="18" charset="0"/>
                        </a:rPr>
                        <a:t>а </a:t>
                      </a:r>
                      <a:endParaRPr lang="ru-RU" sz="5400" b="1" dirty="0">
                        <a:solidFill>
                          <a:srgbClr val="B70505"/>
                        </a:solidFill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algn="ctr"/>
                      <a:r>
                        <a:rPr lang="ru-RU" sz="5400" b="1" dirty="0" smtClean="0">
                          <a:solidFill>
                            <a:srgbClr val="B70505"/>
                          </a:solidFill>
                          <a:effectLst/>
                          <a:latin typeface="Arial CYR" panose="020B0604020202020204" pitchFamily="34" charset="0"/>
                          <a:ea typeface="Times New Roman" panose="02020603050405020304" pitchFamily="18" charset="0"/>
                        </a:rPr>
                        <a:t>у</a:t>
                      </a:r>
                      <a:endParaRPr lang="ru-RU" sz="5400" b="1" dirty="0">
                        <a:solidFill>
                          <a:srgbClr val="B70505"/>
                        </a:solidFill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algn="ctr"/>
                      <a:r>
                        <a:rPr lang="ru-RU" sz="5400" b="1" dirty="0" smtClean="0">
                          <a:solidFill>
                            <a:srgbClr val="B70505"/>
                          </a:solidFill>
                          <a:effectLst/>
                          <a:latin typeface="Arial CYR" panose="020B0604020202020204" pitchFamily="34" charset="0"/>
                          <a:ea typeface="Times New Roman" panose="02020603050405020304" pitchFamily="18" charset="0"/>
                        </a:rPr>
                        <a:t>м</a:t>
                      </a:r>
                      <a:endParaRPr lang="ru-RU" sz="5400" b="1" dirty="0">
                        <a:solidFill>
                          <a:srgbClr val="B70505"/>
                        </a:solidFill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algn="ctr"/>
                      <a:r>
                        <a:rPr lang="ru-RU" sz="5400" b="1" dirty="0" smtClean="0">
                          <a:solidFill>
                            <a:srgbClr val="B70505"/>
                          </a:solidFill>
                          <a:effectLst/>
                          <a:latin typeface="Arial CYR" panose="020B0604020202020204" pitchFamily="34" charset="0"/>
                          <a:ea typeface="Times New Roman" panose="02020603050405020304" pitchFamily="18" charset="0"/>
                        </a:rPr>
                        <a:t>е</a:t>
                      </a:r>
                      <a:endParaRPr lang="ru-RU" sz="5400" b="1" dirty="0">
                        <a:solidFill>
                          <a:srgbClr val="B70505"/>
                        </a:solidFill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algn="ctr"/>
                      <a:r>
                        <a:rPr lang="ru-RU" sz="5400" b="1" dirty="0" smtClean="0">
                          <a:solidFill>
                            <a:srgbClr val="B70505"/>
                          </a:solidFill>
                          <a:effectLst/>
                          <a:latin typeface="Arial CYR" panose="020B0604020202020204" pitchFamily="34" charset="0"/>
                          <a:ea typeface="Times New Roman" panose="02020603050405020304" pitchFamily="18" charset="0"/>
                        </a:rPr>
                        <a:t>с</a:t>
                      </a:r>
                      <a:endParaRPr lang="ru-RU" sz="5400" b="1" dirty="0">
                        <a:solidFill>
                          <a:srgbClr val="B70505"/>
                        </a:solidFill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algn="ctr"/>
                      <a:r>
                        <a:rPr lang="ru-RU" sz="5400" b="1" dirty="0" smtClean="0">
                          <a:solidFill>
                            <a:srgbClr val="B70505"/>
                          </a:solidFill>
                          <a:effectLst/>
                          <a:latin typeface="Arial CYR" panose="020B0604020202020204" pitchFamily="34" charset="0"/>
                          <a:ea typeface="Times New Roman" panose="02020603050405020304" pitchFamily="18" charset="0"/>
                        </a:rPr>
                        <a:t>т</a:t>
                      </a:r>
                      <a:endParaRPr lang="ru-RU" sz="5400" b="1" dirty="0">
                        <a:solidFill>
                          <a:srgbClr val="B70505"/>
                        </a:solidFill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algn="ctr"/>
                      <a:r>
                        <a:rPr lang="ru-RU" sz="5400" b="1" dirty="0" smtClean="0">
                          <a:solidFill>
                            <a:srgbClr val="B70505"/>
                          </a:solidFill>
                          <a:effectLst/>
                          <a:latin typeface="Arial CYR" panose="020B0604020202020204" pitchFamily="34" charset="0"/>
                          <a:ea typeface="Times New Roman" panose="02020603050405020304" pitchFamily="18" charset="0"/>
                        </a:rPr>
                        <a:t>и </a:t>
                      </a:r>
                      <a:endParaRPr lang="ru-RU" sz="5400" b="1" dirty="0">
                        <a:solidFill>
                          <a:srgbClr val="B70505"/>
                        </a:solidFill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algn="ctr"/>
                      <a:r>
                        <a:rPr lang="ru-RU" sz="5400" b="1" dirty="0" smtClean="0">
                          <a:solidFill>
                            <a:srgbClr val="B70505"/>
                          </a:solidFill>
                          <a:effectLst/>
                          <a:latin typeface="Arial CYR" panose="020B0604020202020204" pitchFamily="34" charset="0"/>
                          <a:ea typeface="Times New Roman" panose="02020603050405020304" pitchFamily="18" charset="0"/>
                        </a:rPr>
                        <a:t>с </a:t>
                      </a:r>
                      <a:endParaRPr lang="ru-RU" sz="5400" b="1" dirty="0">
                        <a:solidFill>
                          <a:srgbClr val="B70505"/>
                        </a:solidFill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47" name="Rectangle 2"/>
          <p:cNvSpPr txBox="1">
            <a:spLocks noChangeArrowheads="1"/>
          </p:cNvSpPr>
          <p:nvPr/>
        </p:nvSpPr>
        <p:spPr bwMode="auto">
          <a:xfrm>
            <a:off x="1992313" y="0"/>
            <a:ext cx="8147050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44928" y="3781463"/>
            <a:ext cx="11206843" cy="746993"/>
          </a:xfrm>
          <a:prstGeom prst="rect">
            <a:avLst/>
          </a:prstGeom>
        </p:spPr>
      </p:pic>
      <p:pic>
        <p:nvPicPr>
          <p:cNvPr id="9" name="Picture 2" descr="Завитушки и виньетки - Векторная графика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897892" y="5318964"/>
            <a:ext cx="1294108" cy="129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2024851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F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Война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734277" y="4188506"/>
            <a:ext cx="1439408" cy="1439408"/>
          </a:xfrm>
          <a:prstGeom prst="rect">
            <a:avLst/>
          </a:prstGeom>
        </p:spPr>
      </p:pic>
      <p:pic>
        <p:nvPicPr>
          <p:cNvPr id="7" name="Picture 2" descr="Завитушки и виньетки - Векторная графика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6377" y="5367949"/>
            <a:ext cx="1294108" cy="129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>
            <a:hlinkClick r:id="rId6" action="ppaction://hlinksldjump"/>
          </p:cNvPr>
          <p:cNvSpPr/>
          <p:nvPr/>
        </p:nvSpPr>
        <p:spPr>
          <a:xfrm>
            <a:off x="435429" y="6204857"/>
            <a:ext cx="2362200" cy="4572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ответ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609600" y="1828800"/>
            <a:ext cx="10951029" cy="141514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Прослушайте аудио и 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выпишите в тетрадь все числа, которые услышали. Побеждает та команда, которая запишет все числа и правильно.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1629" y="747794"/>
            <a:ext cx="11332028" cy="4525963"/>
          </a:xfrm>
          <a:solidFill>
            <a:schemeClr val="bg1"/>
          </a:solidFill>
        </p:spPr>
        <p:txBody>
          <a:bodyPr/>
          <a:lstStyle/>
          <a:p>
            <a:pPr marL="0" indent="0" algn="ctr">
              <a:buNone/>
            </a:pPr>
            <a:r>
              <a:rPr lang="ru-RU" sz="8800" dirty="0"/>
              <a:t>1725, </a:t>
            </a:r>
            <a:r>
              <a:rPr lang="ru-RU" sz="8800" dirty="0">
                <a:solidFill>
                  <a:schemeClr val="accent2"/>
                </a:solidFill>
              </a:rPr>
              <a:t>70000</a:t>
            </a:r>
            <a:r>
              <a:rPr lang="ru-RU" sz="8800" dirty="0"/>
              <a:t>, 32000, </a:t>
            </a:r>
            <a:r>
              <a:rPr lang="ru-RU" sz="8800" dirty="0">
                <a:solidFill>
                  <a:schemeClr val="accent2"/>
                </a:solidFill>
              </a:rPr>
              <a:t>65000</a:t>
            </a:r>
            <a:r>
              <a:rPr lang="ru-RU" sz="8800" dirty="0" smtClean="0"/>
              <a:t>,     </a:t>
            </a:r>
            <a:r>
              <a:rPr lang="ru-RU" sz="8800" dirty="0"/>
              <a:t>900, </a:t>
            </a:r>
            <a:r>
              <a:rPr lang="ru-RU" sz="8800" dirty="0" smtClean="0"/>
              <a:t>   </a:t>
            </a:r>
            <a:r>
              <a:rPr lang="ru-RU" sz="8800" dirty="0" smtClean="0">
                <a:solidFill>
                  <a:schemeClr val="accent2"/>
                </a:solidFill>
              </a:rPr>
              <a:t>125</a:t>
            </a:r>
            <a:r>
              <a:rPr lang="ru-RU" sz="8800" dirty="0"/>
              <a:t>, 100000, </a:t>
            </a:r>
            <a:r>
              <a:rPr lang="ru-RU" sz="8800" dirty="0">
                <a:solidFill>
                  <a:schemeClr val="accent2"/>
                </a:solidFill>
              </a:rPr>
              <a:t>642000</a:t>
            </a:r>
            <a:r>
              <a:rPr lang="ru-RU" sz="8800" dirty="0"/>
              <a:t>, </a:t>
            </a:r>
            <a:endParaRPr lang="ru-RU" sz="8800" dirty="0" smtClean="0"/>
          </a:p>
          <a:p>
            <a:pPr marL="0" indent="0" algn="ctr">
              <a:buNone/>
            </a:pPr>
            <a:r>
              <a:rPr lang="ru-RU" sz="8800" dirty="0" smtClean="0"/>
              <a:t>20 </a:t>
            </a:r>
            <a:r>
              <a:rPr lang="ru-RU" sz="8800" dirty="0"/>
              <a:t>, </a:t>
            </a:r>
            <a:r>
              <a:rPr lang="ru-RU" sz="8800" dirty="0">
                <a:solidFill>
                  <a:schemeClr val="accent2"/>
                </a:solidFill>
              </a:rPr>
              <a:t>2600</a:t>
            </a:r>
            <a:r>
              <a:rPr lang="ru-RU" sz="8800" dirty="0"/>
              <a:t>, </a:t>
            </a:r>
            <a:r>
              <a:rPr lang="ru-RU" sz="8800" dirty="0" smtClean="0"/>
              <a:t>     4 </a:t>
            </a:r>
            <a:r>
              <a:rPr lang="ru-RU" sz="8800" dirty="0" smtClean="0">
                <a:solidFill>
                  <a:schemeClr val="accent2"/>
                </a:solidFill>
              </a:rPr>
              <a:t>.</a:t>
            </a:r>
            <a:endParaRPr lang="ru-RU" sz="8800" dirty="0">
              <a:solidFill>
                <a:schemeClr val="accent2"/>
              </a:solidFill>
            </a:endParaRPr>
          </a:p>
        </p:txBody>
      </p:sp>
      <p:pic>
        <p:nvPicPr>
          <p:cNvPr id="4" name="Picture 2" descr="Завитушки и виньетки - Векторная графика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897892" y="5563892"/>
            <a:ext cx="1294108" cy="129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2640737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F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Завитушки и виньетки - Векторная график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6377" y="5367949"/>
            <a:ext cx="1294108" cy="129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>
          <a:xfrm>
            <a:off x="6857999" y="2754087"/>
            <a:ext cx="3178629" cy="97971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solidFill>
                  <a:schemeClr val="bg1"/>
                </a:solidFill>
              </a:rPr>
              <a:t>306</a:t>
            </a:r>
            <a:endParaRPr lang="ru-RU" sz="7200" dirty="0">
              <a:solidFill>
                <a:schemeClr val="bg1"/>
              </a:solidFill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642257" y="500743"/>
            <a:ext cx="11353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Длина окопа – 17 дм,    ширина – 6 дм, </a:t>
            </a: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высота одиночного окопа для стрельбы лёжа – 3 дм. </a:t>
            </a:r>
            <a:b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11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Найдите объём вынутого грунта.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кругленный прямоугольник 10">
            <a:hlinkClick r:id="rId5" action="ppaction://hlinksldjump"/>
          </p:cNvPr>
          <p:cNvSpPr/>
          <p:nvPr/>
        </p:nvSpPr>
        <p:spPr>
          <a:xfrm>
            <a:off x="2046513" y="2797630"/>
            <a:ext cx="3178629" cy="97971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solidFill>
                  <a:schemeClr val="bg1"/>
                </a:solidFill>
              </a:rPr>
              <a:t>206</a:t>
            </a:r>
            <a:endParaRPr lang="ru-RU" sz="7200" dirty="0">
              <a:solidFill>
                <a:schemeClr val="bg1"/>
              </a:solidFill>
            </a:endParaRPr>
          </a:p>
        </p:txBody>
      </p:sp>
      <p:sp>
        <p:nvSpPr>
          <p:cNvPr id="12" name="Скругленный прямоугольник 11">
            <a:hlinkClick r:id="rId5" action="ppaction://hlinksldjump"/>
          </p:cNvPr>
          <p:cNvSpPr/>
          <p:nvPr/>
        </p:nvSpPr>
        <p:spPr>
          <a:xfrm>
            <a:off x="2144484" y="4310744"/>
            <a:ext cx="3178629" cy="97971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solidFill>
                  <a:schemeClr val="bg1"/>
                </a:solidFill>
              </a:rPr>
              <a:t>26</a:t>
            </a:r>
            <a:endParaRPr lang="ru-RU" sz="7200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>
            <a:hlinkClick r:id="rId5" action="ppaction://hlinksldjump"/>
          </p:cNvPr>
          <p:cNvSpPr/>
          <p:nvPr/>
        </p:nvSpPr>
        <p:spPr>
          <a:xfrm>
            <a:off x="6955970" y="4223659"/>
            <a:ext cx="3178629" cy="97971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solidFill>
                  <a:schemeClr val="bg1"/>
                </a:solidFill>
              </a:rPr>
              <a:t>36</a:t>
            </a:r>
            <a:endParaRPr lang="ru-RU" sz="7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828800"/>
            <a:ext cx="10972800" cy="1578429"/>
          </a:xfrm>
        </p:spPr>
        <p:txBody>
          <a:bodyPr/>
          <a:lstStyle/>
          <a:p>
            <a:pPr algn="ctr">
              <a:buNone/>
            </a:pPr>
            <a:r>
              <a:rPr lang="ru-RU" sz="7200" b="1" dirty="0" smtClean="0">
                <a:solidFill>
                  <a:srgbClr val="C00000"/>
                </a:solidFill>
              </a:rPr>
              <a:t>17 </a:t>
            </a:r>
            <a:r>
              <a:rPr lang="ru-RU" sz="7200" b="1" dirty="0" err="1" smtClean="0">
                <a:solidFill>
                  <a:srgbClr val="C00000"/>
                </a:solidFill>
              </a:rPr>
              <a:t>х</a:t>
            </a:r>
            <a:r>
              <a:rPr lang="ru-RU" sz="7200" b="1" dirty="0" smtClean="0">
                <a:solidFill>
                  <a:srgbClr val="C00000"/>
                </a:solidFill>
              </a:rPr>
              <a:t> 6 </a:t>
            </a:r>
            <a:r>
              <a:rPr lang="ru-RU" sz="7200" b="1" dirty="0" err="1" smtClean="0">
                <a:solidFill>
                  <a:srgbClr val="C00000"/>
                </a:solidFill>
              </a:rPr>
              <a:t>х</a:t>
            </a:r>
            <a:r>
              <a:rPr lang="ru-RU" sz="7200" b="1" dirty="0" smtClean="0">
                <a:solidFill>
                  <a:srgbClr val="C00000"/>
                </a:solidFill>
              </a:rPr>
              <a:t> 3 = 306 (куб.дм.)</a:t>
            </a:r>
            <a:r>
              <a:rPr lang="ru-RU" sz="9600" b="1" dirty="0" smtClean="0">
                <a:solidFill>
                  <a:srgbClr val="C00000"/>
                </a:solidFill>
              </a:rPr>
              <a:t/>
            </a:r>
            <a:br>
              <a:rPr lang="ru-RU" sz="9600" b="1" dirty="0" smtClean="0">
                <a:solidFill>
                  <a:srgbClr val="C00000"/>
                </a:solidFill>
              </a:rPr>
            </a:br>
            <a:endParaRPr lang="ru-RU" sz="9600" b="1" dirty="0">
              <a:solidFill>
                <a:srgbClr val="C00000"/>
              </a:solidFill>
            </a:endParaRPr>
          </a:p>
        </p:txBody>
      </p:sp>
      <p:pic>
        <p:nvPicPr>
          <p:cNvPr id="4" name="Picture 2" descr="Завитушки и виньетки - Векторная график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6377" y="5367949"/>
            <a:ext cx="1294108" cy="129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Квадрант">
  <a:themeElements>
    <a:clrScheme name="Квадрант 4">
      <a:dk1>
        <a:srgbClr val="000000"/>
      </a:dk1>
      <a:lt1>
        <a:srgbClr val="FFFFFF"/>
      </a:lt1>
      <a:dk2>
        <a:srgbClr val="000000"/>
      </a:dk2>
      <a:lt2>
        <a:srgbClr val="CC0000"/>
      </a:lt2>
      <a:accent1>
        <a:srgbClr val="FFCC00"/>
      </a:accent1>
      <a:accent2>
        <a:srgbClr val="3366CC"/>
      </a:accent2>
      <a:accent3>
        <a:srgbClr val="FFFFFF"/>
      </a:accent3>
      <a:accent4>
        <a:srgbClr val="000000"/>
      </a:accent4>
      <a:accent5>
        <a:srgbClr val="FFE2AA"/>
      </a:accent5>
      <a:accent6>
        <a:srgbClr val="2D5CB9"/>
      </a:accent6>
      <a:hlink>
        <a:srgbClr val="666699"/>
      </a:hlink>
      <a:folHlink>
        <a:srgbClr val="C0C0C0"/>
      </a:folHlink>
    </a:clrScheme>
    <a:fontScheme name="Квадрант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вадрант 1">
        <a:dk1>
          <a:srgbClr val="5C5674"/>
        </a:dk1>
        <a:lt1>
          <a:srgbClr val="FFFFFF"/>
        </a:lt1>
        <a:dk2>
          <a:srgbClr val="85986A"/>
        </a:dk2>
        <a:lt2>
          <a:srgbClr val="FFFFFF"/>
        </a:lt2>
        <a:accent1>
          <a:srgbClr val="666633"/>
        </a:accent1>
        <a:accent2>
          <a:srgbClr val="ADC5B8"/>
        </a:accent2>
        <a:accent3>
          <a:srgbClr val="C2CAB9"/>
        </a:accent3>
        <a:accent4>
          <a:srgbClr val="DADADA"/>
        </a:accent4>
        <a:accent5>
          <a:srgbClr val="B8B8AD"/>
        </a:accent5>
        <a:accent6>
          <a:srgbClr val="9CB2A6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вадрант 2">
        <a:dk1>
          <a:srgbClr val="000000"/>
        </a:dk1>
        <a:lt1>
          <a:srgbClr val="FFFFFF"/>
        </a:lt1>
        <a:dk2>
          <a:srgbClr val="420000"/>
        </a:dk2>
        <a:lt2>
          <a:srgbClr val="660000"/>
        </a:lt2>
        <a:accent1>
          <a:srgbClr val="CCCC00"/>
        </a:accent1>
        <a:accent2>
          <a:srgbClr val="999966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8A8A5C"/>
        </a:accent6>
        <a:hlink>
          <a:srgbClr val="996633"/>
        </a:hlink>
        <a:folHlink>
          <a:srgbClr val="99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вадрант 3">
        <a:dk1>
          <a:srgbClr val="618052"/>
        </a:dk1>
        <a:lt1>
          <a:srgbClr val="FFFFE3"/>
        </a:lt1>
        <a:dk2>
          <a:srgbClr val="162E36"/>
        </a:dk2>
        <a:lt2>
          <a:srgbClr val="FFFFFF"/>
        </a:lt2>
        <a:accent1>
          <a:srgbClr val="336699"/>
        </a:accent1>
        <a:accent2>
          <a:srgbClr val="69888B"/>
        </a:accent2>
        <a:accent3>
          <a:srgbClr val="ABADAE"/>
        </a:accent3>
        <a:accent4>
          <a:srgbClr val="DADAC2"/>
        </a:accent4>
        <a:accent5>
          <a:srgbClr val="ADB8CA"/>
        </a:accent5>
        <a:accent6>
          <a:srgbClr val="5E7B7D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вадрант 4">
        <a:dk1>
          <a:srgbClr val="000000"/>
        </a:dk1>
        <a:lt1>
          <a:srgbClr val="FFFFFF"/>
        </a:lt1>
        <a:dk2>
          <a:srgbClr val="000000"/>
        </a:dk2>
        <a:lt2>
          <a:srgbClr val="CC0000"/>
        </a:lt2>
        <a:accent1>
          <a:srgbClr val="FFCC00"/>
        </a:accent1>
        <a:accent2>
          <a:srgbClr val="3366CC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2D5CB9"/>
        </a:accent6>
        <a:hlink>
          <a:srgbClr val="666699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вадрант 5">
        <a:dk1>
          <a:srgbClr val="666699"/>
        </a:dk1>
        <a:lt1>
          <a:srgbClr val="FFFFFF"/>
        </a:lt1>
        <a:dk2>
          <a:srgbClr val="000033"/>
        </a:dk2>
        <a:lt2>
          <a:srgbClr val="FFFFFF"/>
        </a:lt2>
        <a:accent1>
          <a:srgbClr val="9966FF"/>
        </a:accent1>
        <a:accent2>
          <a:srgbClr val="CCCCFF"/>
        </a:accent2>
        <a:accent3>
          <a:srgbClr val="AAAAAD"/>
        </a:accent3>
        <a:accent4>
          <a:srgbClr val="DADADA"/>
        </a:accent4>
        <a:accent5>
          <a:srgbClr val="CAB8FF"/>
        </a:accent5>
        <a:accent6>
          <a:srgbClr val="B9B9E7"/>
        </a:accent6>
        <a:hlink>
          <a:srgbClr val="CC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вадрант 6">
        <a:dk1>
          <a:srgbClr val="000000"/>
        </a:dk1>
        <a:lt1>
          <a:srgbClr val="FFFFFF"/>
        </a:lt1>
        <a:dk2>
          <a:srgbClr val="000000"/>
        </a:dk2>
        <a:lt2>
          <a:srgbClr val="669966"/>
        </a:lt2>
        <a:accent1>
          <a:srgbClr val="CCCC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8AB9"/>
        </a:accent6>
        <a:hlink>
          <a:srgbClr val="000066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вадрант 7">
        <a:dk1>
          <a:srgbClr val="0099CC"/>
        </a:dk1>
        <a:lt1>
          <a:srgbClr val="FFFFFF"/>
        </a:lt1>
        <a:dk2>
          <a:srgbClr val="000099"/>
        </a:dk2>
        <a:lt2>
          <a:srgbClr val="FFFFFF"/>
        </a:lt2>
        <a:accent1>
          <a:srgbClr val="0099CC"/>
        </a:accent1>
        <a:accent2>
          <a:srgbClr val="6600FF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5C00E7"/>
        </a:accent6>
        <a:hlink>
          <a:srgbClr val="FFCC00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вадрант 8">
        <a:dk1>
          <a:srgbClr val="000033"/>
        </a:dk1>
        <a:lt1>
          <a:srgbClr val="FFFFFF"/>
        </a:lt1>
        <a:dk2>
          <a:srgbClr val="003366"/>
        </a:dk2>
        <a:lt2>
          <a:srgbClr val="275C6D"/>
        </a:lt2>
        <a:accent1>
          <a:srgbClr val="A7D2DF"/>
        </a:accent1>
        <a:accent2>
          <a:srgbClr val="108DA6"/>
        </a:accent2>
        <a:accent3>
          <a:srgbClr val="FFFFFF"/>
        </a:accent3>
        <a:accent4>
          <a:srgbClr val="00002A"/>
        </a:accent4>
        <a:accent5>
          <a:srgbClr val="D0E5EC"/>
        </a:accent5>
        <a:accent6>
          <a:srgbClr val="0D7F96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вадрант 9">
        <a:dk1>
          <a:srgbClr val="CC3300"/>
        </a:dk1>
        <a:lt1>
          <a:srgbClr val="FFFFFF"/>
        </a:lt1>
        <a:dk2>
          <a:srgbClr val="000000"/>
        </a:dk2>
        <a:lt2>
          <a:srgbClr val="FFFFCC"/>
        </a:lt2>
        <a:accent1>
          <a:srgbClr val="FF9900"/>
        </a:accent1>
        <a:accent2>
          <a:srgbClr val="993300"/>
        </a:accent2>
        <a:accent3>
          <a:srgbClr val="AAAAAA"/>
        </a:accent3>
        <a:accent4>
          <a:srgbClr val="DADADA"/>
        </a:accent4>
        <a:accent5>
          <a:srgbClr val="FFCAAA"/>
        </a:accent5>
        <a:accent6>
          <a:srgbClr val="8A2D00"/>
        </a:accent6>
        <a:hlink>
          <a:srgbClr val="CEC5A2"/>
        </a:hlink>
        <a:folHlink>
          <a:srgbClr val="DDDDD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1871</TotalTime>
  <Words>639</Words>
  <Application>Microsoft Office PowerPoint</Application>
  <PresentationFormat>Произвольный</PresentationFormat>
  <Paragraphs>115</Paragraphs>
  <Slides>23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Office Theme</vt:lpstr>
      <vt:lpstr>Квадрант</vt:lpstr>
      <vt:lpstr>Занятие-игра  «Крестики-нолики»  </vt:lpstr>
      <vt:lpstr>Пояснительная записка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МАТЕМАТИКИ  В 5 КЛАССЕ</dc:title>
  <dc:creator>Ольга</dc:creator>
  <cp:lastModifiedBy>Ольга</cp:lastModifiedBy>
  <cp:revision>90</cp:revision>
  <dcterms:created xsi:type="dcterms:W3CDTF">2014-10-31T13:25:10Z</dcterms:created>
  <dcterms:modified xsi:type="dcterms:W3CDTF">2021-03-22T16:45:21Z</dcterms:modified>
</cp:coreProperties>
</file>