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310" r:id="rId3"/>
    <p:sldId id="270" r:id="rId4"/>
    <p:sldId id="303" r:id="rId5"/>
    <p:sldId id="290" r:id="rId6"/>
    <p:sldId id="280" r:id="rId7"/>
    <p:sldId id="282" r:id="rId8"/>
    <p:sldId id="281" r:id="rId9"/>
    <p:sldId id="283" r:id="rId10"/>
    <p:sldId id="284" r:id="rId11"/>
    <p:sldId id="301" r:id="rId12"/>
    <p:sldId id="285" r:id="rId13"/>
    <p:sldId id="286" r:id="rId14"/>
    <p:sldId id="287" r:id="rId15"/>
    <p:sldId id="288" r:id="rId16"/>
    <p:sldId id="289" r:id="rId17"/>
    <p:sldId id="292" r:id="rId18"/>
    <p:sldId id="293" r:id="rId19"/>
    <p:sldId id="294" r:id="rId20"/>
    <p:sldId id="300" r:id="rId21"/>
    <p:sldId id="295" r:id="rId22"/>
    <p:sldId id="296" r:id="rId23"/>
    <p:sldId id="297" r:id="rId24"/>
    <p:sldId id="298" r:id="rId25"/>
    <p:sldId id="299" r:id="rId26"/>
    <p:sldId id="302" r:id="rId27"/>
    <p:sldId id="291" r:id="rId28"/>
    <p:sldId id="313" r:id="rId29"/>
    <p:sldId id="305" r:id="rId30"/>
  </p:sldIdLst>
  <p:sldSz cx="9144000" cy="6858000" type="screen4x3"/>
  <p:notesSz cx="6858000" cy="9144000"/>
  <p:embeddedFontLst>
    <p:embeddedFont>
      <p:font typeface="Vesna" charset="0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7171"/>
    <a:srgbClr val="CC0000"/>
    <a:srgbClr val="33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fb.ru/article/214024/vyishivka-biserom-istoriya-poyavleniya-iskusstva-i-materiala" TargetMode="External"/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4653136"/>
            <a:ext cx="3528392" cy="1368152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pPr algn="l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  Авторы: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Фокина М.А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Золотова Л.А.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43608" y="1484784"/>
            <a:ext cx="7704856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7200" b="1" spc="150" dirty="0" smtClean="0">
              <a:ln w="11430"/>
              <a:gradFill>
                <a:gsLst>
                  <a:gs pos="32000">
                    <a:schemeClr val="accent3">
                      <a:lumMod val="75000"/>
                    </a:schemeClr>
                  </a:gs>
                  <a:gs pos="65000">
                    <a:schemeClr val="accent3">
                      <a:lumMod val="75000"/>
                    </a:schemeClr>
                  </a:gs>
                  <a:gs pos="0">
                    <a:srgbClr val="C00000"/>
                  </a:gs>
                  <a:gs pos="76000">
                    <a:schemeClr val="accent3">
                      <a:lumMod val="75000"/>
                    </a:schemeClr>
                  </a:gs>
                  <a:gs pos="23000">
                    <a:schemeClr val="accent3">
                      <a:lumMod val="83000"/>
                    </a:schemeClr>
                  </a:gs>
                  <a:gs pos="50000">
                    <a:srgbClr val="C00000"/>
                  </a:gs>
                  <a:gs pos="100000">
                    <a:srgbClr val="C00000"/>
                  </a:gs>
                </a:gsLst>
                <a:lin ang="5400000" scaled="0"/>
              </a:gradFill>
              <a:effectLst>
                <a:glow rad="63500">
                  <a:schemeClr val="bg1"/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00" b="1" spc="150" dirty="0" smtClean="0">
              <a:ln w="11430"/>
              <a:gradFill>
                <a:gsLst>
                  <a:gs pos="32000">
                    <a:schemeClr val="accent3">
                      <a:lumMod val="75000"/>
                    </a:schemeClr>
                  </a:gs>
                  <a:gs pos="65000">
                    <a:schemeClr val="accent3">
                      <a:lumMod val="75000"/>
                    </a:schemeClr>
                  </a:gs>
                  <a:gs pos="0">
                    <a:srgbClr val="C00000"/>
                  </a:gs>
                  <a:gs pos="76000">
                    <a:schemeClr val="accent3">
                      <a:lumMod val="75000"/>
                    </a:schemeClr>
                  </a:gs>
                  <a:gs pos="23000">
                    <a:schemeClr val="accent3">
                      <a:lumMod val="83000"/>
                    </a:schemeClr>
                  </a:gs>
                  <a:gs pos="50000">
                    <a:srgbClr val="C00000"/>
                  </a:gs>
                  <a:gs pos="100000">
                    <a:srgbClr val="C00000"/>
                  </a:gs>
                </a:gsLst>
                <a:lin ang="5400000" scaled="0"/>
              </a:gradFill>
              <a:effectLst>
                <a:glow rad="63500">
                  <a:schemeClr val="bg1"/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sna" pitchFamily="2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spc="150" dirty="0" smtClean="0">
              <a:ln w="11430"/>
              <a:gradFill>
                <a:gsLst>
                  <a:gs pos="32000">
                    <a:schemeClr val="accent3">
                      <a:lumMod val="75000"/>
                    </a:schemeClr>
                  </a:gs>
                  <a:gs pos="65000">
                    <a:schemeClr val="accent3">
                      <a:lumMod val="75000"/>
                    </a:schemeClr>
                  </a:gs>
                  <a:gs pos="0">
                    <a:srgbClr val="C00000"/>
                  </a:gs>
                  <a:gs pos="76000">
                    <a:schemeClr val="accent3">
                      <a:lumMod val="75000"/>
                    </a:schemeClr>
                  </a:gs>
                  <a:gs pos="23000">
                    <a:schemeClr val="accent3">
                      <a:lumMod val="83000"/>
                    </a:schemeClr>
                  </a:gs>
                  <a:gs pos="50000">
                    <a:srgbClr val="C00000"/>
                  </a:gs>
                  <a:gs pos="100000">
                    <a:srgbClr val="C00000"/>
                  </a:gs>
                </a:gsLst>
                <a:lin ang="5400000" scaled="0"/>
              </a:gradFill>
              <a:effectLst>
                <a:glow rad="63500">
                  <a:schemeClr val="bg1"/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spc="150" dirty="0" smtClean="0">
                <a:ln w="11430"/>
                <a:gradFill>
                  <a:gsLst>
                    <a:gs pos="32000">
                      <a:schemeClr val="accent3">
                        <a:lumMod val="75000"/>
                      </a:schemeClr>
                    </a:gs>
                    <a:gs pos="65000">
                      <a:schemeClr val="accent3">
                        <a:lumMod val="75000"/>
                      </a:schemeClr>
                    </a:gs>
                    <a:gs pos="0">
                      <a:srgbClr val="C00000"/>
                    </a:gs>
                    <a:gs pos="76000">
                      <a:schemeClr val="accent3">
                        <a:lumMod val="75000"/>
                      </a:schemeClr>
                    </a:gs>
                    <a:gs pos="23000">
                      <a:schemeClr val="accent3">
                        <a:lumMod val="83000"/>
                      </a:schemeClr>
                    </a:gs>
                    <a:gs pos="50000">
                      <a:srgbClr val="C0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glow rad="63500">
                    <a:schemeClr val="bg1"/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Презентация проектной деятельности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000" b="1" spc="150" dirty="0" smtClean="0">
              <a:ln w="11430"/>
              <a:gradFill>
                <a:gsLst>
                  <a:gs pos="32000">
                    <a:schemeClr val="accent3">
                      <a:lumMod val="75000"/>
                    </a:schemeClr>
                  </a:gs>
                  <a:gs pos="65000">
                    <a:schemeClr val="accent3">
                      <a:lumMod val="75000"/>
                    </a:schemeClr>
                  </a:gs>
                  <a:gs pos="0">
                    <a:srgbClr val="C00000"/>
                  </a:gs>
                  <a:gs pos="76000">
                    <a:schemeClr val="accent3">
                      <a:lumMod val="75000"/>
                    </a:schemeClr>
                  </a:gs>
                  <a:gs pos="23000">
                    <a:schemeClr val="accent3">
                      <a:lumMod val="83000"/>
                    </a:schemeClr>
                  </a:gs>
                  <a:gs pos="50000">
                    <a:srgbClr val="C00000"/>
                  </a:gs>
                  <a:gs pos="100000">
                    <a:srgbClr val="C00000"/>
                  </a:gs>
                </a:gsLst>
                <a:lin ang="5400000" scaled="0"/>
              </a:gradFill>
              <a:effectLst>
                <a:glow rad="63500">
                  <a:schemeClr val="bg1"/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spc="150" normalizeH="0" noProof="0" dirty="0" smtClean="0">
                <a:ln w="11430"/>
                <a:gradFill>
                  <a:gsLst>
                    <a:gs pos="32000">
                      <a:schemeClr val="accent3">
                        <a:lumMod val="75000"/>
                      </a:schemeClr>
                    </a:gs>
                    <a:gs pos="65000">
                      <a:schemeClr val="accent3">
                        <a:lumMod val="75000"/>
                      </a:schemeClr>
                    </a:gs>
                    <a:gs pos="0">
                      <a:srgbClr val="C00000"/>
                    </a:gs>
                    <a:gs pos="76000">
                      <a:schemeClr val="accent3">
                        <a:lumMod val="75000"/>
                      </a:schemeClr>
                    </a:gs>
                    <a:gs pos="23000">
                      <a:schemeClr val="accent3">
                        <a:lumMod val="83000"/>
                      </a:schemeClr>
                    </a:gs>
                    <a:gs pos="50000">
                      <a:srgbClr val="C0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glow rad="63500">
                    <a:schemeClr val="bg1"/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Vesna" pitchFamily="2" charset="0"/>
                <a:ea typeface="+mj-ea"/>
                <a:cs typeface="+mj-cs"/>
              </a:rPr>
              <a:t>«В гостях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spc="150" normalizeH="0" noProof="0" dirty="0" smtClean="0">
                <a:ln w="11430"/>
                <a:gradFill>
                  <a:gsLst>
                    <a:gs pos="32000">
                      <a:schemeClr val="accent3">
                        <a:lumMod val="75000"/>
                      </a:schemeClr>
                    </a:gs>
                    <a:gs pos="65000">
                      <a:schemeClr val="accent3">
                        <a:lumMod val="75000"/>
                      </a:schemeClr>
                    </a:gs>
                    <a:gs pos="0">
                      <a:srgbClr val="C00000"/>
                    </a:gs>
                    <a:gs pos="76000">
                      <a:schemeClr val="accent3">
                        <a:lumMod val="75000"/>
                      </a:schemeClr>
                    </a:gs>
                    <a:gs pos="23000">
                      <a:schemeClr val="accent3">
                        <a:lumMod val="83000"/>
                      </a:schemeClr>
                    </a:gs>
                    <a:gs pos="50000">
                      <a:srgbClr val="C0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glow rad="63500">
                    <a:schemeClr val="bg1"/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Vesna" pitchFamily="2" charset="0"/>
                <a:ea typeface="+mj-ea"/>
                <a:cs typeface="+mj-cs"/>
              </a:rPr>
              <a:t>у </a:t>
            </a:r>
            <a:r>
              <a:rPr lang="ru-RU" sz="5400" b="1" spc="150" noProof="0" dirty="0" smtClean="0">
                <a:ln w="11430"/>
                <a:gradFill>
                  <a:gsLst>
                    <a:gs pos="32000">
                      <a:schemeClr val="accent3">
                        <a:lumMod val="75000"/>
                      </a:schemeClr>
                    </a:gs>
                    <a:gs pos="65000">
                      <a:schemeClr val="accent3">
                        <a:lumMod val="75000"/>
                      </a:schemeClr>
                    </a:gs>
                    <a:gs pos="0">
                      <a:srgbClr val="C00000"/>
                    </a:gs>
                    <a:gs pos="76000">
                      <a:schemeClr val="accent3">
                        <a:lumMod val="75000"/>
                      </a:schemeClr>
                    </a:gs>
                    <a:gs pos="23000">
                      <a:schemeClr val="accent3">
                        <a:lumMod val="83000"/>
                      </a:schemeClr>
                    </a:gs>
                    <a:gs pos="50000">
                      <a:srgbClr val="C0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glow rad="63500">
                    <a:schemeClr val="bg1"/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sna" pitchFamily="2" charset="0"/>
                <a:ea typeface="+mj-ea"/>
                <a:cs typeface="+mj-cs"/>
              </a:rPr>
              <a:t>мастер</a:t>
            </a:r>
            <a:r>
              <a:rPr kumimoji="0" lang="ru-RU" sz="5400" b="1" i="0" u="none" strike="noStrike" kern="1200" spc="150" normalizeH="0" noProof="0" dirty="0" smtClean="0">
                <a:ln w="11430"/>
                <a:gradFill>
                  <a:gsLst>
                    <a:gs pos="32000">
                      <a:schemeClr val="accent3">
                        <a:lumMod val="75000"/>
                      </a:schemeClr>
                    </a:gs>
                    <a:gs pos="65000">
                      <a:schemeClr val="accent3">
                        <a:lumMod val="75000"/>
                      </a:schemeClr>
                    </a:gs>
                    <a:gs pos="0">
                      <a:srgbClr val="C00000"/>
                    </a:gs>
                    <a:gs pos="76000">
                      <a:schemeClr val="accent3">
                        <a:lumMod val="75000"/>
                      </a:schemeClr>
                    </a:gs>
                    <a:gs pos="23000">
                      <a:schemeClr val="accent3">
                        <a:lumMod val="83000"/>
                      </a:schemeClr>
                    </a:gs>
                    <a:gs pos="50000">
                      <a:srgbClr val="C0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glow rad="63500">
                    <a:schemeClr val="bg1"/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Vesna" pitchFamily="2" charset="0"/>
                <a:ea typeface="+mj-ea"/>
                <a:cs typeface="+mj-cs"/>
              </a:rPr>
              <a:t>ицы»</a:t>
            </a: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43608" y="456346"/>
            <a:ext cx="74888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Муниципальное казенное дошкольное образовательное учреждение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«Центр развития ребенка – детский сад № 12 «Сказка»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городского округа город Фролово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Admin1\Desktop\ПРОЕКТ МАСТЕРИЦА\работы Л И\image (17).jpg"/>
          <p:cNvPicPr>
            <a:picLocks noChangeAspect="1" noChangeArrowheads="1"/>
          </p:cNvPicPr>
          <p:nvPr/>
        </p:nvPicPr>
        <p:blipFill>
          <a:blip r:embed="rId2" cstate="print"/>
          <a:srcRect l="3406" t="20229" r="9406" b="19302"/>
          <a:stretch>
            <a:fillRect/>
          </a:stretch>
        </p:blipFill>
        <p:spPr bwMode="auto">
          <a:xfrm>
            <a:off x="683568" y="548680"/>
            <a:ext cx="4536504" cy="299071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0723" name="Picture 3" descr="C:\Users\Admin1\Desktop\ПРОЕКТ МАСТЕРИЦА\работы Л И\image (34).jpg"/>
          <p:cNvPicPr>
            <a:picLocks noChangeAspect="1" noChangeArrowheads="1"/>
          </p:cNvPicPr>
          <p:nvPr/>
        </p:nvPicPr>
        <p:blipFill>
          <a:blip r:embed="rId3" cstate="print"/>
          <a:srcRect l="10517" t="12468" r="8900" b="10195"/>
          <a:stretch>
            <a:fillRect/>
          </a:stretch>
        </p:blipFill>
        <p:spPr bwMode="auto">
          <a:xfrm>
            <a:off x="683568" y="3861048"/>
            <a:ext cx="4608512" cy="249313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508104" y="1808820"/>
            <a:ext cx="2627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Домик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деревне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724128" y="4653136"/>
            <a:ext cx="2771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«Осенние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дары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1\Desktop\ПРОЕКТ МАСТЕРИЦА\в гостях у мастерицы старцевой Л.П\PB07002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56792"/>
            <a:ext cx="4032448" cy="45283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499992" y="764705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«Пяльцы» для вышивания крестом </a:t>
            </a:r>
          </a:p>
          <a:p>
            <a:pPr algn="ctr"/>
            <a:r>
              <a:rPr lang="ru-RU" sz="1600" b="1" dirty="0" smtClean="0"/>
              <a:t>Лилия Петровна  смастерила  сама</a:t>
            </a:r>
            <a:endParaRPr lang="ru-RU" sz="1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24744"/>
            <a:ext cx="374441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Натянутый на пяльцах холст </a:t>
            </a:r>
            <a:br>
              <a:rPr lang="ru-RU" i="1" dirty="0" smtClean="0"/>
            </a:br>
            <a:r>
              <a:rPr lang="ru-RU" i="1" dirty="0" smtClean="0"/>
              <a:t>Манит своею новизною, </a:t>
            </a:r>
            <a:br>
              <a:rPr lang="ru-RU" i="1" dirty="0" smtClean="0"/>
            </a:br>
            <a:r>
              <a:rPr lang="ru-RU" i="1" dirty="0" smtClean="0"/>
              <a:t>Как будто говорит со мною, </a:t>
            </a:r>
            <a:br>
              <a:rPr lang="ru-RU" i="1" dirty="0" smtClean="0"/>
            </a:br>
            <a:r>
              <a:rPr lang="ru-RU" i="1" dirty="0" smtClean="0"/>
              <a:t>Хоть с виду скромен он и прост. 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Несёт в своей он чистоте </a:t>
            </a:r>
            <a:br>
              <a:rPr lang="ru-RU" i="1" dirty="0" smtClean="0"/>
            </a:br>
            <a:r>
              <a:rPr lang="ru-RU" i="1" dirty="0" smtClean="0"/>
              <a:t>Цветы, иконы и картины, </a:t>
            </a:r>
            <a:br>
              <a:rPr lang="ru-RU" i="1" dirty="0" smtClean="0"/>
            </a:br>
            <a:r>
              <a:rPr lang="ru-RU" i="1" dirty="0" smtClean="0"/>
              <a:t>Как в море, в нём живут глубины </a:t>
            </a:r>
            <a:br>
              <a:rPr lang="ru-RU" i="1" dirty="0" smtClean="0"/>
            </a:br>
            <a:r>
              <a:rPr lang="ru-RU" i="1" dirty="0" smtClean="0"/>
              <a:t>И небеса на высоте. 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Что буду здесь я вышивать? </a:t>
            </a:r>
            <a:br>
              <a:rPr lang="ru-RU" i="1" dirty="0" smtClean="0"/>
            </a:br>
            <a:r>
              <a:rPr lang="ru-RU" i="1" dirty="0" smtClean="0"/>
              <a:t>Помилуй, Господи, направи </a:t>
            </a:r>
            <a:br>
              <a:rPr lang="ru-RU" i="1" dirty="0" smtClean="0"/>
            </a:br>
            <a:r>
              <a:rPr lang="ru-RU" i="1" dirty="0" smtClean="0"/>
              <a:t>Меня, работу всю управи, </a:t>
            </a:r>
            <a:br>
              <a:rPr lang="ru-RU" i="1" dirty="0" smtClean="0"/>
            </a:br>
            <a:r>
              <a:rPr lang="ru-RU" i="1" dirty="0" smtClean="0"/>
              <a:t>Чтоб радость ближним доставлять. </a:t>
            </a:r>
            <a:r>
              <a:rPr lang="ru-RU" dirty="0" smtClean="0"/>
              <a:t> </a:t>
            </a:r>
          </a:p>
          <a:p>
            <a:pPr fontAlgn="t"/>
            <a:r>
              <a:rPr lang="ru-RU" dirty="0" smtClean="0"/>
              <a:t>		(</a:t>
            </a:r>
            <a:r>
              <a:rPr lang="ru-RU" sz="1400" dirty="0" smtClean="0"/>
              <a:t>Е. Краснова)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691680" y="498159"/>
            <a:ext cx="55081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Вышивка бисером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08721"/>
            <a:ext cx="8208912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Бисер – утонченный по своим качествам материал, с древних времен он привлекал внимание тысяч мастеров. Стеклянные бусины, которые появились до стекляруса, украшали одежды фараонов. </a:t>
            </a:r>
          </a:p>
          <a:p>
            <a:r>
              <a:rPr lang="ru-RU" dirty="0" smtClean="0"/>
              <a:t>       История вышивки бисером в нашей стране начинается со времени, когда в России были проведены первые попытки изобретения этого материала. В 1930-1950 годы началось активное использование бусин в вышивании и плетении. В моду вошли платья и кошельки, активно вышитые стеклярусом .</a:t>
            </a:r>
          </a:p>
          <a:p>
            <a:r>
              <a:rPr lang="ru-RU" dirty="0" smtClean="0"/>
              <a:t>       Лилия Петровна с легкостью освоила вышивку бисером, но все свое умение она направила на украшение бисером икон, испрося на это благословение священника.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Среди хрустальной тишины,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		Жемчужным светом окружая.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		Мне наяву приходят сны: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		Я Богоматерь вышиваю.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		Гляжу в прекрасные глаза,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		И ни о чём просить не смею.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		А лишь помочь и подсказать,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		Ведь вышиваю, как умею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			(</a:t>
            </a:r>
            <a:r>
              <a:rPr lang="ru-RU" sz="1400" dirty="0" smtClean="0"/>
              <a:t>Е. Краснова)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1\Desktop\ПРОЕКТ МАСТЕРИЦА\работы Л И\image (35).jpg"/>
          <p:cNvPicPr/>
          <p:nvPr/>
        </p:nvPicPr>
        <p:blipFill>
          <a:blip r:embed="rId2" cstate="print"/>
          <a:srcRect l="17484" t="21951" r="19767" b="32708"/>
          <a:stretch>
            <a:fillRect/>
          </a:stretch>
        </p:blipFill>
        <p:spPr bwMode="auto">
          <a:xfrm>
            <a:off x="683568" y="1700808"/>
            <a:ext cx="3672408" cy="43204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 descr="C:\Users\Admin1\Desktop\ПРОЕКТ МАСТЕРИЦА\работы Л И\image (31).jpg"/>
          <p:cNvPicPr/>
          <p:nvPr/>
        </p:nvPicPr>
        <p:blipFill>
          <a:blip r:embed="rId3" cstate="print"/>
          <a:srcRect l="17406" t="28923" r="12400" b="27368"/>
          <a:stretch>
            <a:fillRect/>
          </a:stretch>
        </p:blipFill>
        <p:spPr bwMode="auto">
          <a:xfrm>
            <a:off x="5004048" y="1700808"/>
            <a:ext cx="3456384" cy="43204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292080" y="785610"/>
            <a:ext cx="29878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Икона Божьей Матери</a:t>
            </a:r>
            <a:endParaRPr lang="ru-RU" sz="16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«Казанская»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692696"/>
            <a:ext cx="3024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Икона</a:t>
            </a:r>
            <a:endParaRPr lang="ru-RU" sz="16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cs typeface="Times New Roman" pitchFamily="18" charset="0"/>
              </a:rPr>
              <a:t>«Святая  Лия»</a:t>
            </a:r>
            <a:endParaRPr lang="ru-RU" sz="1600" b="1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1\Desktop\ПРОЕКТ МАСТЕРИЦА\работы Л И\image (36).jpg"/>
          <p:cNvPicPr/>
          <p:nvPr/>
        </p:nvPicPr>
        <p:blipFill>
          <a:blip r:embed="rId2" cstate="print"/>
          <a:srcRect l="25564" t="20278" r="23647" b="37920"/>
          <a:stretch>
            <a:fillRect/>
          </a:stretch>
        </p:blipFill>
        <p:spPr bwMode="auto">
          <a:xfrm>
            <a:off x="683568" y="1628800"/>
            <a:ext cx="3672408" cy="45365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 descr="C:\Users\Admin1\Desktop\ПРОЕКТ МАСТЕРИЦА\работы Л И\image (32).jpg"/>
          <p:cNvPicPr/>
          <p:nvPr/>
        </p:nvPicPr>
        <p:blipFill>
          <a:blip r:embed="rId3" cstate="print"/>
          <a:srcRect l="19501" t="22498" r="12042" b="24720"/>
          <a:stretch>
            <a:fillRect/>
          </a:stretch>
        </p:blipFill>
        <p:spPr bwMode="auto">
          <a:xfrm>
            <a:off x="4860032" y="1628800"/>
            <a:ext cx="3456384" cy="45365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076056" y="692696"/>
            <a:ext cx="3024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Икона Божьей Матери</a:t>
            </a:r>
            <a:endParaRPr lang="ru-RU" sz="16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cs typeface="Times New Roman" pitchFamily="18" charset="0"/>
              </a:rPr>
              <a:t>«Казанская»</a:t>
            </a:r>
            <a:endParaRPr lang="ru-RU" sz="1600" b="1" dirty="0" smtClean="0"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692696"/>
            <a:ext cx="2808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Икона</a:t>
            </a:r>
            <a:endParaRPr lang="ru-RU" sz="16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cs typeface="Times New Roman" pitchFamily="18" charset="0"/>
              </a:rPr>
              <a:t>«Святая Екатерина»</a:t>
            </a:r>
            <a:endParaRPr lang="ru-RU" sz="1600" b="1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1\Desktop\ПРОЕКТ МАСТЕРИЦА\работы Л И\image (30).jpg"/>
          <p:cNvPicPr/>
          <p:nvPr/>
        </p:nvPicPr>
        <p:blipFill>
          <a:blip r:embed="rId2" cstate="print"/>
          <a:srcRect l="15078" t="20073" r="15827" b="28567"/>
          <a:stretch>
            <a:fillRect/>
          </a:stretch>
        </p:blipFill>
        <p:spPr bwMode="auto">
          <a:xfrm>
            <a:off x="827584" y="1772816"/>
            <a:ext cx="3312368" cy="41764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 descr="C:\Users\Admin1\Desktop\ПРОЕКТ МАСТЕРИЦА\работы Л И\image (33).jpg"/>
          <p:cNvPicPr/>
          <p:nvPr/>
        </p:nvPicPr>
        <p:blipFill>
          <a:blip r:embed="rId3" cstate="print"/>
          <a:srcRect l="17995" t="19110" r="18743" b="35343"/>
          <a:stretch>
            <a:fillRect/>
          </a:stretch>
        </p:blipFill>
        <p:spPr bwMode="auto">
          <a:xfrm>
            <a:off x="5148064" y="1700808"/>
            <a:ext cx="3240360" cy="41764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292080" y="836712"/>
            <a:ext cx="3131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Икона</a:t>
            </a:r>
            <a:endParaRPr lang="ru-RU" sz="16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cs typeface="Times New Roman" pitchFamily="18" charset="0"/>
              </a:rPr>
              <a:t>«Святая Светлана»</a:t>
            </a:r>
            <a:endParaRPr lang="ru-RU" sz="1600" b="1" dirty="0" smtClean="0"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908720"/>
            <a:ext cx="2952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Икона</a:t>
            </a:r>
            <a:endParaRPr lang="ru-RU" sz="1600" b="1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cs typeface="Times New Roman" pitchFamily="18" charset="0"/>
              </a:rPr>
              <a:t>«Николай  Чудотворец»</a:t>
            </a:r>
            <a:endParaRPr lang="ru-RU" sz="1600" b="1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95536" y="836712"/>
            <a:ext cx="828092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Вязание — один из самых старинных видов декоративно-прикладного искусства, который существует более трех тысяч лет.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Вязание крючком – процесс создания полотна из пряжи с помощью крючка,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и</a:t>
            </a:r>
            <a:r>
              <a:rPr lang="ru-RU" dirty="0" smtClean="0"/>
              <a:t> подразумевает собой вытягивание петель из петель предыдущего ряда. В отличие от вязания спицами, петля в вязании крючком активна всего одна. </a:t>
            </a:r>
          </a:p>
          <a:p>
            <a:pPr algn="just"/>
            <a:r>
              <a:rPr lang="ru-RU" dirty="0" smtClean="0"/>
              <a:t>    Лилия Петровна вяжет  крючком очень много лет, ее воздушные салфетки радуют взор и  доставляют людям восхищение.</a:t>
            </a:r>
          </a:p>
          <a:p>
            <a:pPr>
              <a:lnSpc>
                <a:spcPct val="150000"/>
              </a:lnSpc>
            </a:pPr>
            <a:endParaRPr lang="ru-RU" dirty="0" smtClean="0"/>
          </a:p>
          <a:p>
            <a:pPr>
              <a:lnSpc>
                <a:spcPct val="150000"/>
              </a:lnSpc>
            </a:pPr>
            <a:endParaRPr lang="ru-RU" dirty="0" smtClean="0"/>
          </a:p>
          <a:p>
            <a:pPr>
              <a:lnSpc>
                <a:spcPct val="150000"/>
              </a:lnSpc>
            </a:pPr>
            <a:endParaRPr lang="ru-RU" dirty="0" smtClean="0"/>
          </a:p>
          <a:p>
            <a:pPr>
              <a:lnSpc>
                <a:spcPct val="150000"/>
              </a:lnSpc>
            </a:pPr>
            <a:endParaRPr lang="ru-RU" dirty="0" smtClean="0"/>
          </a:p>
          <a:p>
            <a:r>
              <a:rPr lang="ru-RU" dirty="0" smtClean="0"/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3068960"/>
            <a:ext cx="4572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i="1" dirty="0" smtClean="0"/>
              <a:t>Какой простой предмет — салфетка!</a:t>
            </a:r>
            <a:br>
              <a:rPr lang="ru-RU" i="1" dirty="0" smtClean="0"/>
            </a:br>
            <a:r>
              <a:rPr lang="ru-RU" i="1" dirty="0" smtClean="0"/>
              <a:t>А как она украсит стол!</a:t>
            </a:r>
            <a:br>
              <a:rPr lang="ru-RU" i="1" dirty="0" smtClean="0"/>
            </a:br>
            <a:r>
              <a:rPr lang="ru-RU" i="1" dirty="0" smtClean="0"/>
              <a:t>Создаст нам настроение нередко,</a:t>
            </a:r>
            <a:br>
              <a:rPr lang="ru-RU" i="1" dirty="0" smtClean="0"/>
            </a:br>
            <a:r>
              <a:rPr lang="ru-RU" i="1" dirty="0" smtClean="0"/>
              <a:t>Глядишь, и праздник к нам пришел.</a:t>
            </a:r>
            <a:br>
              <a:rPr lang="ru-RU" i="1" dirty="0" smtClean="0"/>
            </a:br>
            <a:r>
              <a:rPr lang="ru-RU" i="1" dirty="0" smtClean="0"/>
              <a:t>Салфетка может быть бумажной</a:t>
            </a:r>
            <a:br>
              <a:rPr lang="ru-RU" i="1" dirty="0" smtClean="0"/>
            </a:br>
            <a:r>
              <a:rPr lang="ru-RU" i="1" dirty="0" smtClean="0"/>
              <a:t>(И без нее не обойтись),</a:t>
            </a:r>
            <a:br>
              <a:rPr lang="ru-RU" i="1" dirty="0" smtClean="0"/>
            </a:br>
            <a:r>
              <a:rPr lang="ru-RU" i="1" dirty="0" smtClean="0"/>
              <a:t>А может быть такою важной,</a:t>
            </a:r>
            <a:br>
              <a:rPr lang="ru-RU" i="1" dirty="0" smtClean="0"/>
            </a:br>
            <a:r>
              <a:rPr lang="ru-RU" i="1" dirty="0" smtClean="0"/>
              <a:t>Такой красивой — приглядись!</a:t>
            </a:r>
            <a:br>
              <a:rPr lang="ru-RU" i="1" dirty="0" smtClean="0"/>
            </a:br>
            <a:r>
              <a:rPr lang="ru-RU" i="1" dirty="0" smtClean="0"/>
              <a:t>На ней и вышивка, и бисер,</a:t>
            </a:r>
            <a:br>
              <a:rPr lang="ru-RU" i="1" dirty="0" smtClean="0"/>
            </a:br>
            <a:r>
              <a:rPr lang="ru-RU" i="1" dirty="0" smtClean="0"/>
              <a:t>И кружева, и бахрома,</a:t>
            </a:r>
            <a:br>
              <a:rPr lang="ru-RU" i="1" dirty="0" smtClean="0"/>
            </a:br>
            <a:r>
              <a:rPr lang="ru-RU" i="1" dirty="0" smtClean="0"/>
              <a:t>И мне она тем более дороже,</a:t>
            </a:r>
            <a:br>
              <a:rPr lang="ru-RU" i="1" dirty="0" smtClean="0"/>
            </a:br>
            <a:r>
              <a:rPr lang="ru-RU" i="1" dirty="0" smtClean="0"/>
              <a:t>Что сделала ее сама.           (</a:t>
            </a:r>
            <a:r>
              <a:rPr lang="ru-RU" sz="1400" i="1" dirty="0" smtClean="0"/>
              <a:t>М. Шульгина )</a:t>
            </a:r>
            <a:endParaRPr lang="ru-RU" sz="1400" dirty="0" smtClean="0"/>
          </a:p>
          <a:p>
            <a:pPr fontAlgn="base"/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620688"/>
            <a:ext cx="2055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Вязание крючком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1\Desktop\ПРОЕКТ МАСТЕРИЦА\работы Л И\image (23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636912"/>
            <a:ext cx="1944216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C:\Users\Admin1\Desktop\ПРОЕКТ МАСТЕРИЦА\работы Л И\image (18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653136"/>
            <a:ext cx="1728192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C:\Users\Admin1\Desktop\ПРОЕКТ МАСТЕРИЦА\работы Л И\image (9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48680"/>
            <a:ext cx="1944216" cy="1872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Admin1\Desktop\ПРОЕКТ МАСТЕРИЦА\работы Л И\image (15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548680"/>
            <a:ext cx="2088232" cy="1872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:\Users\Admin1\Desktop\ПРОЕКТ МАСТЕРИЦА\работы Л И\image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4653136"/>
            <a:ext cx="1728192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C:\Users\Admin1\Desktop\ПРОЕКТ МАСТЕРИЦА\работы Л И\image (2).jpg"/>
          <p:cNvPicPr/>
          <p:nvPr/>
        </p:nvPicPr>
        <p:blipFill>
          <a:blip r:embed="rId7" cstate="print"/>
          <a:srcRect t="18724" b="5347"/>
          <a:stretch>
            <a:fillRect/>
          </a:stretch>
        </p:blipFill>
        <p:spPr bwMode="auto">
          <a:xfrm>
            <a:off x="539552" y="4725144"/>
            <a:ext cx="2160240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C:\Users\Admin1\Desktop\ПРОЕКТ МАСТЕРИЦА\работы Л И\image (1)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548680"/>
            <a:ext cx="2088232" cy="1821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C:\Users\Admin1\Desktop\ПРОЕКТ МАСТЕРИЦА\работы Л И\image (22).jpg"/>
          <p:cNvPicPr/>
          <p:nvPr/>
        </p:nvPicPr>
        <p:blipFill>
          <a:blip r:embed="rId9" cstate="print"/>
          <a:srcRect l="11429" t="19835" r="14286" b="20661"/>
          <a:stretch>
            <a:fillRect/>
          </a:stretch>
        </p:blipFill>
        <p:spPr bwMode="auto">
          <a:xfrm>
            <a:off x="6804248" y="2636912"/>
            <a:ext cx="1872208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C:\Users\Admin1\Desktop\ПРОЕКТ МАСТЕРИЦА\работы Л И\image (26)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9552" y="2636912"/>
            <a:ext cx="2016224" cy="1965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C:\Users\Admin1\Desktop\ПРОЕКТ МАСТЕРИЦА\работы Л И\image (25)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16016" y="2636912"/>
            <a:ext cx="1944216" cy="18931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03848" y="764704"/>
            <a:ext cx="29512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гостях у Лилии Петровны</a:t>
            </a:r>
            <a:endParaRPr lang="ru-RU" sz="1600" b="1" dirty="0"/>
          </a:p>
        </p:txBody>
      </p:sp>
      <p:pic>
        <p:nvPicPr>
          <p:cNvPr id="6" name="Рисунок 5" descr="C:\Users\Admin1\Desktop\ПРОЕКТ МАСТЕРИЦА\у бабушки\IMG_137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9652" y="1340768"/>
            <a:ext cx="6264696" cy="489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411760" y="69269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Плетение из бисера иконы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«Николы Чудотворца»</a:t>
            </a:r>
            <a:endParaRPr lang="ru-RU" sz="1600" b="1" dirty="0"/>
          </a:p>
        </p:txBody>
      </p:sp>
      <p:pic>
        <p:nvPicPr>
          <p:cNvPr id="8" name="Рисунок 7" descr="C:\Users\Admin1\Desktop\ПРОЕКТ МАСТЕРИЦА\у бабушки\IMG_137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6280225" cy="48388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1196752"/>
            <a:ext cx="4896544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Иголочка тонка, но достаёт до сердца</a:t>
            </a:r>
            <a:br>
              <a:rPr lang="ru-RU" i="1" dirty="0" smtClean="0"/>
            </a:br>
            <a:r>
              <a:rPr lang="ru-RU" i="1" dirty="0" smtClean="0"/>
              <a:t>И у того, кто дивный шьёт узор,</a:t>
            </a:r>
            <a:br>
              <a:rPr lang="ru-RU" i="1" dirty="0" smtClean="0"/>
            </a:br>
            <a:r>
              <a:rPr lang="ru-RU" i="1" dirty="0" smtClean="0"/>
              <a:t>И у того, кто от работ умельца</a:t>
            </a:r>
            <a:br>
              <a:rPr lang="ru-RU" i="1" dirty="0" smtClean="0"/>
            </a:br>
            <a:r>
              <a:rPr lang="ru-RU" i="1" dirty="0" smtClean="0"/>
              <a:t>Отвесть не может восхищённый взор.</a:t>
            </a:r>
          </a:p>
          <a:p>
            <a:endParaRPr lang="ru-RU" i="1" dirty="0" smtClean="0"/>
          </a:p>
          <a:p>
            <a:r>
              <a:rPr lang="ru-RU" i="1" dirty="0" smtClean="0"/>
              <a:t>Века живут в картинах и платочках,</a:t>
            </a:r>
            <a:br>
              <a:rPr lang="ru-RU" i="1" dirty="0" smtClean="0"/>
            </a:br>
            <a:r>
              <a:rPr lang="ru-RU" i="1" dirty="0" smtClean="0"/>
              <a:t>И в бисерных роскошных ожерельях,</a:t>
            </a:r>
            <a:br>
              <a:rPr lang="ru-RU" i="1" dirty="0" smtClean="0"/>
            </a:br>
            <a:r>
              <a:rPr lang="ru-RU" i="1" dirty="0" smtClean="0"/>
              <a:t>Подаренных когда-то внукам, дочкам,</a:t>
            </a:r>
            <a:br>
              <a:rPr lang="ru-RU" i="1" dirty="0" smtClean="0"/>
            </a:br>
            <a:r>
              <a:rPr lang="ru-RU" i="1" dirty="0" smtClean="0"/>
              <a:t>Нетленные черты простого рукоделья.</a:t>
            </a:r>
          </a:p>
          <a:p>
            <a:endParaRPr lang="ru-RU" i="1" dirty="0" smtClean="0"/>
          </a:p>
          <a:p>
            <a:r>
              <a:rPr lang="ru-RU" i="1" dirty="0" smtClean="0"/>
              <a:t>Душа и руки создают шедевры,</a:t>
            </a:r>
            <a:br>
              <a:rPr lang="ru-RU" i="1" dirty="0" smtClean="0"/>
            </a:br>
            <a:r>
              <a:rPr lang="ru-RU" i="1" dirty="0" smtClean="0"/>
              <a:t>Да просто украшают нашу жизнь.</a:t>
            </a:r>
            <a:br>
              <a:rPr lang="ru-RU" i="1" dirty="0" smtClean="0"/>
            </a:br>
            <a:r>
              <a:rPr lang="ru-RU" i="1" dirty="0" smtClean="0"/>
              <a:t>За чудо творчества, истраченные нервы</a:t>
            </a:r>
            <a:br>
              <a:rPr lang="ru-RU" i="1" dirty="0" smtClean="0"/>
            </a:br>
            <a:r>
              <a:rPr lang="ru-RU" i="1" dirty="0" smtClean="0"/>
              <a:t>Рукам искусным низко поклонись.</a:t>
            </a:r>
          </a:p>
          <a:p>
            <a:r>
              <a:rPr lang="ru-RU" sz="1400" dirty="0" smtClean="0"/>
              <a:t>			(Дорохова Т.С.)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Admin1\Desktop\ПРОЕКТ МАСТЕРИЦА\в гостях у мастерицы старцевой Л.П\PB0700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636" y="1196752"/>
            <a:ext cx="6552728" cy="51057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123728" y="703439"/>
            <a:ext cx="51125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Первые навыки вязания крючком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1\Desktop\ПРОЕКТ МАСТЕРИЦА\гдк2\IMG_1287.JPG"/>
          <p:cNvPicPr/>
          <p:nvPr/>
        </p:nvPicPr>
        <p:blipFill>
          <a:blip r:embed="rId2" cstate="print"/>
          <a:srcRect l="3848" t="6971" r="7964"/>
          <a:stretch>
            <a:fillRect/>
          </a:stretch>
        </p:blipFill>
        <p:spPr bwMode="auto">
          <a:xfrm>
            <a:off x="1079612" y="1268760"/>
            <a:ext cx="6984776" cy="4918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59632" y="692697"/>
            <a:ext cx="67687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Победители конкурса  «Семейный оберег»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764704"/>
            <a:ext cx="61206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Награждение победителей конкурса  «Семейный оберег»</a:t>
            </a:r>
            <a:endParaRPr lang="ru-RU" sz="1600" b="1" dirty="0"/>
          </a:p>
        </p:txBody>
      </p:sp>
      <p:pic>
        <p:nvPicPr>
          <p:cNvPr id="3" name="Рисунок 2" descr="C:\Users\Admin1\Desktop\ПРОЕКТ МАСТЕРИЦА\гдк2\IMG_1302.JPG"/>
          <p:cNvPicPr/>
          <p:nvPr/>
        </p:nvPicPr>
        <p:blipFill>
          <a:blip r:embed="rId2" cstate="print"/>
          <a:srcRect l="14591" r="3632"/>
          <a:stretch>
            <a:fillRect/>
          </a:stretch>
        </p:blipFill>
        <p:spPr bwMode="auto">
          <a:xfrm>
            <a:off x="1547664" y="1340768"/>
            <a:ext cx="6336704" cy="489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692696"/>
            <a:ext cx="64807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Мастерицы Старцева Л.П., Зубкова В.Н.</a:t>
            </a:r>
            <a:r>
              <a:rPr lang="ru-RU" sz="1600" b="1" dirty="0" smtClean="0"/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гостях у детей в ДОУ</a:t>
            </a:r>
          </a:p>
        </p:txBody>
      </p:sp>
      <p:pic>
        <p:nvPicPr>
          <p:cNvPr id="3" name="Рисунок 2" descr="C:\Users\Admin1\Desktop\ПРОЕКТ МАСТЕРИЦА\мастерицы в ДОУ\20181115_095235.jpg"/>
          <p:cNvPicPr/>
          <p:nvPr/>
        </p:nvPicPr>
        <p:blipFill>
          <a:blip r:embed="rId2" cstate="print"/>
          <a:srcRect l="4971" t="3889" b="2769"/>
          <a:stretch>
            <a:fillRect/>
          </a:stretch>
        </p:blipFill>
        <p:spPr bwMode="auto">
          <a:xfrm>
            <a:off x="1215626" y="1124744"/>
            <a:ext cx="6712749" cy="5184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764704"/>
            <a:ext cx="67687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Мастер-класс    «Кукла – пеленашка»</a:t>
            </a:r>
          </a:p>
          <a:p>
            <a:pPr lvl="0" algn="ctr"/>
            <a:r>
              <a:rPr lang="ru-RU" sz="1600" b="1" dirty="0" smtClean="0">
                <a:cs typeface="Times New Roman" pitchFamily="18" charset="0"/>
              </a:rPr>
              <a:t>(МБУ  «Городской Дворец культуры»)</a:t>
            </a:r>
            <a:endParaRPr lang="ru-RU" sz="1600" b="1" dirty="0" smtClean="0">
              <a:cs typeface="Arial" pitchFamily="34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/>
          </a:p>
        </p:txBody>
      </p:sp>
      <p:pic>
        <p:nvPicPr>
          <p:cNvPr id="3" name="Рисунок 2" descr="C:\Users\Admin1\Desktop\ПРОЕКТ МАСТЕРИЦА\мастер-класс Кукла\20181104_153557.jpg"/>
          <p:cNvPicPr/>
          <p:nvPr/>
        </p:nvPicPr>
        <p:blipFill>
          <a:blip r:embed="rId2" cstate="print"/>
          <a:srcRect b="11887"/>
          <a:stretch>
            <a:fillRect/>
          </a:stretch>
        </p:blipFill>
        <p:spPr bwMode="auto">
          <a:xfrm>
            <a:off x="755576" y="1556792"/>
            <a:ext cx="3528392" cy="4570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Admin1\Desktop\ПРОЕКТ МАСТЕРИЦА\мастер-класс Кукла\20181104_155010.jpg"/>
          <p:cNvPicPr/>
          <p:nvPr/>
        </p:nvPicPr>
        <p:blipFill>
          <a:blip r:embed="rId3" cstate="print"/>
          <a:srcRect t="19001" b="1389"/>
          <a:stretch>
            <a:fillRect/>
          </a:stretch>
        </p:blipFill>
        <p:spPr bwMode="auto">
          <a:xfrm>
            <a:off x="4716016" y="1556792"/>
            <a:ext cx="3888432" cy="4590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1\Desktop\ПРОЕКТ МАСТЕРИЦА\ГДК\PA2500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624736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059832" y="703439"/>
            <a:ext cx="33123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«Ни минуты без дела»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1\Desktop\ПРОЕКТ МАСТЕРИЦА\гдк2\IMG_127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340768"/>
            <a:ext cx="6192688" cy="50922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187624" y="680501"/>
            <a:ext cx="72728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Лилия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Петровна </a:t>
            </a:r>
            <a:r>
              <a:rPr lang="ru-RU" sz="1400" b="1" dirty="0" smtClean="0"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подругами по рукоделию </a:t>
            </a:r>
            <a:r>
              <a:rPr lang="ru-RU" sz="1400" b="1" dirty="0" smtClean="0"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народной студии «Чудесные  фантазии»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cs typeface="Times New Roman" pitchFamily="18" charset="0"/>
              </a:rPr>
              <a:t>(МБУ  «Городской Дворец культуры»)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Admin1\Desktop\ПРОЕКТ МАСТЕРИЦА\работы Л И\image (43).jpg"/>
          <p:cNvPicPr>
            <a:picLocks noChangeAspect="1" noChangeArrowheads="1"/>
          </p:cNvPicPr>
          <p:nvPr/>
        </p:nvPicPr>
        <p:blipFill>
          <a:blip r:embed="rId2" cstate="print"/>
          <a:srcRect r="3539"/>
          <a:stretch>
            <a:fillRect/>
          </a:stretch>
        </p:blipFill>
        <p:spPr bwMode="auto">
          <a:xfrm>
            <a:off x="539552" y="1296285"/>
            <a:ext cx="3672408" cy="5076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C:\Users\Admin1\Desktop\ПРОЕКТ МАСТЕРИЦА\работы Л И\image (44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268760"/>
            <a:ext cx="3816424" cy="51350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043608" y="498447"/>
            <a:ext cx="734481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Лилия Петровна любит </a:t>
            </a:r>
            <a:r>
              <a:rPr lang="ru-RU" sz="1600" b="1" dirty="0" smtClean="0">
                <a:ea typeface="Calibri" pitchFamily="34" charset="0"/>
                <a:cs typeface="Times New Roman" pitchFamily="18" charset="0"/>
              </a:rPr>
              <a:t>наш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город и его достопримечательности, поэтому с удовольствием фотографируется на их фоне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771800" y="548680"/>
            <a:ext cx="33123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Награды Лилии Петровны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:\Users\Admin1\Desktop\ПРОЕКТ МАСТЕРИЦА\006.jpg"/>
          <p:cNvPicPr/>
          <p:nvPr/>
        </p:nvPicPr>
        <p:blipFill>
          <a:blip r:embed="rId2" cstate="print"/>
          <a:srcRect t="2331" r="2833" b="1480"/>
          <a:stretch>
            <a:fillRect/>
          </a:stretch>
        </p:blipFill>
        <p:spPr bwMode="auto">
          <a:xfrm>
            <a:off x="3491880" y="3717032"/>
            <a:ext cx="2016224" cy="27363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" name="Рисунок 3" descr="C:\Users\Admin1\Desktop\ПРОЕКТ МАСТЕРИЦА\007.jpg"/>
          <p:cNvPicPr/>
          <p:nvPr/>
        </p:nvPicPr>
        <p:blipFill>
          <a:blip r:embed="rId3" cstate="print"/>
          <a:srcRect l="2084" t="1632" r="4596" b="1049"/>
          <a:stretch>
            <a:fillRect/>
          </a:stretch>
        </p:blipFill>
        <p:spPr bwMode="auto">
          <a:xfrm>
            <a:off x="611560" y="692696"/>
            <a:ext cx="2016224" cy="266429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Admin1\Desktop\ПРОЕКТ МАСТЕРИЦА\008.jpg"/>
          <p:cNvPicPr/>
          <p:nvPr/>
        </p:nvPicPr>
        <p:blipFill>
          <a:blip r:embed="rId4" cstate="print"/>
          <a:srcRect l="1924" t="1632" r="4596" b="1049"/>
          <a:stretch>
            <a:fillRect/>
          </a:stretch>
        </p:blipFill>
        <p:spPr bwMode="auto">
          <a:xfrm>
            <a:off x="6156176" y="692696"/>
            <a:ext cx="2016224" cy="273630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Admin1\Desktop\ПРОЕКТ МАСТЕРИЦА\009.jpg"/>
          <p:cNvPicPr/>
          <p:nvPr/>
        </p:nvPicPr>
        <p:blipFill>
          <a:blip r:embed="rId5" cstate="print"/>
          <a:srcRect l="2634" t="1767" r="5263" b="1178"/>
          <a:stretch>
            <a:fillRect/>
          </a:stretch>
        </p:blipFill>
        <p:spPr bwMode="auto">
          <a:xfrm>
            <a:off x="3491880" y="908720"/>
            <a:ext cx="2016224" cy="27363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Рисунок 6" descr="C:\Users\Admin1\Desktop\ПРОЕКТ МАСТЕРИЦА\012.jpg"/>
          <p:cNvPicPr/>
          <p:nvPr/>
        </p:nvPicPr>
        <p:blipFill>
          <a:blip r:embed="rId6" cstate="print"/>
          <a:srcRect r="2889"/>
          <a:stretch>
            <a:fillRect/>
          </a:stretch>
        </p:blipFill>
        <p:spPr bwMode="auto">
          <a:xfrm>
            <a:off x="611560" y="3645024"/>
            <a:ext cx="2016224" cy="274662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Рисунок 7" descr="C:\Users\Admin1\Desktop\ПРОЕКТ МАСТЕРИЦА\013.jpg"/>
          <p:cNvPicPr/>
          <p:nvPr/>
        </p:nvPicPr>
        <p:blipFill>
          <a:blip r:embed="rId7" cstate="print"/>
          <a:srcRect l="1122" r="2352"/>
          <a:stretch>
            <a:fillRect/>
          </a:stretch>
        </p:blipFill>
        <p:spPr bwMode="auto">
          <a:xfrm>
            <a:off x="6156176" y="3717032"/>
            <a:ext cx="2016224" cy="27184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908720"/>
            <a:ext cx="2281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n w="11430"/>
                <a:latin typeface="Times New Roman" pitchFamily="18" charset="0"/>
                <a:cs typeface="Times New Roman" pitchFamily="18" charset="0"/>
              </a:rPr>
              <a:t>Интернет – ресурсы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9633" y="1484784"/>
            <a:ext cx="69847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Arial" pitchFamily="34" charset="0"/>
              </a:rPr>
              <a:t>     Автора шаблона презентации:  </a:t>
            </a:r>
            <a:r>
              <a:rPr lang="ru-RU" sz="1600" dirty="0" err="1" smtClean="0">
                <a:latin typeface="Times New Roman" pitchFamily="18" charset="0"/>
                <a:cs typeface="Arial" pitchFamily="34" charset="0"/>
              </a:rPr>
              <a:t>Ранько</a:t>
            </a:r>
            <a:r>
              <a:rPr lang="ru-RU" sz="1600" dirty="0" smtClean="0">
                <a:latin typeface="Times New Roman" pitchFamily="18" charset="0"/>
                <a:cs typeface="Arial" pitchFamily="34" charset="0"/>
              </a:rPr>
              <a:t> Елена Алексеевна  учитель начальных классов  МАОУ лицей №21  г. Иваново Сайт: </a:t>
            </a:r>
            <a:r>
              <a:rPr lang="en-US" sz="1600" i="1" dirty="0" smtClean="0">
                <a:latin typeface="Times New Roman" pitchFamily="18" charset="0"/>
                <a:cs typeface="Arial" pitchFamily="34" charset="0"/>
                <a:hlinkClick r:id="rId2"/>
              </a:rPr>
              <a:t>http://elenaranko.ucoz.ru/</a:t>
            </a:r>
            <a:r>
              <a:rPr lang="ru-RU" sz="1600" i="1" dirty="0" smtClean="0">
                <a:latin typeface="Times New Roman" pitchFamily="18" charset="0"/>
                <a:cs typeface="Arial" pitchFamily="34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Arial" pitchFamily="34" charset="0"/>
                <a:hlinkClick r:id="rId3"/>
              </a:rPr>
              <a:t>    </a:t>
            </a:r>
            <a:r>
              <a:rPr lang="ru-RU" sz="1600" dirty="0" smtClean="0">
                <a:hlinkClick r:id="rId3"/>
              </a:rPr>
              <a:t>http://fb.ru/article/214024/vyishivka-biserom-istoriya-poyavleniya-iskusstva-i-materiala</a:t>
            </a:r>
            <a:endParaRPr lang="ru-RU" sz="16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i="1" dirty="0" smtClean="0"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1\Desktop\ПРОЕКТ МАСТЕРИЦА\работы Л И\image (37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2875" y="980728"/>
            <a:ext cx="6318251" cy="50720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627784" y="476672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Лилия Петровна  Старцева</a:t>
            </a:r>
          </a:p>
        </p:txBody>
      </p:sp>
    </p:spTree>
    <p:extLst>
      <p:ext uri="{BB962C8B-B14F-4D97-AF65-F5344CB8AC3E}">
        <p14:creationId xmlns:p14="http://schemas.microsoft.com/office/powerpoint/2010/main" xmlns="" val="30593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95536" y="375356"/>
            <a:ext cx="7992888" cy="7509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Несколько лет назад Лилия Петровна переехала во Фролово из далекого города Бишкека Киргизской </a:t>
            </a:r>
            <a:r>
              <a:rPr lang="ru-RU" sz="1700" dirty="0" smtClean="0"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еспублики.  И почти сразу она познакомилась с интересными и творческими людьми нашего города – рукодельницами народной студии «Чудесная фантазия», которые стали ее лучшими подругами.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algn="just"/>
            <a:r>
              <a:rPr kumimoji="0" lang="ru-RU" sz="17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Лилия Петровна: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 «Вы знаете, этот город, как только я сюда переехала, открылся мне талантами. Наверное, каждый второй фроловчанин что-то создает: мастерит, рисует, лепит, шьет… Столько творческих людей! Мне кажется, в такой атмосфере нельзя не творить самой»</a:t>
            </a:r>
            <a:r>
              <a:rPr lang="ru-RU" sz="1700" dirty="0" smtClean="0"/>
              <a:t> </a:t>
            </a:r>
          </a:p>
          <a:p>
            <a:r>
              <a:rPr lang="ru-RU" sz="1700" dirty="0" smtClean="0"/>
              <a:t>		</a:t>
            </a:r>
            <a:r>
              <a:rPr lang="ru-RU" sz="1700" i="1" dirty="0" smtClean="0"/>
              <a:t>Сестрицы по изящному искусству,</a:t>
            </a:r>
            <a:br>
              <a:rPr lang="ru-RU" sz="1700" i="1" dirty="0" smtClean="0"/>
            </a:br>
            <a:r>
              <a:rPr lang="ru-RU" sz="1700" i="1" dirty="0" smtClean="0"/>
              <a:t>		Подруги по уменью вышивать!</a:t>
            </a:r>
            <a:br>
              <a:rPr lang="ru-RU" sz="1700" i="1" dirty="0" smtClean="0"/>
            </a:br>
            <a:r>
              <a:rPr lang="ru-RU" sz="1700" i="1" dirty="0" smtClean="0"/>
              <a:t>		В свои работы вкладывая чувства,</a:t>
            </a:r>
            <a:br>
              <a:rPr lang="ru-RU" sz="1700" i="1" dirty="0" smtClean="0"/>
            </a:br>
            <a:r>
              <a:rPr lang="ru-RU" sz="1700" i="1" dirty="0" smtClean="0"/>
              <a:t>		Готовы их другим передавать.</a:t>
            </a:r>
          </a:p>
          <a:p>
            <a:r>
              <a:rPr lang="ru-RU" sz="1700" i="1" dirty="0" smtClean="0"/>
              <a:t>		</a:t>
            </a:r>
          </a:p>
          <a:p>
            <a:r>
              <a:rPr lang="ru-RU" sz="1700" i="1" dirty="0" smtClean="0"/>
              <a:t>		И быт, и жизнь всемерно украшая,</a:t>
            </a:r>
            <a:br>
              <a:rPr lang="ru-RU" sz="1700" i="1" dirty="0" smtClean="0"/>
            </a:br>
            <a:r>
              <a:rPr lang="ru-RU" sz="1700" i="1" dirty="0" smtClean="0"/>
              <a:t>		В душе вы поэтессы, как и я.</a:t>
            </a:r>
            <a:br>
              <a:rPr lang="ru-RU" sz="1700" i="1" dirty="0" smtClean="0"/>
            </a:br>
            <a:r>
              <a:rPr lang="ru-RU" sz="1700" i="1" dirty="0" smtClean="0"/>
              <a:t>		Мы, рукодельницы, все как семья большая,</a:t>
            </a:r>
            <a:br>
              <a:rPr lang="ru-RU" sz="1700" i="1" dirty="0" smtClean="0"/>
            </a:br>
            <a:r>
              <a:rPr lang="ru-RU" sz="1700" i="1" dirty="0" smtClean="0"/>
              <a:t>		Сплочённая и дружная семья.</a:t>
            </a:r>
          </a:p>
          <a:p>
            <a:r>
              <a:rPr lang="ru-RU" sz="1700" i="1" dirty="0" smtClean="0"/>
              <a:t>		</a:t>
            </a:r>
          </a:p>
          <a:p>
            <a:r>
              <a:rPr lang="ru-RU" sz="1700" i="1" dirty="0" smtClean="0"/>
              <a:t>		Так пусть удача нас не оставляет,</a:t>
            </a:r>
            <a:br>
              <a:rPr lang="ru-RU" sz="1700" i="1" dirty="0" smtClean="0"/>
            </a:br>
            <a:r>
              <a:rPr lang="ru-RU" sz="1700" i="1" dirty="0" smtClean="0"/>
              <a:t>		Пусть будут нам подвластны бисер, гладь.</a:t>
            </a:r>
            <a:br>
              <a:rPr lang="ru-RU" sz="1700" i="1" dirty="0" smtClean="0"/>
            </a:br>
            <a:r>
              <a:rPr lang="ru-RU" sz="1700" i="1" dirty="0" smtClean="0"/>
              <a:t>		Мы – рукодельницы! И ясно понимаем:</a:t>
            </a:r>
            <a:br>
              <a:rPr lang="ru-RU" sz="1700" i="1" dirty="0" smtClean="0"/>
            </a:br>
            <a:r>
              <a:rPr lang="ru-RU" sz="1700" i="1" dirty="0" smtClean="0"/>
              <a:t>		Мир красками не смог без нас сиять!</a:t>
            </a:r>
            <a:r>
              <a:rPr lang="ru-RU" sz="1600" i="1" dirty="0" smtClean="0"/>
              <a:t> </a:t>
            </a:r>
          </a:p>
          <a:p>
            <a:r>
              <a:rPr lang="ru-RU" sz="1600" i="1" dirty="0" smtClean="0"/>
              <a:t>					 (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 Краснова)</a:t>
            </a: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352928" cy="5184576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>
                <a:latin typeface="+mn-lt"/>
              </a:rPr>
              <a:t>                                                 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 </a:t>
            </a:r>
            <a:br>
              <a:rPr lang="ru-RU" sz="2000" b="1" dirty="0" smtClean="0">
                <a:latin typeface="+mn-lt"/>
              </a:rPr>
            </a:br>
            <a:r>
              <a:rPr lang="ru-RU" sz="1800" dirty="0" smtClean="0">
                <a:latin typeface="+mn-lt"/>
              </a:rPr>
              <a:t/>
            </a:r>
            <a:br>
              <a:rPr lang="ru-RU" sz="1800" dirty="0" smtClean="0">
                <a:latin typeface="+mn-lt"/>
              </a:rPr>
            </a:br>
            <a:r>
              <a:rPr lang="ru-RU" sz="1800" i="1" dirty="0" smtClean="0">
                <a:latin typeface="+mn-lt"/>
              </a:rPr>
              <a:t>      </a:t>
            </a:r>
            <a:r>
              <a:rPr lang="ru-RU" sz="2000" i="1" dirty="0" smtClean="0">
                <a:latin typeface="+mn-lt"/>
              </a:rPr>
              <a:t>Вышивка крестом </a:t>
            </a:r>
            <a:r>
              <a:rPr lang="ru-RU" sz="2000" dirty="0" smtClean="0">
                <a:latin typeface="+mn-lt"/>
              </a:rPr>
              <a:t>– одно из самых любимых и распространенных видов рукоделия.  В нашей стране вышивка имеет древнюю историю. В музеях  России собрано много образцов народной вышивки. Лучше всего сохранились изделия XIX века. Вышивкой крестом  украшали головные уборы, одежду, обувь, конскую сбрую, жилище, предметы быта: скатерти, подзоры, полотенца. 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      Лилия Петровна научилась вышивать крестом уже будучи участницей народной студии «Чудесные фантазии». В своих первых работах  она  изобразила любимые цветы: «Пионы»,  «Букет сирени», «Маки», «Васильки». Затем  проявились более сложные работы, на создание которых ушли  годы: «Семья волков», «Очарование» и др.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      </a:t>
            </a:r>
            <a:r>
              <a:rPr lang="ru-RU" sz="2000" i="1" dirty="0" smtClean="0">
                <a:latin typeface="+mn-lt"/>
              </a:rPr>
              <a:t>Лилия Петровна: </a:t>
            </a:r>
            <a:r>
              <a:rPr lang="ru-RU" sz="2000" dirty="0" smtClean="0">
                <a:latin typeface="+mn-lt"/>
              </a:rPr>
              <a:t>- «Вышивка крестом – это кропотливое занятие. Оно  словно переносит в другое пространство, где ощущаешь гармонию, радость, где расслабляешься, успокаиваешься»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  <a:cs typeface="Times New Roman" pitchFamily="18" charset="0"/>
              </a:rPr>
              <a:t>      Лилия Петровна очень любит заниматься творчеством, и эта любовь видна в каждой её работе.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000" i="1" dirty="0" smtClean="0">
                <a:latin typeface="+mn-lt"/>
              </a:rPr>
              <a:t>Остановилось время у порога, </a:t>
            </a:r>
            <a:br>
              <a:rPr lang="ru-RU" sz="2000" i="1" dirty="0" smtClean="0">
                <a:latin typeface="+mn-lt"/>
              </a:rPr>
            </a:br>
            <a:r>
              <a:rPr lang="ru-RU" sz="2000" i="1" dirty="0" smtClean="0">
                <a:latin typeface="+mn-lt"/>
              </a:rPr>
              <a:t>			И лишь стежки ведут минутам счет. </a:t>
            </a:r>
            <a:br>
              <a:rPr lang="ru-RU" sz="2000" i="1" dirty="0" smtClean="0">
                <a:latin typeface="+mn-lt"/>
              </a:rPr>
            </a:br>
            <a:r>
              <a:rPr lang="ru-RU" sz="2000" i="1" dirty="0" smtClean="0">
                <a:latin typeface="+mn-lt"/>
              </a:rPr>
              <a:t>			Оставлены заботы и тревоги, </a:t>
            </a:r>
            <a:br>
              <a:rPr lang="ru-RU" sz="2000" i="1" dirty="0" smtClean="0">
                <a:latin typeface="+mn-lt"/>
              </a:rPr>
            </a:br>
            <a:r>
              <a:rPr lang="ru-RU" sz="2000" i="1" dirty="0" smtClean="0">
                <a:latin typeface="+mn-lt"/>
              </a:rPr>
              <a:t>			Игла творит волшебный натюрморт. </a:t>
            </a:r>
            <a:r>
              <a:rPr lang="ru-RU" sz="2000" dirty="0" smtClean="0">
                <a:latin typeface="+mn-lt"/>
              </a:rPr>
              <a:t/>
            </a:r>
            <a:br>
              <a:rPr lang="ru-RU" sz="2000" dirty="0" smtClean="0">
                <a:latin typeface="+mn-lt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476672"/>
            <a:ext cx="2180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Вышивка крестом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Admin1\Desktop\ПРОЕКТ МАСТЕРИЦА\у бабушки\IMG_1358.JPG"/>
          <p:cNvPicPr/>
          <p:nvPr/>
        </p:nvPicPr>
        <p:blipFill>
          <a:blip r:embed="rId2" cstate="print"/>
          <a:srcRect l="6093" t="18162" r="56227" b="50855"/>
          <a:stretch>
            <a:fillRect/>
          </a:stretch>
        </p:blipFill>
        <p:spPr bwMode="auto">
          <a:xfrm>
            <a:off x="467544" y="1268760"/>
            <a:ext cx="4032448" cy="4706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Admin1\Desktop\ПРОЕКТ МАСТЕРИЦА\у бабушки\IMG_1358.JPG"/>
          <p:cNvPicPr/>
          <p:nvPr/>
        </p:nvPicPr>
        <p:blipFill>
          <a:blip r:embed="rId3" cstate="print"/>
          <a:srcRect l="59487" t="9600" r="5376" b="60363"/>
          <a:stretch>
            <a:fillRect/>
          </a:stretch>
        </p:blipFill>
        <p:spPr bwMode="auto">
          <a:xfrm>
            <a:off x="4716016" y="1268760"/>
            <a:ext cx="3960440" cy="4668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259632" y="836712"/>
            <a:ext cx="25202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Дама в белом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724128" y="908720"/>
            <a:ext cx="20162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Дама в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черн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1\Desktop\ПРОЕКТ МАСТЕРИЦА\у бабушки\IMG_1366.JPG"/>
          <p:cNvPicPr/>
          <p:nvPr/>
        </p:nvPicPr>
        <p:blipFill>
          <a:blip r:embed="rId2" cstate="print"/>
          <a:srcRect l="28195" t="6151" r="27607" b="10807"/>
          <a:stretch>
            <a:fillRect/>
          </a:stretch>
        </p:blipFill>
        <p:spPr bwMode="auto">
          <a:xfrm>
            <a:off x="4932040" y="1268760"/>
            <a:ext cx="3600400" cy="45982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C:\Users\Admin1\Desktop\ПРОЕКТ МАСТЕРИЦА\работы Л И\image (7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340768"/>
            <a:ext cx="3672408" cy="453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331640" y="836712"/>
            <a:ext cx="21101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«Семья волков»</a:t>
            </a:r>
            <a:endParaRPr lang="ru-RU" sz="1600" b="1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24128" y="836712"/>
            <a:ext cx="20882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Первая  любовь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Admin1\Desktop\ПРОЕКТ МАСТЕРИЦА\работы Л И\image (4).jpg"/>
          <p:cNvPicPr>
            <a:picLocks noChangeAspect="1" noChangeArrowheads="1"/>
          </p:cNvPicPr>
          <p:nvPr/>
        </p:nvPicPr>
        <p:blipFill>
          <a:blip r:embed="rId2" cstate="print"/>
          <a:srcRect l="3226" t="3226" r="3226"/>
          <a:stretch>
            <a:fillRect/>
          </a:stretch>
        </p:blipFill>
        <p:spPr bwMode="auto">
          <a:xfrm>
            <a:off x="539552" y="1556792"/>
            <a:ext cx="3888432" cy="4097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C:\Users\Admin1\Desktop\ПРОЕКТ МАСТЕРИЦА\у бабушки\IMG_1348.JPG"/>
          <p:cNvPicPr/>
          <p:nvPr/>
        </p:nvPicPr>
        <p:blipFill>
          <a:blip r:embed="rId3" cstate="print"/>
          <a:srcRect l="23410" t="13462" r="22394" b="17548"/>
          <a:stretch>
            <a:fillRect/>
          </a:stretch>
        </p:blipFill>
        <p:spPr bwMode="auto">
          <a:xfrm>
            <a:off x="4788024" y="1628800"/>
            <a:ext cx="3816424" cy="4104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475656" y="1063479"/>
            <a:ext cx="241176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Весенний   букет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5652120" y="1124744"/>
            <a:ext cx="241176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ea typeface="Calibri" pitchFamily="34" charset="0"/>
                <a:cs typeface="Times New Roman" pitchFamily="18" charset="0"/>
              </a:rPr>
              <a:t>«Очарование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Admin1\Desktop\ПРОЕКТ МАСТЕРИЦА\работы Л И\image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4608512" cy="4392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C:\Users\Admin1\Desktop\ПРОЕКТ МАСТЕРИЦА\у бабушки\IMG_1370.JPG"/>
          <p:cNvPicPr/>
          <p:nvPr/>
        </p:nvPicPr>
        <p:blipFill>
          <a:blip r:embed="rId3" cstate="print"/>
          <a:srcRect l="22000" t="20553" r="10810" b="13221"/>
          <a:stretch>
            <a:fillRect/>
          </a:stretch>
        </p:blipFill>
        <p:spPr bwMode="auto">
          <a:xfrm rot="16200000">
            <a:off x="5040051" y="2240866"/>
            <a:ext cx="4320479" cy="2664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156176" y="852101"/>
            <a:ext cx="20882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Анютины глазки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91680" y="854714"/>
            <a:ext cx="3275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речном берегу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A200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</TotalTime>
  <Words>466</Words>
  <Application>Microsoft Office PowerPoint</Application>
  <PresentationFormat>Экран (4:3)</PresentationFormat>
  <Paragraphs>96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Times New Roman</vt:lpstr>
      <vt:lpstr>Vesna</vt:lpstr>
      <vt:lpstr>Calibri</vt:lpstr>
      <vt:lpstr>Тема Office</vt:lpstr>
      <vt:lpstr>Слайд 1</vt:lpstr>
      <vt:lpstr>Слайд 2</vt:lpstr>
      <vt:lpstr>Слайд 3</vt:lpstr>
      <vt:lpstr>Слайд 4</vt:lpstr>
      <vt:lpstr>                                                           Вышивка крестом – одно из самых любимых и распространенных видов рукоделия.  В нашей стране вышивка имеет древнюю историю. В музеях  России собрано много образцов народной вышивки. Лучше всего сохранились изделия XIX века. Вышивкой крестом  украшали головные уборы, одежду, обувь, конскую сбрую, жилище, предметы быта: скатерти, подзоры, полотенца.        Лилия Петровна научилась вышивать крестом уже будучи участницей народной студии «Чудесные фантазии». В своих первых работах  она  изобразила любимые цветы: «Пионы»,  «Букет сирени», «Маки», «Васильки». Затем  проявились более сложные работы, на создание которых ушли  годы: «Семья волков», «Очарование» и др.       Лилия Петровна: - «Вышивка крестом – это кропотливое занятие. Оно  словно переносит в другое пространство, где ощущаешь гармонию, радость, где расслабляешься, успокаиваешься»       Лилия Петровна очень любит заниматься творчеством, и эта любовь видна в каждой её работе.    Остановилось время у порога,     И лишь стежки ведут минутам счет.     Оставлены заботы и тревоги,     Игла творит волшебный натюрморт.  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МАРИНА</cp:lastModifiedBy>
  <cp:revision>206</cp:revision>
  <dcterms:created xsi:type="dcterms:W3CDTF">2013-08-23T08:38:35Z</dcterms:created>
  <dcterms:modified xsi:type="dcterms:W3CDTF">2019-06-06T13:46:10Z</dcterms:modified>
</cp:coreProperties>
</file>