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2" r:id="rId1"/>
    <p:sldMasterId id="2147483855" r:id="rId2"/>
    <p:sldMasterId id="2147483892" r:id="rId3"/>
    <p:sldMasterId id="2147483919" r:id="rId4"/>
  </p:sldMasterIdLst>
  <p:notesMasterIdLst>
    <p:notesMasterId r:id="rId39"/>
  </p:notesMasterIdLst>
  <p:handoutMasterIdLst>
    <p:handoutMasterId r:id="rId40"/>
  </p:handoutMasterIdLst>
  <p:sldIdLst>
    <p:sldId id="259" r:id="rId5"/>
    <p:sldId id="295" r:id="rId6"/>
    <p:sldId id="286" r:id="rId7"/>
    <p:sldId id="258" r:id="rId8"/>
    <p:sldId id="257" r:id="rId9"/>
    <p:sldId id="268" r:id="rId10"/>
    <p:sldId id="261" r:id="rId11"/>
    <p:sldId id="271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69" r:id="rId23"/>
    <p:sldId id="288" r:id="rId24"/>
    <p:sldId id="289" r:id="rId25"/>
    <p:sldId id="292" r:id="rId26"/>
    <p:sldId id="293" r:id="rId27"/>
    <p:sldId id="294" r:id="rId28"/>
    <p:sldId id="262" r:id="rId29"/>
    <p:sldId id="263" r:id="rId30"/>
    <p:sldId id="296" r:id="rId31"/>
    <p:sldId id="297" r:id="rId32"/>
    <p:sldId id="264" r:id="rId33"/>
    <p:sldId id="285" r:id="rId34"/>
    <p:sldId id="265" r:id="rId35"/>
    <p:sldId id="273" r:id="rId36"/>
    <p:sldId id="270" r:id="rId37"/>
    <p:sldId id="274" r:id="rId38"/>
  </p:sldIdLst>
  <p:sldSz cx="9144000" cy="6858000" type="screen4x3"/>
  <p:notesSz cx="6881813" cy="100155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D3EA"/>
    <a:srgbClr val="78ADCD"/>
    <a:srgbClr val="096713"/>
    <a:srgbClr val="000000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2610" autoAdjust="0"/>
    <p:restoredTop sz="95596" autoAdjust="0"/>
  </p:normalViewPr>
  <p:slideViewPr>
    <p:cSldViewPr>
      <p:cViewPr>
        <p:scale>
          <a:sx n="66" d="100"/>
          <a:sy n="66" d="100"/>
        </p:scale>
        <p:origin x="-1272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500777"/>
          </a:xfrm>
          <a:prstGeom prst="rect">
            <a:avLst/>
          </a:prstGeom>
        </p:spPr>
        <p:txBody>
          <a:bodyPr vert="horz" lIns="96551" tIns="48276" rIns="96551" bIns="48276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500777"/>
          </a:xfrm>
          <a:prstGeom prst="rect">
            <a:avLst/>
          </a:prstGeom>
        </p:spPr>
        <p:txBody>
          <a:bodyPr vert="horz" lIns="96551" tIns="48276" rIns="96551" bIns="48276" rtlCol="0"/>
          <a:lstStyle>
            <a:lvl1pPr algn="r">
              <a:defRPr sz="1300"/>
            </a:lvl1pPr>
          </a:lstStyle>
          <a:p>
            <a:fld id="{46E05D7B-4966-45A0-9675-B3A83915413F}" type="datetimeFigureOut">
              <a:rPr lang="ru-RU" smtClean="0"/>
              <a:t>24.04.2016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513023"/>
            <a:ext cx="2982119" cy="500777"/>
          </a:xfrm>
          <a:prstGeom prst="rect">
            <a:avLst/>
          </a:prstGeom>
        </p:spPr>
        <p:txBody>
          <a:bodyPr vert="horz" lIns="96551" tIns="48276" rIns="96551" bIns="48276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98102" y="9513023"/>
            <a:ext cx="2982119" cy="500777"/>
          </a:xfrm>
          <a:prstGeom prst="rect">
            <a:avLst/>
          </a:prstGeom>
        </p:spPr>
        <p:txBody>
          <a:bodyPr vert="horz" lIns="96551" tIns="48276" rIns="96551" bIns="48276" rtlCol="0" anchor="b"/>
          <a:lstStyle>
            <a:lvl1pPr algn="r">
              <a:defRPr sz="1300"/>
            </a:lvl1pPr>
          </a:lstStyle>
          <a:p>
            <a:fld id="{781CB8C2-9DB8-4E4A-BEB2-FB9ADF3DE37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2119" cy="500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6551" tIns="48276" rIns="96551" bIns="48276" numCol="1" anchor="t" anchorCtr="0" compatLnSpc="1">
            <a:prstTxWarp prst="textNoShape">
              <a:avLst/>
            </a:prstTxWarp>
          </a:bodyPr>
          <a:lstStyle>
            <a:lvl1pPr algn="l">
              <a:defRPr sz="13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8102" y="0"/>
            <a:ext cx="2982119" cy="500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6551" tIns="48276" rIns="96551" bIns="48276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8213" y="750888"/>
            <a:ext cx="5006975" cy="37560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182" y="4757381"/>
            <a:ext cx="5505450" cy="450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6551" tIns="48276" rIns="96551" bIns="482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13023"/>
            <a:ext cx="2982119" cy="500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6551" tIns="48276" rIns="96551" bIns="48276" numCol="1" anchor="b" anchorCtr="0" compatLnSpc="1">
            <a:prstTxWarp prst="textNoShape">
              <a:avLst/>
            </a:prstTxWarp>
          </a:bodyPr>
          <a:lstStyle>
            <a:lvl1pPr algn="l">
              <a:defRPr sz="13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8102" y="9513023"/>
            <a:ext cx="2982119" cy="500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6551" tIns="48276" rIns="96551" bIns="48276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cs typeface="+mn-cs"/>
              </a:defRPr>
            </a:lvl1pPr>
          </a:lstStyle>
          <a:p>
            <a:pPr>
              <a:defRPr/>
            </a:pPr>
            <a:fld id="{7D0A5108-0219-4E96-B558-B70A2357E8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6062663" y="6111875"/>
            <a:ext cx="2286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ECA4E9EF-36B5-4B63-8BF4-44A59D55210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slow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3D891-DDA7-4C72-BC63-7536699A8A3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slow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907CD-745A-435C-870B-3FE7873249D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slow">
    <p:cover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0F523-DA13-48DA-88F3-073F47478C2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7432B-50FB-40C4-8B5D-34A9A839AEA1}" type="datetime1">
              <a:rPr lang="ru-RU"/>
              <a:pPr>
                <a:defRPr/>
              </a:pPr>
              <a:t>24.04.2016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Садовникова М.Г. Миронова Л.Н. РС(Я), г.Ленск, Лицей №2</a:t>
            </a:r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718D73-2E7D-445A-A108-4AB16729E0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40C40-266A-44C1-B58D-8ABC63CD35C9}" type="datetime1">
              <a:rPr lang="ru-RU"/>
              <a:pPr>
                <a:defRPr/>
              </a:pPr>
              <a:t>24.04.2016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Садовникова М.Г. Миронова Л.Н. РС(Я), г.Ленск, Лицей №2</a:t>
            </a: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CA625-3C4A-47A7-8480-ECAF314213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FC715-8DFB-49BE-AF9B-0742F9DF82CB}" type="datetime1">
              <a:rPr lang="ru-RU"/>
              <a:pPr>
                <a:defRPr/>
              </a:pPr>
              <a:t>24.04.2016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Садовникова М.Г. Миронова Л.Н. РС(Я), г.Ленск, Лицей №2</a:t>
            </a: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F27213C-11E4-41EE-B507-EF8C18D6C6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E3C1B-2259-40F3-8B90-E9B1D1DAA522}" type="datetime1">
              <a:rPr lang="ru-RU"/>
              <a:pPr>
                <a:defRPr/>
              </a:pPr>
              <a:t>24.04.2016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Садовникова М.Г. Миронова Л.Н. РС(Я), г.Ленск, Лицей №2</a:t>
            </a: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2A1F7-B941-45ED-84E3-0BB8EC5D8F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06C46-CB8C-4CA6-AFA0-3BFD4402ED23}" type="datetime1">
              <a:rPr lang="ru-RU"/>
              <a:pPr>
                <a:defRPr/>
              </a:pPr>
              <a:t>24.04.2016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Садовникова М.Г. Миронова Л.Н. РС(Я), г.Ленск, Лицей №2</a:t>
            </a: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36FDC-22A0-4BFE-8FDE-76D2073F52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22DF8-6D69-415A-B092-DA0150636046}" type="datetime1">
              <a:rPr lang="ru-RU"/>
              <a:pPr>
                <a:defRPr/>
              </a:pPr>
              <a:t>24.04.2016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Садовникова М.Г. Миронова Л.Н. РС(Я), г.Ленск, Лицей №2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9097E-F600-477A-9B1A-691796950A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2613C-F5BF-4F7E-B038-69E346B58424}" type="datetime1">
              <a:rPr lang="ru-RU"/>
              <a:pPr>
                <a:defRPr/>
              </a:pPr>
              <a:t>24.04.2016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Садовникова М.Г. Миронова Л.Н. РС(Я), г.Ленск, Лицей №2</a:t>
            </a: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6D8E6E3-CB3A-4569-AB0D-427EC60537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5AB3D-2159-4B88-B115-D952D1B96F5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slow">
    <p:cover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29F3B-F81E-4D91-AAC0-C701002BC6DB}" type="datetime1">
              <a:rPr lang="ru-RU"/>
              <a:pPr>
                <a:defRPr/>
              </a:pPr>
              <a:t>24.04.2016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Садовникова М.Г. Миронова Л.Н. РС(Я), г.Ленск, Лицей №2</a:t>
            </a: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D09B8-6DBF-45C7-8E4E-CD6E1972FD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56E95-0465-4961-BB9A-BF4E107B6B6C}" type="datetime1">
              <a:rPr lang="ru-RU"/>
              <a:pPr>
                <a:defRPr/>
              </a:pPr>
              <a:t>24.04.2016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Садовникова М.Г. Миронова Л.Н. РС(Я), г.Ленск, Лицей №2</a:t>
            </a: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7A6ABC-4705-4EF8-994C-81E6D12338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D7EF1-ED34-4584-97B5-BC1DB2E2CDC8}" type="datetime1">
              <a:rPr lang="ru-RU"/>
              <a:pPr>
                <a:defRPr/>
              </a:pPr>
              <a:t>24.04.2016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Садовникова М.Г. Миронова Л.Н. РС(Я), г.Ленск, Лицей №2</a:t>
            </a: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BFFFB-831B-4FDA-9E64-7C14594BD7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2E9CA-0690-4B11-B45B-DDD1190B0EBC}" type="datetime1">
              <a:rPr lang="ru-RU"/>
              <a:pPr>
                <a:defRPr/>
              </a:pPr>
              <a:t>24.04.2016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Садовникова М.Г. Миронова Л.Н. РС(Я), г.Ленск, Лицей №2</a:t>
            </a: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103B6-90B5-4DF0-9E10-3BD79A326D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6FBA9-62C9-4026-9E45-0D0B711AB4B9}" type="datetime1">
              <a:rPr lang="ru-RU"/>
              <a:pPr>
                <a:defRPr/>
              </a:pPr>
              <a:t>24.04.2016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Садовникова М.Г. Миронова Л.Н. РС(Я), г.Ленск, Лицей №2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834A2-A1ED-4C41-B8EB-FCE9162734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Photoshop\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836712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270892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FBFBB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 spd="slow">
    <p:cover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Photoshop\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BFBB7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</p:cSld>
  <p:clrMapOvr>
    <a:masterClrMapping/>
  </p:clrMapOvr>
  <p:transition spd="slow">
    <p:cover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4213AF-26F6-41FA-8D85-E2C5388D6E58}" type="datetimeFigureOut">
              <a:rPr lang="en-US"/>
              <a:pPr>
                <a:defRPr/>
              </a:pPr>
              <a:t>4/24/2016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2C2316-5A19-4F9F-A915-5590026D21D5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4213AF-26F6-41FA-8D85-E2C5388D6E58}" type="datetimeFigureOut">
              <a:rPr lang="en-US"/>
              <a:pPr>
                <a:defRPr/>
              </a:pPr>
              <a:t>4/24/2016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5C8F2A8-842C-44D9-9F12-662FE0004A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4213AF-26F6-41FA-8D85-E2C5388D6E58}" type="datetimeFigureOut">
              <a:rPr lang="en-US"/>
              <a:pPr>
                <a:defRPr/>
              </a:pPr>
              <a:t>4/24/2016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09D88ED-34B6-418D-9FF5-B701274337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62663" y="6111875"/>
            <a:ext cx="2286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7D03521F-0497-40CF-8BAB-E7176C2BC29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slow">
    <p:cover dir="r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4213AF-26F6-41FA-8D85-E2C5388D6E58}" type="datetimeFigureOut">
              <a:rPr lang="en-US"/>
              <a:pPr>
                <a:defRPr/>
              </a:pPr>
              <a:t>4/24/2016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F141E3-F2CC-4AB5-B367-4A3D73ADBB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4213AF-26F6-41FA-8D85-E2C5388D6E58}" type="datetimeFigureOut">
              <a:rPr lang="en-US"/>
              <a:pPr>
                <a:defRPr/>
              </a:pPr>
              <a:t>4/24/2016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4D1067E-324B-4291-B56C-39A9C93B3E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4213AF-26F6-41FA-8D85-E2C5388D6E58}" type="datetimeFigureOut">
              <a:rPr lang="en-US"/>
              <a:pPr>
                <a:defRPr/>
              </a:pPr>
              <a:t>4/24/2016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F881244-742C-42A6-BD4C-7B44EF29BD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4213AF-26F6-41FA-8D85-E2C5388D6E58}" type="datetimeFigureOut">
              <a:rPr lang="en-US"/>
              <a:pPr>
                <a:defRPr/>
              </a:pPr>
              <a:t>4/24/2016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9A2A965-42F0-4333-B01F-1D50E9D8C6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4213AF-26F6-41FA-8D85-E2C5388D6E58}" type="datetimeFigureOut">
              <a:rPr lang="en-US"/>
              <a:pPr>
                <a:defRPr/>
              </a:pPr>
              <a:t>4/24/2016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FCD6C77-A228-4438-A273-C3EB0D5CB3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4213AF-26F6-41FA-8D85-E2C5388D6E58}" type="datetimeFigureOut">
              <a:rPr lang="en-US"/>
              <a:pPr>
                <a:defRPr/>
              </a:pPr>
              <a:t>4/24/2016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5EA7EE-BD8A-4D09-B63E-6D06733C9B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4213AF-26F6-41FA-8D85-E2C5388D6E58}" type="datetimeFigureOut">
              <a:rPr lang="en-US"/>
              <a:pPr>
                <a:defRPr/>
              </a:pPr>
              <a:t>4/24/2016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E39B5EA-B101-4E47-9673-D38691DFE2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4213AF-26F6-41FA-8D85-E2C5388D6E58}" type="datetimeFigureOut">
              <a:rPr lang="en-US"/>
              <a:pPr>
                <a:defRPr/>
              </a:pPr>
              <a:t>4/24/2016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45BE3D6-3F06-4120-B43A-E4723414EC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6DBF7-B652-4B4A-BBAF-7F5389FA0D2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slow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86F9D-95F0-4501-ABEB-54524C2BAC6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slow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1C714-FCC2-4BC5-9ABA-E6990D511F2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slow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492500" y="6092825"/>
            <a:ext cx="2286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441AF96A-89A6-4FFF-AF02-60BF82826D1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slow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E7A60-E0E6-44BB-B00C-03486CE04CF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slow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062663" y="6111875"/>
            <a:ext cx="2286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  <a:extLst/>
          </a:lstStyle>
          <a:p>
            <a:pPr>
              <a:defRPr/>
            </a:pPr>
            <a:fld id="{75D0DF10-C466-436A-94C5-98A1B37E1C2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slow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A7A399"/>
                </a:solidFill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3132138" y="6092825"/>
            <a:ext cx="22860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rgbClr val="A7A399"/>
                </a:solidFill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smtClean="0">
                <a:solidFill>
                  <a:schemeClr val="bg2">
                    <a:shade val="50000"/>
                  </a:schemeClr>
                </a:solidFill>
                <a:cs typeface="+mn-cs"/>
              </a:defRPr>
            </a:lvl1pPr>
            <a:extLst/>
          </a:lstStyle>
          <a:p>
            <a:pPr>
              <a:defRPr/>
            </a:pPr>
            <a:fld id="{008FFACD-ED49-40CA-847D-ADAFDFD2095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41" r:id="rId2"/>
    <p:sldLayoutId id="2147483958" r:id="rId3"/>
    <p:sldLayoutId id="2147483942" r:id="rId4"/>
    <p:sldLayoutId id="2147483943" r:id="rId5"/>
    <p:sldLayoutId id="2147483944" r:id="rId6"/>
    <p:sldLayoutId id="2147483959" r:id="rId7"/>
    <p:sldLayoutId id="2147483945" r:id="rId8"/>
    <p:sldLayoutId id="2147483960" r:id="rId9"/>
    <p:sldLayoutId id="2147483946" r:id="rId10"/>
    <p:sldLayoutId id="2147483947" r:id="rId11"/>
    <p:sldLayoutId id="2147483948" r:id="rId12"/>
  </p:sldLayoutIdLst>
  <p:transition spd="slow">
    <p:cover dir="r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fontAlgn="base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fontAlgn="base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fontAlgn="base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fontAlgn="base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fontAlgn="base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343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A7A399"/>
                </a:solidFill>
                <a:cs typeface="+mn-cs"/>
              </a:defRPr>
            </a:lvl1pPr>
          </a:lstStyle>
          <a:p>
            <a:pPr>
              <a:defRPr/>
            </a:pPr>
            <a:fld id="{2746AD39-0E2A-454C-B3BB-640B5986EEAC}" type="datetime1">
              <a:rPr lang="ru-RU"/>
              <a:pPr>
                <a:defRPr/>
              </a:pPr>
              <a:t>24.04.2016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000">
                <a:solidFill>
                  <a:srgbClr val="A7A399"/>
                </a:solidFill>
                <a:cs typeface="+mn-cs"/>
              </a:defRPr>
            </a:lvl1pPr>
          </a:lstStyle>
          <a:p>
            <a:pPr>
              <a:defRPr/>
            </a:pPr>
            <a:r>
              <a:rPr lang="ru-RU"/>
              <a:t>Садовникова М.Г. Миронова Л.Н. РС(Я), г.Ленск, Лицей №2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  <a:cs typeface="+mn-cs"/>
              </a:defRPr>
            </a:lvl1pPr>
            <a:extLst/>
          </a:lstStyle>
          <a:p>
            <a:pPr>
              <a:defRPr/>
            </a:pPr>
            <a:fld id="{CDFF3C27-3C2F-41F9-9E3A-0F647882CD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49" r:id="rId2"/>
    <p:sldLayoutId id="2147483962" r:id="rId3"/>
    <p:sldLayoutId id="2147483950" r:id="rId4"/>
    <p:sldLayoutId id="2147483951" r:id="rId5"/>
    <p:sldLayoutId id="2147483952" r:id="rId6"/>
    <p:sldLayoutId id="2147483963" r:id="rId7"/>
    <p:sldLayoutId id="2147483953" r:id="rId8"/>
    <p:sldLayoutId id="2147483964" r:id="rId9"/>
    <p:sldLayoutId id="2147483954" r:id="rId10"/>
    <p:sldLayoutId id="2147483955" r:id="rId11"/>
    <p:sldLayoutId id="2147483956" r:id="rId12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fontAlgn="base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fontAlgn="base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fontAlgn="base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fontAlgn="base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fontAlgn="base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E:\Photoshop\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7652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5" r:id="rId1"/>
    <p:sldLayoutId id="2147483966" r:id="rId2"/>
  </p:sldLayoutIdLst>
  <p:transition spd="slow">
    <p:cover dir="r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BFBB7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BFBB7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cs typeface="+mn-cs"/>
              </a:defRPr>
            </a:lvl1pPr>
          </a:lstStyle>
          <a:p>
            <a:pPr>
              <a:defRPr/>
            </a:pPr>
            <a:fld id="{77F5204E-3294-4FD5-B101-8F82E4FF254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5" r:id="rId9"/>
    <p:sldLayoutId id="2147483976" r:id="rId10"/>
    <p:sldLayoutId id="2147483977" r:id="rId11"/>
  </p:sldLayoutIdLst>
  <p:transition spd="slow">
    <p:cover dir="r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115888"/>
            <a:ext cx="8686800" cy="1143000"/>
          </a:xfrm>
        </p:spPr>
        <p:txBody>
          <a:bodyPr/>
          <a:lstStyle/>
          <a:p>
            <a:r>
              <a:rPr lang="ru-RU" sz="3800" b="1" i="1" smtClean="0">
                <a:latin typeface="Times New Roman" pitchFamily="18" charset="0"/>
                <a:cs typeface="Times New Roman" pitchFamily="18" charset="0"/>
              </a:rPr>
              <a:t>« Не для школы, а для жизни мы учимся!»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0825" y="1412875"/>
            <a:ext cx="8435975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800" b="1" i="1" smtClean="0">
                <a:latin typeface="Times New Roman" pitchFamily="18" charset="0"/>
                <a:cs typeface="Times New Roman" pitchFamily="18" charset="0"/>
              </a:rPr>
              <a:t>Вы – талантливые дети! </a:t>
            </a:r>
          </a:p>
          <a:p>
            <a:pPr algn="ctr">
              <a:buFontTx/>
              <a:buNone/>
            </a:pPr>
            <a:r>
              <a:rPr lang="ru-RU" sz="3800" b="1" i="1" smtClean="0">
                <a:latin typeface="Times New Roman" pitchFamily="18" charset="0"/>
                <a:cs typeface="Times New Roman" pitchFamily="18" charset="0"/>
              </a:rPr>
              <a:t>Когда-нибудь вы сами приятно поразитесь, какие вы умные, как много и хорошо умеете, если будете постоянно работать над собой, ставить новые цели и стремиться к их достижению.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2105025"/>
            <a:ext cx="8362950" cy="1539875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Для каждого числа есть два противоположных ему числа.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548680"/>
            <a:ext cx="687008" cy="72020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548680"/>
            <a:ext cx="686914" cy="72010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411760" y="620688"/>
            <a:ext cx="1854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«ДА»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300192" y="620688"/>
            <a:ext cx="185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«НЕТ»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0" y="2276475"/>
            <a:ext cx="8229600" cy="14398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Сумма противоположных чисел равна нулю.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548680"/>
            <a:ext cx="687008" cy="72020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548680"/>
            <a:ext cx="686914" cy="72010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411760" y="620688"/>
            <a:ext cx="1854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«ДА»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300192" y="620688"/>
            <a:ext cx="185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«НЕТ»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0" y="2420938"/>
            <a:ext cx="8229600" cy="8636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Модуль числа 0 равен нулю.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548680"/>
            <a:ext cx="687008" cy="72020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548680"/>
            <a:ext cx="686914" cy="72010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411760" y="620688"/>
            <a:ext cx="1854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«ДА»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300192" y="620688"/>
            <a:ext cx="185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«НЕТ»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0" y="2133600"/>
            <a:ext cx="8229600" cy="14398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Модуль числа может быть отрицательным.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548680"/>
            <a:ext cx="687008" cy="72020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548680"/>
            <a:ext cx="686914" cy="72010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411760" y="620688"/>
            <a:ext cx="1854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«ДА»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300192" y="620688"/>
            <a:ext cx="185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«НЕТ»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1916113"/>
            <a:ext cx="8229600" cy="1470025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Противоположные числа имеют разные модули.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548680"/>
            <a:ext cx="687008" cy="72020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548680"/>
            <a:ext cx="686914" cy="72010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411760" y="620688"/>
            <a:ext cx="1854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«ДА»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300192" y="620688"/>
            <a:ext cx="185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«НЕТ»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1773238"/>
            <a:ext cx="8229600" cy="1900237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Из двух отрицательных чисел меньше то, модуль которого больше.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548680"/>
            <a:ext cx="687008" cy="72020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548680"/>
            <a:ext cx="686914" cy="72010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411760" y="620688"/>
            <a:ext cx="1854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«ДА»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300192" y="620688"/>
            <a:ext cx="185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«НЕТ»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2205038"/>
            <a:ext cx="8435975" cy="1323975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Нуль меньше любого отрицательного числа.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548680"/>
            <a:ext cx="687008" cy="72020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548680"/>
            <a:ext cx="686914" cy="72010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411760" y="620688"/>
            <a:ext cx="1854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«ДА»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300192" y="620688"/>
            <a:ext cx="185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«НЕТ»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2205038"/>
            <a:ext cx="8229600" cy="1323975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Нуль меньше положительного числа.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548680"/>
            <a:ext cx="687008" cy="72020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548680"/>
            <a:ext cx="686914" cy="72010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411760" y="620688"/>
            <a:ext cx="1854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«ДА»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300192" y="620688"/>
            <a:ext cx="185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«НЕТ»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750" y="2133600"/>
            <a:ext cx="8229600" cy="14398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Если к любому числу прибавить нуль, то число не изменится.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548680"/>
            <a:ext cx="687008" cy="72020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548680"/>
            <a:ext cx="686914" cy="72010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411760" y="620688"/>
            <a:ext cx="1854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«ДА»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300192" y="620688"/>
            <a:ext cx="185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«НЕТ»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Box 1"/>
          <p:cNvSpPr txBox="1">
            <a:spLocks noChangeArrowheads="1"/>
          </p:cNvSpPr>
          <p:nvPr/>
        </p:nvSpPr>
        <p:spPr bwMode="auto">
          <a:xfrm>
            <a:off x="1238250" y="2349500"/>
            <a:ext cx="67945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6600">
                <a:latin typeface="Times New Roman" pitchFamily="18" charset="0"/>
                <a:cs typeface="Times New Roman" pitchFamily="18" charset="0"/>
              </a:rPr>
              <a:t>Физкультминутка.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7353" t="22266" r="16712" b="15719"/>
          <a:stretch>
            <a:fillRect/>
          </a:stretch>
        </p:blipFill>
        <p:spPr bwMode="auto">
          <a:xfrm>
            <a:off x="1" y="1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0" descr="H:\тексты\Мультимедиа\Картинки\анимации\2 (2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50" y="26035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1" descr="G:\6\УО2\1727654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813" y="2565400"/>
            <a:ext cx="6477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2" descr="G:\6\УО2\42401618_arg125transy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5825" y="4292600"/>
            <a:ext cx="990600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3" descr="G:\6\УО2\25d56edb4b39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6600" y="4868863"/>
            <a:ext cx="914400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8" name="Line 8"/>
          <p:cNvSpPr>
            <a:spLocks noChangeShapeType="1"/>
          </p:cNvSpPr>
          <p:nvPr/>
        </p:nvSpPr>
        <p:spPr bwMode="auto">
          <a:xfrm>
            <a:off x="8243888" y="1125538"/>
            <a:ext cx="0" cy="4751387"/>
          </a:xfrm>
          <a:prstGeom prst="line">
            <a:avLst/>
          </a:prstGeom>
          <a:noFill/>
          <a:ln w="76200" cmpd="tri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solidFill>
                <a:srgbClr val="FF0000"/>
              </a:solidFill>
              <a:cs typeface="+mn-cs"/>
            </a:endParaRPr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1258888" y="5949950"/>
            <a:ext cx="6985000" cy="0"/>
          </a:xfrm>
          <a:prstGeom prst="line">
            <a:avLst/>
          </a:prstGeom>
          <a:noFill/>
          <a:ln w="76200" cmpd="tri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solidFill>
                <a:srgbClr val="FF0000"/>
              </a:solidFill>
              <a:cs typeface="+mn-cs"/>
            </a:endParaRPr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>
            <a:off x="1258888" y="1125538"/>
            <a:ext cx="0" cy="4751387"/>
          </a:xfrm>
          <a:prstGeom prst="line">
            <a:avLst/>
          </a:prstGeom>
          <a:noFill/>
          <a:ln w="76200" cmpd="tri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solidFill>
                <a:srgbClr val="FF0000"/>
              </a:solidFill>
              <a:cs typeface="+mn-cs"/>
            </a:endParaRPr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>
            <a:off x="1331913" y="1125538"/>
            <a:ext cx="3311525" cy="2016125"/>
          </a:xfrm>
          <a:prstGeom prst="line">
            <a:avLst/>
          </a:prstGeom>
          <a:noFill/>
          <a:ln w="76200" cmpd="tri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solidFill>
                <a:srgbClr val="FF0000"/>
              </a:solidFill>
              <a:cs typeface="+mn-cs"/>
            </a:endParaRPr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 flipV="1">
            <a:off x="4643438" y="1196975"/>
            <a:ext cx="3529012" cy="1944688"/>
          </a:xfrm>
          <a:prstGeom prst="line">
            <a:avLst/>
          </a:prstGeom>
          <a:noFill/>
          <a:ln w="76200" cmpd="tri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solidFill>
                <a:srgbClr val="FF0000"/>
              </a:solidFill>
              <a:cs typeface="+mn-cs"/>
            </a:endParaRPr>
          </a:p>
        </p:txBody>
      </p:sp>
      <p:sp>
        <p:nvSpPr>
          <p:cNvPr id="10247" name="Line 7"/>
          <p:cNvSpPr>
            <a:spLocks noChangeShapeType="1"/>
          </p:cNvSpPr>
          <p:nvPr/>
        </p:nvSpPr>
        <p:spPr bwMode="auto">
          <a:xfrm>
            <a:off x="1258888" y="1125538"/>
            <a:ext cx="6985000" cy="0"/>
          </a:xfrm>
          <a:prstGeom prst="line">
            <a:avLst/>
          </a:prstGeom>
          <a:noFill/>
          <a:ln w="76200" cmpd="tri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solidFill>
                <a:srgbClr val="FF0000"/>
              </a:solidFill>
              <a:cs typeface="+mn-cs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1331913" y="1484313"/>
            <a:ext cx="6911975" cy="0"/>
          </a:xfrm>
          <a:prstGeom prst="line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cs typeface="+mn-cs"/>
            </a:endParaRPr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 flipH="1">
            <a:off x="1547813" y="1484313"/>
            <a:ext cx="6696075" cy="1800225"/>
          </a:xfrm>
          <a:prstGeom prst="line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cs typeface="+mn-cs"/>
            </a:endParaRPr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>
            <a:off x="1547813" y="3284538"/>
            <a:ext cx="6696075" cy="792162"/>
          </a:xfrm>
          <a:prstGeom prst="line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cs typeface="+mn-cs"/>
            </a:endParaRPr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 flipH="1">
            <a:off x="1187450" y="4076700"/>
            <a:ext cx="7058025" cy="1295400"/>
          </a:xfrm>
          <a:prstGeom prst="line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>
              <a:cs typeface="+mn-cs"/>
            </a:endParaRPr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>
            <a:off x="1258888" y="1268413"/>
            <a:ext cx="433387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 flipH="1">
            <a:off x="7885113" y="1557338"/>
            <a:ext cx="433387" cy="144462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37" name="Line 21"/>
          <p:cNvSpPr>
            <a:spLocks noChangeShapeType="1"/>
          </p:cNvSpPr>
          <p:nvPr/>
        </p:nvSpPr>
        <p:spPr bwMode="auto">
          <a:xfrm>
            <a:off x="1476375" y="3500438"/>
            <a:ext cx="431800" cy="71437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38" name="Line 22"/>
          <p:cNvSpPr>
            <a:spLocks noChangeShapeType="1"/>
          </p:cNvSpPr>
          <p:nvPr/>
        </p:nvSpPr>
        <p:spPr bwMode="auto">
          <a:xfrm flipH="1">
            <a:off x="7812088" y="4365625"/>
            <a:ext cx="504825" cy="14287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50867E-6 L 0.7559 0.000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56647E-6 L -0.64584 0.2411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" y="1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39 0.01596 L 0.65347 0.1102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77457E-6 L -0.75208 0.17827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" y="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827088" y="260350"/>
            <a:ext cx="1008062" cy="936625"/>
            <a:chOff x="340" y="1253"/>
            <a:chExt cx="635" cy="590"/>
          </a:xfrm>
          <a:solidFill>
            <a:srgbClr val="78ADCD"/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12316" name="AutoShape 28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pFill/>
            <a:ln w="19050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320" name="AutoShape 32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pFill/>
            <a:ln w="19050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3" name="Group 42"/>
          <p:cNvGrpSpPr>
            <a:grpSpLocks/>
          </p:cNvGrpSpPr>
          <p:nvPr/>
        </p:nvGrpSpPr>
        <p:grpSpPr bwMode="auto">
          <a:xfrm>
            <a:off x="7164388" y="3573463"/>
            <a:ext cx="1008062" cy="936625"/>
            <a:chOff x="340" y="1253"/>
            <a:chExt cx="635" cy="590"/>
          </a:xfrm>
          <a:solidFill>
            <a:srgbClr val="78ADCD"/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12331" name="AutoShape 43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pFill/>
            <a:ln w="19050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332" name="AutoShape 44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pFill/>
            <a:ln w="19050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4" name="Group 48"/>
          <p:cNvGrpSpPr>
            <a:grpSpLocks/>
          </p:cNvGrpSpPr>
          <p:nvPr/>
        </p:nvGrpSpPr>
        <p:grpSpPr bwMode="auto">
          <a:xfrm>
            <a:off x="4859338" y="3068638"/>
            <a:ext cx="1008062" cy="936625"/>
            <a:chOff x="340" y="1253"/>
            <a:chExt cx="635" cy="590"/>
          </a:xfrm>
          <a:solidFill>
            <a:srgbClr val="78ADCD"/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12337" name="AutoShape 49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pFill/>
            <a:ln w="19050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338" name="AutoShape 50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pFill/>
            <a:ln w="19050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5" name="Group 51"/>
          <p:cNvGrpSpPr>
            <a:grpSpLocks/>
          </p:cNvGrpSpPr>
          <p:nvPr/>
        </p:nvGrpSpPr>
        <p:grpSpPr bwMode="auto">
          <a:xfrm>
            <a:off x="2051050" y="2492375"/>
            <a:ext cx="1008063" cy="936625"/>
            <a:chOff x="340" y="1253"/>
            <a:chExt cx="635" cy="590"/>
          </a:xfrm>
          <a:solidFill>
            <a:srgbClr val="78ADCD"/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12340" name="AutoShape 52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pFill/>
            <a:ln w="19050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341" name="AutoShape 53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pFill/>
            <a:ln w="19050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6" name="Group 57"/>
          <p:cNvGrpSpPr>
            <a:grpSpLocks/>
          </p:cNvGrpSpPr>
          <p:nvPr/>
        </p:nvGrpSpPr>
        <p:grpSpPr bwMode="auto">
          <a:xfrm>
            <a:off x="900113" y="5445125"/>
            <a:ext cx="1008062" cy="936625"/>
            <a:chOff x="340" y="1253"/>
            <a:chExt cx="635" cy="590"/>
          </a:xfrm>
          <a:solidFill>
            <a:srgbClr val="78ADCD"/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12346" name="AutoShape 58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pFill/>
            <a:ln w="19050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347" name="AutoShape 59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pFill/>
            <a:ln w="19050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7" name="Group 60"/>
          <p:cNvGrpSpPr>
            <a:grpSpLocks/>
          </p:cNvGrpSpPr>
          <p:nvPr/>
        </p:nvGrpSpPr>
        <p:grpSpPr bwMode="auto">
          <a:xfrm>
            <a:off x="4356100" y="4941888"/>
            <a:ext cx="1008063" cy="936625"/>
            <a:chOff x="340" y="1253"/>
            <a:chExt cx="635" cy="590"/>
          </a:xfrm>
          <a:solidFill>
            <a:srgbClr val="78ADCD"/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12349" name="AutoShape 61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pFill/>
            <a:ln w="19050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350" name="AutoShape 62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pFill/>
            <a:ln w="19050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8" name="Group 63"/>
          <p:cNvGrpSpPr>
            <a:grpSpLocks/>
          </p:cNvGrpSpPr>
          <p:nvPr/>
        </p:nvGrpSpPr>
        <p:grpSpPr bwMode="auto">
          <a:xfrm>
            <a:off x="5292725" y="1341438"/>
            <a:ext cx="1008063" cy="936625"/>
            <a:chOff x="340" y="1253"/>
            <a:chExt cx="635" cy="590"/>
          </a:xfrm>
          <a:solidFill>
            <a:srgbClr val="78ADCD"/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12352" name="AutoShape 64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pFill/>
            <a:ln w="19050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353" name="AutoShape 65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pFill/>
            <a:ln w="19050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3924300" y="260350"/>
            <a:ext cx="1008063" cy="936625"/>
            <a:chOff x="340" y="1253"/>
            <a:chExt cx="635" cy="590"/>
          </a:xfrm>
          <a:solidFill>
            <a:srgbClr val="78ADCD"/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12355" name="AutoShape 67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pFill/>
            <a:ln w="19050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356" name="AutoShape 68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pFill/>
            <a:ln w="19050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10" name="Group 72"/>
          <p:cNvGrpSpPr>
            <a:grpSpLocks/>
          </p:cNvGrpSpPr>
          <p:nvPr/>
        </p:nvGrpSpPr>
        <p:grpSpPr bwMode="auto">
          <a:xfrm>
            <a:off x="7451725" y="260350"/>
            <a:ext cx="1008063" cy="936625"/>
            <a:chOff x="340" y="1253"/>
            <a:chExt cx="635" cy="590"/>
          </a:xfrm>
          <a:solidFill>
            <a:srgbClr val="78ADCD"/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12361" name="AutoShape 73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pFill/>
            <a:ln w="19050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362" name="AutoShape 74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pFill/>
            <a:ln w="19050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</p:grpSp>
      <p:grpSp>
        <p:nvGrpSpPr>
          <p:cNvPr id="11" name="Group 75"/>
          <p:cNvGrpSpPr>
            <a:grpSpLocks/>
          </p:cNvGrpSpPr>
          <p:nvPr/>
        </p:nvGrpSpPr>
        <p:grpSpPr bwMode="auto">
          <a:xfrm>
            <a:off x="3924300" y="2420938"/>
            <a:ext cx="1008063" cy="936625"/>
            <a:chOff x="340" y="1253"/>
            <a:chExt cx="635" cy="590"/>
          </a:xfrm>
          <a:solidFill>
            <a:srgbClr val="78ADCD"/>
          </a:solidFill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12364" name="AutoShape 76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pFill/>
            <a:ln w="19050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365" name="AutoShape 77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pFill/>
            <a:ln w="19050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500"/>
                            </p:stCondLst>
                            <p:childTnLst>
                              <p:par>
                                <p:cTn id="8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500"/>
                            </p:stCondLst>
                            <p:childTnLst>
                              <p:par>
                                <p:cTn id="1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500"/>
                            </p:stCondLst>
                            <p:childTnLst>
                              <p:par>
                                <p:cTn id="1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000"/>
                            </p:stCondLst>
                            <p:childTnLst>
                              <p:par>
                                <p:cTn id="12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7000"/>
                            </p:stCondLst>
                            <p:childTnLst>
                              <p:par>
                                <p:cTn id="1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500"/>
                            </p:stCondLst>
                            <p:childTnLst>
                              <p:par>
                                <p:cTn id="1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7500"/>
                            </p:stCondLst>
                            <p:childTnLst>
                              <p:par>
                                <p:cTn id="1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8000"/>
                            </p:stCondLst>
                            <p:childTnLst>
                              <p:par>
                                <p:cTn id="1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8000"/>
                            </p:stCondLst>
                            <p:childTnLst>
                              <p:par>
                                <p:cTn id="1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8500"/>
                            </p:stCondLst>
                            <p:childTnLst>
                              <p:par>
                                <p:cTn id="15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8500"/>
                            </p:stCondLst>
                            <p:childTnLst>
                              <p:par>
                                <p:cTn id="1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9000"/>
                            </p:stCondLst>
                            <p:childTnLst>
                              <p:par>
                                <p:cTn id="16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9000"/>
                            </p:stCondLst>
                            <p:childTnLst>
                              <p:par>
                                <p:cTn id="16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500"/>
                            </p:stCondLst>
                            <p:childTnLst>
                              <p:par>
                                <p:cTn id="173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-0.28856 C 0.15521 -0.28856 0.2757 -0.14936 0.2757 0.02196 C 0.2757 0.19306 0.15521 0.33295 0.00764 0.33295 C -0.1401 0.33295 -0.25989 0.19306 -0.25989 0.02196 C -0.25989 -0.14936 -0.1401 -0.28856 0.00764 -0.28856 Z " pathEditMode="relative" rAng="0" ptsTypes="fffff">
                                      <p:cBhvr>
                                        <p:cTn id="17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76" presetID="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64 -0.28856 C 0.15434 -0.28856 0.27413 -0.14752 0.27413 0.0259 C 0.27413 0.19954 0.15434 0.34058 0.00764 0.34058 C -0.13889 0.34058 -0.25764 0.19954 -0.25764 0.0259 C -0.25764 -0.14752 -0.13889 -0.28856 0.00764 -0.28856 Z " pathEditMode="relative" rAng="0" ptsTypes="fffff">
                                      <p:cBhvr>
                                        <p:cTn id="177" dur="2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3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79" presetID="35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23850" y="2781300"/>
            <a:ext cx="1008063" cy="936625"/>
            <a:chOff x="340" y="1253"/>
            <a:chExt cx="635" cy="590"/>
          </a:xfrm>
          <a:solidFill>
            <a:srgbClr val="78ADCD"/>
          </a:solidFill>
        </p:grpSpPr>
        <p:sp>
          <p:nvSpPr>
            <p:cNvPr id="14339" name="AutoShape 3"/>
            <p:cNvSpPr>
              <a:spLocks noChangeArrowheads="1"/>
            </p:cNvSpPr>
            <p:nvPr/>
          </p:nvSpPr>
          <p:spPr bwMode="auto">
            <a:xfrm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pFill/>
            <a:ln w="28575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4340" name="AutoShape 4"/>
            <p:cNvSpPr>
              <a:spLocks noChangeArrowheads="1"/>
            </p:cNvSpPr>
            <p:nvPr/>
          </p:nvSpPr>
          <p:spPr bwMode="auto">
            <a:xfrm rot="2241328">
              <a:off x="340" y="1253"/>
              <a:ext cx="635" cy="590"/>
            </a:xfrm>
            <a:prstGeom prst="star4">
              <a:avLst>
                <a:gd name="adj" fmla="val 12500"/>
              </a:avLst>
            </a:prstGeom>
            <a:grpFill/>
            <a:ln w="28575">
              <a:solidFill>
                <a:schemeClr val="accent2">
                  <a:lumMod val="75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ru-RU">
                <a:cs typeface="+mn-cs"/>
              </a:endParaRPr>
            </a:p>
          </p:txBody>
        </p:sp>
      </p:grp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path" presetSubtype="0" repeatCount="3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42 -4.79769E-6 C -0.03142 -0.14104 0.06493 -0.25711 0.18212 -0.25711 C 0.32066 -0.25711 0.37049 -0.12855 0.39149 -0.05109 L 0.41354 0.05133 C 0.4349 0.12856 0.48768 0.25665 0.64445 0.25665 C 0.74427 0.25665 0.85781 0.14128 0.85781 -4.79769E-6 C 0.85781 -0.14104 0.74427 -0.25711 0.64445 -0.25711 C 0.48768 -0.25711 0.4349 -0.12855 0.41354 -0.05109 L 0.39149 0.05133 C 0.37049 0.12856 0.32066 0.25665 0.18212 0.25665 C 0.06493 0.25665 -0.03142 0.14128 -0.03142 -4.79769E-6 Z " pathEditMode="relative" rAng="16200000" ptsTypes="ffFffffFfff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ext Box 8"/>
          <p:cNvSpPr txBox="1">
            <a:spLocks noChangeArrowheads="1"/>
          </p:cNvSpPr>
          <p:nvPr/>
        </p:nvSpPr>
        <p:spPr bwMode="auto">
          <a:xfrm>
            <a:off x="684213" y="2420938"/>
            <a:ext cx="8064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5400">
                <a:latin typeface="Times New Roman" pitchFamily="18" charset="0"/>
                <a:cs typeface="Times New Roman" pitchFamily="18" charset="0"/>
              </a:rPr>
              <a:t>Берегите свое здоровье!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4925" y="4797425"/>
            <a:ext cx="669766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 i="1">
                <a:latin typeface="Times New Roman" pitchFamily="18" charset="0"/>
                <a:cs typeface="Times New Roman" pitchFamily="18" charset="0"/>
              </a:rPr>
              <a:t>Чешский математик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Ян Видман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в 15 веке в своем сочинении «Быстрый и красивый счет для всего купечества» впервые ввел знаки «-» и «+» для отрицательных и положительных чисел.</a:t>
            </a:r>
            <a:endParaRPr lang="ru-RU"/>
          </a:p>
        </p:txBody>
      </p:sp>
      <p:pic>
        <p:nvPicPr>
          <p:cNvPr id="7170" name="Picture 2" descr="G:\6\УО2\ши хуан д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2110002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G:\6\УО2\брахмагупта.jpg"/>
          <p:cNvPicPr>
            <a:picLocks noChangeAspect="1" noChangeArrowheads="1"/>
          </p:cNvPicPr>
          <p:nvPr/>
        </p:nvPicPr>
        <p:blipFill>
          <a:blip r:embed="rId3" cstate="print"/>
          <a:srcRect t="33764"/>
          <a:stretch>
            <a:fillRect/>
          </a:stretch>
        </p:blipFill>
        <p:spPr bwMode="auto">
          <a:xfrm>
            <a:off x="6588224" y="2636912"/>
            <a:ext cx="2304256" cy="2309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447925" y="692150"/>
            <a:ext cx="66960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i="1">
                <a:latin typeface="Times New Roman" pitchFamily="18" charset="0"/>
                <a:cs typeface="Times New Roman" pitchFamily="18" charset="0"/>
              </a:rPr>
              <a:t>Китайский император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Ши Хуан Ди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, разгневавшись на ученых, повелел все научные книги сжечь, а их авторов и читателей казнить. </a:t>
            </a:r>
            <a:endParaRPr lang="ru-RU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50825" y="2997200"/>
            <a:ext cx="63373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/>
            <a:r>
              <a:rPr lang="ru-RU" i="1">
                <a:latin typeface="Times New Roman" pitchFamily="18" charset="0"/>
                <a:cs typeface="Times New Roman" pitchFamily="18" charset="0"/>
              </a:rPr>
              <a:t>Индийский математик </a:t>
            </a:r>
            <a:r>
              <a:rPr lang="ru-RU" b="1">
                <a:latin typeface="Times New Roman" pitchFamily="18" charset="0"/>
                <a:cs typeface="Times New Roman" pitchFamily="18" charset="0"/>
              </a:rPr>
              <a:t>Брахмагупта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, живший в 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VII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в., положительные числа  трактовал как «прибыль», а отрицательные – как «долг», «убыток».</a:t>
            </a: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1"/>
      <p:bldP spid="5" grpId="1"/>
      <p:bldP spid="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0825" y="260350"/>
            <a:ext cx="40132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Найди ошибку:</a:t>
            </a:r>
          </a:p>
          <a:p>
            <a:r>
              <a:rPr lang="ru-RU" sz="3600">
                <a:latin typeface="Times New Roman" pitchFamily="18" charset="0"/>
                <a:cs typeface="Times New Roman" pitchFamily="18" charset="0"/>
              </a:rPr>
              <a:t>1) -17 + (-56) = 73</a:t>
            </a:r>
          </a:p>
          <a:p>
            <a:r>
              <a:rPr lang="ru-RU" sz="3600">
                <a:latin typeface="Times New Roman" pitchFamily="18" charset="0"/>
                <a:cs typeface="Times New Roman" pitchFamily="18" charset="0"/>
              </a:rPr>
              <a:t>2) -38 + (-15) = -43 </a:t>
            </a:r>
          </a:p>
          <a:p>
            <a:r>
              <a:rPr lang="ru-RU" sz="3600">
                <a:latin typeface="Times New Roman" pitchFamily="18" charset="0"/>
                <a:cs typeface="Times New Roman" pitchFamily="18" charset="0"/>
              </a:rPr>
              <a:t>3) -27 + (-14) = -42</a:t>
            </a:r>
          </a:p>
          <a:p>
            <a:r>
              <a:rPr lang="ru-RU" sz="3600">
                <a:latin typeface="Times New Roman" pitchFamily="18" charset="0"/>
                <a:cs typeface="Times New Roman" pitchFamily="18" charset="0"/>
              </a:rPr>
              <a:t>4) -3,7 + (-2,1) = 5,8</a:t>
            </a:r>
          </a:p>
          <a:p>
            <a:r>
              <a:rPr lang="ru-RU" sz="3600">
                <a:latin typeface="Times New Roman" pitchFamily="18" charset="0"/>
                <a:cs typeface="Times New Roman" pitchFamily="18" charset="0"/>
              </a:rPr>
              <a:t>5) -7,3 + (-9) = -8,2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932363" y="228600"/>
            <a:ext cx="41656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3600" b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>
                <a:latin typeface="Times New Roman" pitchFamily="18" charset="0"/>
                <a:cs typeface="Times New Roman" pitchFamily="18" charset="0"/>
              </a:rPr>
              <a:t>1) -17 + (-56) = </a:t>
            </a:r>
            <a:r>
              <a:rPr lang="ru-RU" sz="3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>
                <a:latin typeface="Times New Roman" pitchFamily="18" charset="0"/>
                <a:cs typeface="Times New Roman" pitchFamily="18" charset="0"/>
              </a:rPr>
              <a:t>73</a:t>
            </a:r>
          </a:p>
          <a:p>
            <a:r>
              <a:rPr lang="ru-RU" sz="3600">
                <a:latin typeface="Times New Roman" pitchFamily="18" charset="0"/>
                <a:cs typeface="Times New Roman" pitchFamily="18" charset="0"/>
              </a:rPr>
              <a:t>2) -38 + (-15) = -</a:t>
            </a:r>
            <a:r>
              <a:rPr lang="ru-RU" sz="3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3600">
                <a:latin typeface="Times New Roman" pitchFamily="18" charset="0"/>
                <a:cs typeface="Times New Roman" pitchFamily="18" charset="0"/>
              </a:rPr>
              <a:t>3 </a:t>
            </a:r>
          </a:p>
          <a:p>
            <a:r>
              <a:rPr lang="ru-RU" sz="3600">
                <a:latin typeface="Times New Roman" pitchFamily="18" charset="0"/>
                <a:cs typeface="Times New Roman" pitchFamily="18" charset="0"/>
              </a:rPr>
              <a:t>3) -27 + (-14) = -4</a:t>
            </a:r>
            <a:r>
              <a:rPr lang="ru-RU" sz="3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r>
              <a:rPr lang="ru-RU" sz="3600">
                <a:latin typeface="Times New Roman" pitchFamily="18" charset="0"/>
                <a:cs typeface="Times New Roman" pitchFamily="18" charset="0"/>
              </a:rPr>
              <a:t>4) -3,7 + (-2,1) = </a:t>
            </a:r>
            <a:r>
              <a:rPr lang="ru-RU" sz="3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>
                <a:latin typeface="Times New Roman" pitchFamily="18" charset="0"/>
                <a:cs typeface="Times New Roman" pitchFamily="18" charset="0"/>
              </a:rPr>
              <a:t>5,8</a:t>
            </a:r>
          </a:p>
          <a:p>
            <a:r>
              <a:rPr lang="ru-RU" sz="3600">
                <a:latin typeface="Times New Roman" pitchFamily="18" charset="0"/>
                <a:cs typeface="Times New Roman" pitchFamily="18" charset="0"/>
              </a:rPr>
              <a:t>5) -7,3 + (-9) = -</a:t>
            </a:r>
            <a:r>
              <a:rPr lang="ru-RU" sz="36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16,3</a:t>
            </a:r>
            <a:endParaRPr lang="ru-RU" sz="36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0825" y="3860800"/>
            <a:ext cx="8018463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tabLst>
                <a:tab pos="180975" algn="l"/>
              </a:tabLst>
            </a:pPr>
            <a:r>
              <a:rPr lang="ru-RU" sz="36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Найдите сумму всех целых чисел,  расположенных между числами  </a:t>
            </a:r>
          </a:p>
          <a:p>
            <a:pPr algn="ctr">
              <a:tabLst>
                <a:tab pos="180975" algn="l"/>
              </a:tabLst>
            </a:pPr>
            <a:r>
              <a:rPr lang="ru-RU" sz="3600" b="1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-5,6 </a:t>
            </a:r>
            <a:r>
              <a:rPr lang="ru-RU" sz="3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</a:t>
            </a:r>
            <a:r>
              <a:rPr lang="ru-RU" sz="3600" b="1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3,5.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"/>
          <p:cNvPicPr>
            <a:picLocks noChangeAspect="1" noChangeArrowheads="1"/>
          </p:cNvPicPr>
          <p:nvPr/>
        </p:nvPicPr>
        <p:blipFill>
          <a:blip r:embed="rId2" cstate="print"/>
          <a:srcRect l="44144" t="29861" r="10152" b="10815"/>
          <a:stretch>
            <a:fillRect/>
          </a:stretch>
        </p:blipFill>
        <p:spPr bwMode="auto">
          <a:xfrm>
            <a:off x="0" y="43542"/>
            <a:ext cx="9144000" cy="667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/>
          <p:cNvPicPr>
            <a:picLocks noChangeAspect="1" noChangeArrowheads="1"/>
          </p:cNvPicPr>
          <p:nvPr/>
        </p:nvPicPr>
        <p:blipFill>
          <a:blip r:embed="rId2" cstate="print"/>
          <a:srcRect l="5652" t="27422" r="47531" b="12994"/>
          <a:stretch>
            <a:fillRect/>
          </a:stretch>
        </p:blipFill>
        <p:spPr bwMode="auto">
          <a:xfrm>
            <a:off x="64524" y="116632"/>
            <a:ext cx="9011272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50" cy="690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u="sng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</a:p>
        </p:txBody>
      </p:sp>
      <p:sp>
        <p:nvSpPr>
          <p:cNvPr id="471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закрепить знания и умения по теме: «Сложение отрицательных чисел»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3"/>
          <p:cNvPicPr>
            <a:picLocks noChangeAspect="1" noChangeArrowheads="1"/>
          </p:cNvPicPr>
          <p:nvPr/>
        </p:nvPicPr>
        <p:blipFill>
          <a:blip r:embed="rId2" cstate="print"/>
          <a:srcRect t="5859"/>
          <a:stretch>
            <a:fillRect/>
          </a:stretch>
        </p:blipFill>
        <p:spPr bwMode="auto">
          <a:xfrm>
            <a:off x="0" y="0"/>
            <a:ext cx="9163050" cy="690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611188" y="3141663"/>
            <a:ext cx="8137525" cy="235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/>
            <a:r>
              <a:rPr lang="ru-RU" sz="2100" b="1" i="1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горизонтали:</a:t>
            </a:r>
            <a:endParaRPr lang="ru-RU" sz="2100" b="1" i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90488" eaLnBrk="0" hangingPunct="0">
              <a:buFont typeface="Arial" charset="0"/>
              <a:buAutoNum type="arabicPeriod"/>
            </a:pPr>
            <a:r>
              <a:rPr lang="ru-RU" sz="21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Расстояние от начала координат до точки на координатной прямой.</a:t>
            </a:r>
          </a:p>
          <a:p>
            <a:pPr indent="90488" eaLnBrk="0" hangingPunct="0">
              <a:buFont typeface="Arial" charset="0"/>
              <a:buAutoNum type="arabicPeriod"/>
            </a:pPr>
            <a:r>
              <a:rPr lang="ru-RU" sz="21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Индийский математик и астроном, изложивший правила действий с отрицательными числами.</a:t>
            </a:r>
          </a:p>
          <a:p>
            <a:pPr indent="90488" eaLnBrk="0" hangingPunct="0">
              <a:buFont typeface="Arial" charset="0"/>
              <a:buAutoNum type="arabicPeriod"/>
            </a:pPr>
            <a:r>
              <a:rPr lang="ru-RU" sz="21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Натуральные числа, им противоположные и ноль - … числа.</a:t>
            </a:r>
          </a:p>
          <a:p>
            <a:pPr indent="90488" eaLnBrk="0" hangingPunct="0">
              <a:buFont typeface="Arial" charset="0"/>
              <a:buAutoNum type="arabicPeriod"/>
            </a:pPr>
            <a:r>
              <a:rPr lang="ru-RU" sz="21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Страна, в которой впервые научились выполнять действия с отрицательными числами.</a:t>
            </a: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611188" y="692150"/>
            <a:ext cx="8137525" cy="235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90488"/>
            <a:r>
              <a:rPr lang="ru-RU" sz="2100" b="1" i="1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вертикали:</a:t>
            </a:r>
            <a:endParaRPr lang="ru-RU" sz="2100" b="1" i="1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indent="90488" eaLnBrk="0" hangingPunct="0">
              <a:buFont typeface="Arial" charset="0"/>
              <a:buAutoNum type="arabicPeriod"/>
            </a:pPr>
            <a:r>
              <a:rPr lang="ru-RU" sz="21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Число, показывающее положение точки на прямой.</a:t>
            </a:r>
          </a:p>
          <a:p>
            <a:pPr indent="90488" eaLnBrk="0" hangingPunct="0">
              <a:buFont typeface="Arial" charset="0"/>
              <a:buAutoNum type="arabicPeriod"/>
            </a:pPr>
            <a:r>
              <a:rPr lang="ru-RU" sz="21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Знак, которым обозначают отрицательные числа.</a:t>
            </a:r>
          </a:p>
          <a:p>
            <a:pPr indent="90488" eaLnBrk="0" hangingPunct="0">
              <a:buFont typeface="Arial" charset="0"/>
              <a:buAutoNum type="arabicPeriod"/>
            </a:pPr>
            <a:r>
              <a:rPr lang="ru-RU" sz="21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Название двух чисел, сумма которых равна 0.</a:t>
            </a:r>
          </a:p>
          <a:p>
            <a:pPr indent="90488" eaLnBrk="0" hangingPunct="0">
              <a:buFont typeface="Arial" charset="0"/>
              <a:buAutoNum type="arabicPeriod"/>
            </a:pPr>
            <a:r>
              <a:rPr lang="ru-RU" sz="21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Чешский математик, который  предложил знаки «+» и «-» для обозначения положительных и отрицательных чисел.</a:t>
            </a:r>
          </a:p>
          <a:p>
            <a:pPr indent="90488" eaLnBrk="0" hangingPunct="0">
              <a:buFont typeface="Arial" charset="0"/>
              <a:buAutoNum type="arabicPeriod"/>
            </a:pPr>
            <a:r>
              <a:rPr lang="ru-RU" sz="21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какой стране впервые появились отрицательные числа. </a:t>
            </a:r>
            <a:endParaRPr lang="ru-RU" sz="21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7963" y="188913"/>
            <a:ext cx="3551237" cy="5222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Вопросы кроссворда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  <p:bldP spid="4098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Домашнее задание.</a:t>
            </a:r>
          </a:p>
        </p:txBody>
      </p:sp>
      <p:sp>
        <p:nvSpPr>
          <p:cNvPr id="74754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54888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Задание на нахождение наиболее удобного способа решения.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Индивидуальное задание (по выбору).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Задание «Лета времени».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47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4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47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47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47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47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3" grpId="0"/>
      <p:bldP spid="7475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30238" y="260350"/>
            <a:ext cx="1511300" cy="1584325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30238" y="4221163"/>
            <a:ext cx="1511300" cy="158432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987824" y="2708920"/>
            <a:ext cx="518393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Я не во всем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разобрался.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987824" y="4941168"/>
            <a:ext cx="504056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Я не доволен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своей работой.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5475" y="2205038"/>
            <a:ext cx="1512888" cy="158432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ln>
                <a:solidFill>
                  <a:srgbClr val="FFFF00"/>
                </a:solidFill>
              </a:ln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699792" y="620688"/>
            <a:ext cx="626586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Я хорошо работал, я доволен собой.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 animBg="1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350" y="2492375"/>
            <a:ext cx="6635750" cy="1185863"/>
          </a:xfrm>
        </p:spPr>
        <p:txBody>
          <a:bodyPr/>
          <a:lstStyle/>
          <a:p>
            <a:pPr>
              <a:buFontTx/>
              <a:buNone/>
            </a:pPr>
            <a:r>
              <a:rPr lang="ru-RU" sz="6600" b="1" i="1" smtClean="0">
                <a:latin typeface="Times New Roman" pitchFamily="18" charset="0"/>
                <a:cs typeface="Times New Roman" pitchFamily="18" charset="0"/>
              </a:rPr>
              <a:t>Спасибо за урок.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964613" cy="1858962"/>
          </a:xfrm>
        </p:spPr>
        <p:txBody>
          <a:bodyPr/>
          <a:lstStyle/>
          <a:p>
            <a:pPr>
              <a:defRPr/>
            </a:pPr>
            <a:r>
              <a:rPr lang="ru-RU" sz="5400" dirty="0" smtClean="0">
                <a:solidFill>
                  <a:srgbClr val="FF0000"/>
                </a:solidFill>
              </a:rPr>
              <a:t>-5,6</a:t>
            </a:r>
            <a:r>
              <a:rPr lang="ru-RU" sz="5400" dirty="0" smtClean="0"/>
              <a:t>; </a:t>
            </a:r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</a:rPr>
              <a:t>11,8</a:t>
            </a:r>
            <a:r>
              <a:rPr lang="ru-RU" sz="5400" dirty="0" smtClean="0"/>
              <a:t>; </a:t>
            </a:r>
            <a:r>
              <a:rPr lang="ru-RU" sz="5400" dirty="0" smtClean="0">
                <a:solidFill>
                  <a:srgbClr val="096713"/>
                </a:solidFill>
              </a:rPr>
              <a:t>-0,5</a:t>
            </a:r>
            <a:r>
              <a:rPr lang="ru-RU" sz="5400" dirty="0" smtClean="0"/>
              <a:t>; </a:t>
            </a:r>
            <a:r>
              <a:rPr lang="ru-RU" sz="5400" dirty="0" smtClean="0">
                <a:solidFill>
                  <a:srgbClr val="FFC000"/>
                </a:solidFill>
              </a:rPr>
              <a:t>3,7</a:t>
            </a:r>
            <a:r>
              <a:rPr lang="ru-RU" sz="5400" dirty="0" smtClean="0"/>
              <a:t>;  ;</a:t>
            </a:r>
            <a:r>
              <a:rPr lang="ru-RU" sz="800" dirty="0" smtClean="0"/>
              <a:t/>
            </a:r>
            <a:br>
              <a:rPr lang="ru-RU" sz="800" dirty="0" smtClean="0"/>
            </a:br>
            <a:r>
              <a:rPr lang="ru-RU" sz="100" dirty="0" smtClean="0"/>
              <a:t> </a:t>
            </a:r>
            <a:r>
              <a:rPr lang="ru-RU" sz="2000" dirty="0" smtClean="0"/>
              <a:t> </a:t>
            </a: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>; </a:t>
            </a:r>
            <a:r>
              <a:rPr lang="ru-RU" sz="5400" dirty="0" smtClean="0">
                <a:solidFill>
                  <a:srgbClr val="C00000"/>
                </a:solidFill>
              </a:rPr>
              <a:t>0</a:t>
            </a:r>
            <a:r>
              <a:rPr lang="ru-RU" sz="5400" dirty="0" smtClean="0"/>
              <a:t>;    ; </a:t>
            </a:r>
            <a:r>
              <a:rPr lang="ru-RU" sz="5400" dirty="0" smtClean="0">
                <a:solidFill>
                  <a:srgbClr val="7030A0"/>
                </a:solidFill>
              </a:rPr>
              <a:t>-19</a:t>
            </a:r>
            <a:r>
              <a:rPr lang="ru-RU" sz="5400" dirty="0" smtClean="0"/>
              <a:t>.</a:t>
            </a:r>
            <a:endParaRPr lang="ru-RU" sz="5400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4463" y="2492375"/>
            <a:ext cx="860425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Times New Roman" pitchFamily="18" charset="0"/>
              <a:buChar char="―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На какие группы можно разбить все числа данного ряда?</a:t>
            </a:r>
          </a:p>
          <a:p>
            <a:pPr>
              <a:buFont typeface="Times New Roman" pitchFamily="18" charset="0"/>
              <a:buChar char="―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Где на координатной прямой расположены отрицательные числа?</a:t>
            </a:r>
          </a:p>
          <a:p>
            <a:pPr>
              <a:buFont typeface="Times New Roman" pitchFamily="18" charset="0"/>
              <a:buChar char="―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Есть ли среди этих чисел противоположные? Назовите их.</a:t>
            </a:r>
          </a:p>
          <a:p>
            <a:pPr>
              <a:buFont typeface="Times New Roman" pitchFamily="18" charset="0"/>
              <a:buChar char="―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Назовите наибольшее /наименьшее/  число данного ряда.</a:t>
            </a:r>
          </a:p>
          <a:p>
            <a:pPr>
              <a:buFont typeface="Times New Roman" pitchFamily="18" charset="0"/>
              <a:buChar char="―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Назовите модуль числа.</a:t>
            </a:r>
          </a:p>
          <a:p>
            <a:pPr>
              <a:buFont typeface="Times New Roman" pitchFamily="18" charset="0"/>
              <a:buChar char="―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 Назовите число, модуль которого больше, меньше.</a:t>
            </a:r>
          </a:p>
          <a:p>
            <a:pPr>
              <a:buFont typeface="Times New Roman" pitchFamily="18" charset="0"/>
              <a:buChar char="―"/>
            </a:pPr>
            <a:r>
              <a:rPr lang="ru-RU">
                <a:latin typeface="Times New Roman" pitchFamily="18" charset="0"/>
                <a:cs typeface="Times New Roman" pitchFamily="18" charset="0"/>
              </a:rPr>
              <a:t>А что вы уже умеете делать с положительными и отрицательными числами?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69707" t="39000" r="27592" b="51157"/>
          <a:stretch>
            <a:fillRect/>
          </a:stretch>
        </p:blipFill>
        <p:spPr bwMode="auto">
          <a:xfrm>
            <a:off x="3779838" y="1123950"/>
            <a:ext cx="647700" cy="132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64342" t="39000" r="31264" b="51157"/>
          <a:stretch>
            <a:fillRect/>
          </a:stretch>
        </p:blipFill>
        <p:spPr bwMode="auto">
          <a:xfrm>
            <a:off x="1763713" y="1125538"/>
            <a:ext cx="1079500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 l="60597" t="39000" r="37794" b="51157"/>
          <a:stretch>
            <a:fillRect/>
          </a:stretch>
        </p:blipFill>
        <p:spPr bwMode="auto">
          <a:xfrm>
            <a:off x="7164388" y="115888"/>
            <a:ext cx="360362" cy="123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650" y="2420938"/>
            <a:ext cx="4186238" cy="2836862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b="1" i="1" smtClean="0"/>
              <a:t>-5 + (-4) =</a:t>
            </a:r>
            <a:endParaRPr lang="ru-RU" sz="3600" smtClean="0"/>
          </a:p>
          <a:p>
            <a:pPr>
              <a:buFontTx/>
              <a:buNone/>
            </a:pPr>
            <a:r>
              <a:rPr lang="ru-RU" sz="3600" b="1" i="1" smtClean="0"/>
              <a:t>-1 + (-6) = 	</a:t>
            </a:r>
            <a:endParaRPr lang="ru-RU" sz="3600" smtClean="0"/>
          </a:p>
          <a:p>
            <a:pPr>
              <a:buFontTx/>
              <a:buNone/>
            </a:pPr>
            <a:r>
              <a:rPr lang="ru-RU" sz="3600" b="1" i="1" smtClean="0"/>
              <a:t>-2,5 + (-1,5) = 	</a:t>
            </a:r>
            <a:endParaRPr lang="ru-RU" sz="3600" smtClean="0"/>
          </a:p>
          <a:p>
            <a:pPr>
              <a:buFontTx/>
              <a:buNone/>
            </a:pPr>
            <a:r>
              <a:rPr lang="ru-RU" sz="3600" b="1" i="1" smtClean="0"/>
              <a:t>-7 + (-3) =</a:t>
            </a:r>
            <a:endParaRPr lang="ru-RU" sz="360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620713"/>
            <a:ext cx="874871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073400" y="2349500"/>
            <a:ext cx="595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solidFill>
                  <a:srgbClr val="FF0000"/>
                </a:solidFill>
              </a:rPr>
              <a:t>-9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044825" y="3068638"/>
            <a:ext cx="5937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solidFill>
                  <a:srgbClr val="FF0000"/>
                </a:solidFill>
              </a:rPr>
              <a:t>-7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35400" y="3716338"/>
            <a:ext cx="59531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solidFill>
                  <a:srgbClr val="FF0000"/>
                </a:solidFill>
              </a:rPr>
              <a:t>-4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987675" y="4365625"/>
            <a:ext cx="8509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solidFill>
                  <a:srgbClr val="FF0000"/>
                </a:solidFill>
              </a:rPr>
              <a:t>-10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348038" y="5229225"/>
            <a:ext cx="2492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solidFill>
                  <a:srgbClr val="FF0000"/>
                </a:solidFill>
              </a:rPr>
              <a:t>-14+(-24) =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0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385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385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1" dur="38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3" dur="38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388" y="260350"/>
          <a:ext cx="8928992" cy="4816744"/>
        </p:xfrm>
        <a:graphic>
          <a:graphicData uri="http://schemas.openxmlformats.org/drawingml/2006/table">
            <a:tbl>
              <a:tblPr/>
              <a:tblGrid>
                <a:gridCol w="4270387"/>
                <a:gridCol w="4658605"/>
              </a:tblGrid>
              <a:tr h="481674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000" b="1" i="0" dirty="0">
                          <a:latin typeface="Times New Roman"/>
                          <a:ea typeface="Times New Roman"/>
                        </a:rPr>
                        <a:t>-14 + (-24) </a:t>
                      </a:r>
                      <a:r>
                        <a:rPr lang="ru-RU" sz="4000" b="1" i="0" dirty="0" smtClean="0">
                          <a:latin typeface="Times New Roman"/>
                          <a:ea typeface="Times New Roman"/>
                        </a:rPr>
                        <a:t>=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000" i="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000" b="1" i="0" dirty="0">
                          <a:latin typeface="Times New Roman"/>
                          <a:ea typeface="Times New Roman"/>
                        </a:rPr>
                        <a:t>-103 + (-44) </a:t>
                      </a:r>
                      <a:r>
                        <a:rPr lang="ru-RU" sz="4000" b="1" i="0" dirty="0" smtClean="0">
                          <a:latin typeface="Times New Roman"/>
                          <a:ea typeface="Times New Roman"/>
                        </a:rPr>
                        <a:t>=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000" i="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000" b="1" i="0" dirty="0">
                          <a:latin typeface="Times New Roman"/>
                          <a:ea typeface="Times New Roman"/>
                        </a:rPr>
                        <a:t>-59 + (-27) </a:t>
                      </a:r>
                      <a:r>
                        <a:rPr lang="ru-RU" sz="4000" b="1" i="0" dirty="0" smtClean="0">
                          <a:latin typeface="Times New Roman"/>
                          <a:ea typeface="Times New Roman"/>
                        </a:rPr>
                        <a:t>=</a:t>
                      </a:r>
                      <a:endParaRPr lang="ru-RU" sz="4000" i="0" dirty="0">
                        <a:latin typeface="Times New Roman"/>
                        <a:ea typeface="Times New Roman"/>
                      </a:endParaRPr>
                    </a:p>
                  </a:txBody>
                  <a:tcPr marL="64584" marR="6458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000" b="1" i="0" dirty="0">
                          <a:latin typeface="Times New Roman"/>
                          <a:ea typeface="Times New Roman"/>
                        </a:rPr>
                        <a:t>-4,2 + (-5,3</a:t>
                      </a:r>
                      <a:r>
                        <a:rPr lang="ru-RU" sz="4000" b="1" i="0" dirty="0" smtClean="0">
                          <a:latin typeface="Times New Roman"/>
                          <a:ea typeface="Times New Roman"/>
                        </a:rPr>
                        <a:t>)=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000" i="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000" b="1" i="0" dirty="0">
                          <a:latin typeface="Times New Roman"/>
                          <a:ea typeface="Times New Roman"/>
                        </a:rPr>
                        <a:t>-27,6 + (-4) </a:t>
                      </a:r>
                      <a:r>
                        <a:rPr lang="ru-RU" sz="4000" b="1" i="0" dirty="0" smtClean="0">
                          <a:latin typeface="Times New Roman"/>
                          <a:ea typeface="Times New Roman"/>
                        </a:rPr>
                        <a:t>=</a:t>
                      </a:r>
                      <a:endParaRPr lang="ru-RU" sz="4000" i="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4000" b="1" i="0" dirty="0" smtClean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4000" b="1" i="0" dirty="0" smtClean="0"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ru-RU" sz="4000" b="1" i="0" dirty="0">
                          <a:latin typeface="Times New Roman"/>
                          <a:ea typeface="Times New Roman"/>
                        </a:rPr>
                        <a:t>40,3+(-1,77</a:t>
                      </a:r>
                      <a:r>
                        <a:rPr lang="ru-RU" sz="4000" b="1" i="0" dirty="0" smtClean="0">
                          <a:latin typeface="Times New Roman"/>
                          <a:ea typeface="Times New Roman"/>
                        </a:rPr>
                        <a:t>)=</a:t>
                      </a:r>
                      <a:endParaRPr lang="ru-RU" sz="4000" i="0" dirty="0">
                        <a:latin typeface="Times New Roman"/>
                        <a:ea typeface="Times New Roman"/>
                      </a:endParaRPr>
                    </a:p>
                  </a:txBody>
                  <a:tcPr marL="64584" marR="6458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Oval 8"/>
          <p:cNvSpPr>
            <a:spLocks noChangeArrowheads="1"/>
          </p:cNvSpPr>
          <p:nvPr/>
        </p:nvSpPr>
        <p:spPr bwMode="auto">
          <a:xfrm>
            <a:off x="2987675" y="260350"/>
            <a:ext cx="914400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latin typeface="Times New Roman" pitchFamily="18" charset="0"/>
              </a:rPr>
              <a:t>-38</a:t>
            </a:r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3203575" y="2133600"/>
            <a:ext cx="914400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latin typeface="Times New Roman" pitchFamily="18" charset="0"/>
              </a:rPr>
              <a:t>-147</a:t>
            </a:r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2987675" y="3933825"/>
            <a:ext cx="914400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latin typeface="Times New Roman" pitchFamily="18" charset="0"/>
              </a:rPr>
              <a:t>-86</a:t>
            </a:r>
          </a:p>
        </p:txBody>
      </p:sp>
      <p:sp>
        <p:nvSpPr>
          <p:cNvPr id="7" name="Oval 8"/>
          <p:cNvSpPr>
            <a:spLocks noChangeArrowheads="1"/>
          </p:cNvSpPr>
          <p:nvPr/>
        </p:nvSpPr>
        <p:spPr bwMode="auto">
          <a:xfrm>
            <a:off x="7451725" y="260350"/>
            <a:ext cx="914400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latin typeface="Times New Roman" pitchFamily="18" charset="0"/>
              </a:rPr>
              <a:t>-9,5</a:t>
            </a: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7380288" y="2082800"/>
            <a:ext cx="914400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latin typeface="Times New Roman" pitchFamily="18" charset="0"/>
              </a:rPr>
              <a:t>-31,6</a:t>
            </a: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7812088" y="3933825"/>
            <a:ext cx="914400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>
                <a:latin typeface="Times New Roman" pitchFamily="18" charset="0"/>
              </a:rPr>
              <a:t>-42,07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6" descr="G:\6\УО2\43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2" name="Rectangle 1"/>
          <p:cNvSpPr>
            <a:spLocks noChangeArrowheads="1"/>
          </p:cNvSpPr>
          <p:nvPr/>
        </p:nvSpPr>
        <p:spPr bwMode="auto">
          <a:xfrm>
            <a:off x="395288" y="-26988"/>
            <a:ext cx="8353425" cy="1200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Водолаз начал работу на глубине – 11 метров. В ходе работ он изменял глубину погружения на – 4м, - 2м и на  – 5м. </a:t>
            </a:r>
          </a:p>
          <a:p>
            <a:pPr algn="ctr"/>
            <a:r>
              <a:rPr lang="ru-RU" b="1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какой глубине водолаз закончил работу?</a:t>
            </a:r>
            <a:endParaRPr lang="ru-RU" sz="3600" b="1">
              <a:solidFill>
                <a:schemeClr val="bg1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1203" name="Picture 8" descr="G:\6\УО2\dyn008_original_139_150_gif_2564299_3be6c0e388743d6ecd97d690f6633eb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122564">
            <a:off x="830263" y="1303338"/>
            <a:ext cx="13239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8" descr="G:\6\УО2\dyn008_original_139_150_gif_2564299_3be6c0e388743d6ecd97d690f6633eb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48271" flipH="1">
            <a:off x="5965825" y="2074863"/>
            <a:ext cx="1382713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8" descr="G:\6\УО2\dyn008_original_139_150_gif_2564299_3be6c0e388743d6ecd97d690f6633eb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2122564">
            <a:off x="2414588" y="3321050"/>
            <a:ext cx="13239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8" descr="G:\6\УО2\dyn008_original_139_150_gif_2564299_3be6c0e388743d6ecd97d690f6633eb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48271" flipH="1">
            <a:off x="4310063" y="4810125"/>
            <a:ext cx="1382712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1"/>
          <p:cNvSpPr>
            <a:spLocks noChangeArrowheads="1"/>
          </p:cNvSpPr>
          <p:nvPr/>
        </p:nvSpPr>
        <p:spPr bwMode="auto">
          <a:xfrm>
            <a:off x="971550" y="333375"/>
            <a:ext cx="7453313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600" b="1">
                <a:latin typeface="Times New Roman" pitchFamily="18" charset="0"/>
                <a:cs typeface="Times New Roman" pitchFamily="18" charset="0"/>
              </a:rPr>
              <a:t>Игра </a:t>
            </a:r>
            <a:r>
              <a:rPr lang="de-DE" sz="3600" b="1" i="1">
                <a:latin typeface="Times New Roman" pitchFamily="18" charset="0"/>
                <a:cs typeface="Times New Roman" pitchFamily="18" charset="0"/>
              </a:rPr>
              <a:t>«Да</a:t>
            </a:r>
            <a:r>
              <a:rPr lang="ru-RU" sz="3600" b="1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3600" b="1" i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b="1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3600" b="1" i="1">
                <a:latin typeface="Times New Roman" pitchFamily="18" charset="0"/>
                <a:cs typeface="Times New Roman" pitchFamily="18" charset="0"/>
              </a:rPr>
              <a:t>нет</a:t>
            </a:r>
            <a:r>
              <a:rPr lang="de-DE" sz="3600" b="1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600" b="1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0238" y="1628775"/>
            <a:ext cx="1511300" cy="1584325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30238" y="3644900"/>
            <a:ext cx="1511300" cy="158432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646363" y="2060575"/>
            <a:ext cx="1854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>
                <a:latin typeface="Times New Roman" pitchFamily="18" charset="0"/>
                <a:cs typeface="Times New Roman" pitchFamily="18" charset="0"/>
              </a:rPr>
              <a:t>- «ДА»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646363" y="4068763"/>
            <a:ext cx="185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>
                <a:latin typeface="Times New Roman" pitchFamily="18" charset="0"/>
                <a:cs typeface="Times New Roman" pitchFamily="18" charset="0"/>
              </a:rPr>
              <a:t>- «НЕТ»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69" grpId="0"/>
      <p:bldP spid="3" grpId="0" animBg="1"/>
      <p:bldP spid="5" grpId="0" animBg="1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11613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Два числа, отличающиеся друг от друга только знаками, называются противоположными числами.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548680"/>
            <a:ext cx="687008" cy="720204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548680"/>
            <a:ext cx="686914" cy="72010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411760" y="620688"/>
            <a:ext cx="18542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«ДА»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6300192" y="620688"/>
            <a:ext cx="185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«НЕТ»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21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2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15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Тема21</Template>
  <TotalTime>336</TotalTime>
  <Words>785</Words>
  <Application>Microsoft Office PowerPoint</Application>
  <PresentationFormat>Экран (4:3)</PresentationFormat>
  <Paragraphs>112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34</vt:i4>
      </vt:variant>
    </vt:vector>
  </HeadingPairs>
  <TitlesOfParts>
    <vt:vector size="38" baseType="lpstr">
      <vt:lpstr>Тема21</vt:lpstr>
      <vt:lpstr>1_Аспект</vt:lpstr>
      <vt:lpstr>Тема20</vt:lpstr>
      <vt:lpstr>Тема15</vt:lpstr>
      <vt:lpstr>« Не для школы, а для жизни мы учимся!»</vt:lpstr>
      <vt:lpstr>Слайд 2</vt:lpstr>
      <vt:lpstr>ЦЕЛЬ:</vt:lpstr>
      <vt:lpstr>-5,6; 11,8; -0,5; 3,7;  ;    ; 0;    ; -19.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Домашнее задание.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Олег</dc:creator>
  <cp:lastModifiedBy>Женя</cp:lastModifiedBy>
  <cp:revision>31</cp:revision>
  <dcterms:created xsi:type="dcterms:W3CDTF">2012-08-03T05:35:41Z</dcterms:created>
  <dcterms:modified xsi:type="dcterms:W3CDTF">2016-04-24T20:03:10Z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183641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