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7" r:id="rId3"/>
    <p:sldId id="256" r:id="rId4"/>
    <p:sldId id="278" r:id="rId5"/>
    <p:sldId id="269" r:id="rId6"/>
    <p:sldId id="270" r:id="rId7"/>
    <p:sldId id="257" r:id="rId8"/>
    <p:sldId id="268" r:id="rId9"/>
    <p:sldId id="259" r:id="rId10"/>
    <p:sldId id="260" r:id="rId11"/>
    <p:sldId id="271" r:id="rId12"/>
    <p:sldId id="261" r:id="rId13"/>
    <p:sldId id="264" r:id="rId14"/>
    <p:sldId id="262" r:id="rId15"/>
    <p:sldId id="275" r:id="rId16"/>
    <p:sldId id="282" r:id="rId17"/>
    <p:sldId id="272" r:id="rId18"/>
    <p:sldId id="265" r:id="rId19"/>
    <p:sldId id="274" r:id="rId20"/>
    <p:sldId id="263" r:id="rId21"/>
    <p:sldId id="267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30" autoAdjust="0"/>
  </p:normalViewPr>
  <p:slideViewPr>
    <p:cSldViewPr>
      <p:cViewPr varScale="1">
        <p:scale>
          <a:sx n="62" d="100"/>
          <a:sy n="62" d="100"/>
        </p:scale>
        <p:origin x="-13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F37D8C-4680-47F1-9324-7082F8C54E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69016-3FEC-418C-8852-4A62F527A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98946-3A48-4C14-AD81-7CC15226AA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D616AA-9417-4CC4-A38A-F31C6208E2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40798-1361-4E67-81DE-7CA0C1D84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C94850-C55E-436A-B7F5-1CB1E4B91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DF53E-9A6A-4C00-A78A-B59CA8B2B4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7B766-8239-4362-8254-3633FE2FC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44F0DB-0AFE-49EE-A8E1-A04FF820BA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F17911-AD5A-448E-8B90-8B4AA8DD3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5103E-A2E7-4625-8801-B56050541C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945E39C2-D68A-4132-B497-1EEA093304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Relationship Id="rId9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.jpeg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eklmn.ru/nature/snow/dwnld/1266/" TargetMode="Externa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Рисунок 3" descr="123101-a016с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4572000" y="214313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7" descr="011902-c08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DDCEC"/>
              </a:clrFrom>
              <a:clrTo>
                <a:srgbClr val="DDDC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48674">
            <a:off x="0" y="4991101"/>
            <a:ext cx="20161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5" descr="sixdancer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6A96DF"/>
              </a:clrFrom>
              <a:clrTo>
                <a:srgbClr val="6A96D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7215188" y="4500563"/>
            <a:ext cx="171608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012902-a08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EB6C3"/>
              </a:clrFrom>
              <a:clrTo>
                <a:srgbClr val="AEB6C3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357188" y="428625"/>
            <a:ext cx="20320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020302-b0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0B9FF"/>
              </a:clrFrom>
              <a:clrTo>
                <a:srgbClr val="80B9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715125" y="714375"/>
            <a:ext cx="2205038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7" descr="123101-a0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C2C4D1"/>
              </a:clrFrom>
              <a:clrTo>
                <a:srgbClr val="C2C4D1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468313" y="2787650"/>
            <a:ext cx="1104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122701-063b"/>
          <p:cNvPicPr>
            <a:picLocks noChangeAspect="1" noChangeArrowheads="1"/>
          </p:cNvPicPr>
          <p:nvPr/>
        </p:nvPicPr>
        <p:blipFill>
          <a:blip r:embed="rId8">
            <a:lum bright="20000"/>
          </a:blip>
          <a:srcRect/>
          <a:stretch>
            <a:fillRect/>
          </a:stretch>
        </p:blipFill>
        <p:spPr bwMode="auto">
          <a:xfrm>
            <a:off x="3714750" y="5880100"/>
            <a:ext cx="11049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1714480" y="500042"/>
            <a:ext cx="5579797" cy="923330"/>
          </a:xfrm>
          <a:prstGeom prst="rect">
            <a:avLst/>
          </a:prstGeom>
          <a:noFill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Что такое снег?</a:t>
            </a:r>
          </a:p>
        </p:txBody>
      </p:sp>
      <p:sp>
        <p:nvSpPr>
          <p:cNvPr id="13321" name="TextBox 13"/>
          <p:cNvSpPr txBox="1">
            <a:spLocks noChangeArrowheads="1"/>
          </p:cNvSpPr>
          <p:nvPr/>
        </p:nvSpPr>
        <p:spPr bwMode="auto">
          <a:xfrm>
            <a:off x="1373188" y="2214563"/>
            <a:ext cx="662781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Цель</a:t>
            </a:r>
            <a:r>
              <a:rPr lang="ru-RU"/>
              <a:t>: дать представление о свойствах снега </a:t>
            </a:r>
          </a:p>
          <a:p>
            <a:r>
              <a:rPr lang="ru-RU" b="1"/>
              <a:t>Задачи: </a:t>
            </a:r>
            <a:r>
              <a:rPr lang="ru-RU"/>
              <a:t>повторить названия времен года; приметы зимы;</a:t>
            </a:r>
          </a:p>
          <a:p>
            <a:r>
              <a:rPr lang="ru-RU"/>
              <a:t>уточнить представления о свойствах снега,</a:t>
            </a:r>
          </a:p>
          <a:p>
            <a:r>
              <a:rPr lang="ru-RU"/>
              <a:t> познакомить с образованием снежинки, её признаках;</a:t>
            </a:r>
          </a:p>
          <a:p>
            <a:r>
              <a:rPr lang="ru-RU"/>
              <a:t>развивать словарный запас по теме: снежный, снеговик, снежок и др.;  знакомить с образными выражениями, </a:t>
            </a:r>
          </a:p>
          <a:p>
            <a:r>
              <a:rPr lang="ru-RU"/>
              <a:t>развивать координацию речи с движением; </a:t>
            </a:r>
          </a:p>
          <a:p>
            <a:r>
              <a:rPr lang="ru-RU"/>
              <a:t>развитие воздушной струи</a:t>
            </a:r>
          </a:p>
          <a:p>
            <a:r>
              <a:rPr lang="ru-RU"/>
              <a:t>развивать мышление, творческое воображение</a:t>
            </a:r>
          </a:p>
          <a:p>
            <a:r>
              <a:rPr lang="ru-RU"/>
              <a:t>воспитывать любовь к художественному слову; </a:t>
            </a:r>
          </a:p>
          <a:p>
            <a:r>
              <a:rPr lang="ru-RU"/>
              <a:t>воспитывать дружеские отношения, формировать навыки сотрудничества; развивать познавательную активность</a:t>
            </a:r>
          </a:p>
        </p:txBody>
      </p:sp>
      <p:sp>
        <p:nvSpPr>
          <p:cNvPr id="13322" name="Прямоугольник 14"/>
          <p:cNvSpPr>
            <a:spLocks noChangeArrowheads="1"/>
          </p:cNvSpPr>
          <p:nvPr/>
        </p:nvSpPr>
        <p:spPr bwMode="auto">
          <a:xfrm>
            <a:off x="1500188" y="1643063"/>
            <a:ext cx="6572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Беседа с использованием  видеослайдов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010602-a0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476250"/>
            <a:ext cx="6337300" cy="582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7019925" y="549275"/>
            <a:ext cx="1882775" cy="1143000"/>
          </a:xfrm>
        </p:spPr>
        <p:txBody>
          <a:bodyPr/>
          <a:lstStyle/>
          <a:p>
            <a:pPr algn="l"/>
            <a:r>
              <a:rPr lang="ru-RU" sz="1600" smtClean="0"/>
              <a:t>Как же </a:t>
            </a:r>
            <a:br>
              <a:rPr lang="ru-RU" sz="1600" smtClean="0"/>
            </a:br>
            <a:r>
              <a:rPr lang="ru-RU" sz="1600" smtClean="0"/>
              <a:t>образуются </a:t>
            </a:r>
            <a:br>
              <a:rPr lang="ru-RU" sz="1600" smtClean="0"/>
            </a:br>
            <a:r>
              <a:rPr lang="ru-RU" sz="1600" smtClean="0"/>
              <a:t>снежинки?</a:t>
            </a:r>
          </a:p>
        </p:txBody>
      </p:sp>
      <p:pic>
        <p:nvPicPr>
          <p:cNvPr id="22531" name="Picture 5" descr="011902-a133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1989138"/>
            <a:ext cx="20161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6" descr="030502-a00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77050" y="4076700"/>
            <a:ext cx="20320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800"/>
          </a:xfrm>
        </p:spPr>
        <p:txBody>
          <a:bodyPr/>
          <a:lstStyle/>
          <a:p>
            <a:r>
              <a:rPr lang="ru-RU" sz="2400" smtClean="0"/>
              <a:t>Водяные пары поднимаются высоко над землей, туда, где царит сильный холод. Там сразу же из водяных паров образуются крохотные льдинки-кристаллики.</a:t>
            </a:r>
          </a:p>
        </p:txBody>
      </p:sp>
      <p:pic>
        <p:nvPicPr>
          <p:cNvPr id="23554" name="Picture 2" descr="D:\фото для всего\фото\борус\P728002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357313" y="1571625"/>
            <a:ext cx="6405562" cy="4803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/>
          </p:nvPr>
        </p:nvSpPr>
        <p:spPr>
          <a:xfrm>
            <a:off x="503238" y="692150"/>
            <a:ext cx="8640762" cy="1403350"/>
          </a:xfrm>
        </p:spPr>
        <p:txBody>
          <a:bodyPr/>
          <a:lstStyle/>
          <a:p>
            <a:pPr algn="l"/>
            <a:r>
              <a:rPr lang="ru-RU" sz="1600" smtClean="0"/>
              <a:t>Это еще не те снежинки, какие падают на землю, они еще очень малы. Но шестиугольный кристаллик все время растет, развивается и наконец становится удивительной красы звездочкой.</a:t>
            </a:r>
            <a:r>
              <a:rPr lang="ru-RU" sz="1800" smtClean="0"/>
              <a:t>                                          </a:t>
            </a:r>
            <a:br>
              <a:rPr lang="ru-RU" sz="1800" smtClean="0"/>
            </a:br>
            <a:r>
              <a:rPr lang="ru-RU" sz="1800" smtClean="0"/>
              <a:t>    </a:t>
            </a:r>
            <a:r>
              <a:rPr lang="ru-RU" sz="4000" smtClean="0"/>
              <a:t>  </a:t>
            </a:r>
            <a:r>
              <a:rPr lang="ru-RU" sz="1800" smtClean="0"/>
              <a:t>     </a:t>
            </a:r>
            <a:r>
              <a:rPr lang="ru-RU" sz="4000" smtClean="0"/>
              <a:t>                    </a:t>
            </a:r>
          </a:p>
        </p:txBody>
      </p:sp>
      <p:pic>
        <p:nvPicPr>
          <p:cNvPr id="7174" name="Picture 6" descr="020202-a092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6948488" y="2133600"/>
            <a:ext cx="20161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 descr="011902-c08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8488" y="4306888"/>
            <a:ext cx="20161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012902-a083"/>
          <p:cNvPicPr>
            <a:picLocks noChangeAspect="1" noChangeArrowheads="1"/>
          </p:cNvPicPr>
          <p:nvPr/>
        </p:nvPicPr>
        <p:blipFill>
          <a:blip r:embed="rId4"/>
          <a:srcRect l="28044" t="15343" r="29276" b="6424"/>
          <a:stretch>
            <a:fillRect/>
          </a:stretch>
        </p:blipFill>
        <p:spPr bwMode="auto">
          <a:xfrm>
            <a:off x="2500313" y="2500313"/>
            <a:ext cx="2643187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012902-a08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8" y="2000250"/>
            <a:ext cx="6192837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ru-RU" sz="1600" smtClean="0"/>
              <a:t>Все снежинки индивидуальны по форме, и две одинаковые снежинки найти невозможно.</a:t>
            </a:r>
          </a:p>
        </p:txBody>
      </p:sp>
      <p:pic>
        <p:nvPicPr>
          <p:cNvPr id="25602" name="Picture 4" descr="p121901-b078-k01c"/>
          <p:cNvPicPr>
            <a:picLocks noChangeAspect="1" noChangeArrowheads="1"/>
          </p:cNvPicPr>
          <p:nvPr/>
        </p:nvPicPr>
        <p:blipFill>
          <a:blip r:embed="rId2"/>
          <a:srcRect t="2814" r="1517"/>
          <a:stretch>
            <a:fillRect/>
          </a:stretch>
        </p:blipFill>
        <p:spPr bwMode="auto">
          <a:xfrm>
            <a:off x="0" y="1285875"/>
            <a:ext cx="4535488" cy="307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5" descr="sixdancer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1196975"/>
            <a:ext cx="3970337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6" descr="snowflakelar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4699000"/>
            <a:ext cx="192405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0" y="4929188"/>
            <a:ext cx="41878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Но вот кончается дорога дальняя,  </a:t>
            </a:r>
          </a:p>
          <a:p>
            <a:r>
              <a:rPr lang="ru-RU"/>
              <a:t>Земли касается звезда хрустальная, </a:t>
            </a:r>
          </a:p>
          <a:p>
            <a:r>
              <a:rPr lang="ru-RU"/>
              <a:t>Лежит пушистая снежинка смелая, </a:t>
            </a:r>
          </a:p>
          <a:p>
            <a:r>
              <a:rPr lang="ru-RU"/>
              <a:t>Какая чистая, какая белая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4" descr="3749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4463"/>
            <a:ext cx="9144000" cy="700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000250" y="5429250"/>
            <a:ext cx="6553200" cy="1143000"/>
          </a:xfrm>
        </p:spPr>
        <p:txBody>
          <a:bodyPr/>
          <a:lstStyle/>
          <a:p>
            <a:pPr algn="l"/>
            <a:r>
              <a:rPr lang="ru-RU" sz="1600" smtClean="0"/>
              <a:t>Снежинки медленно-медленно опускаются, они собираются хлопьями и падают на землю.</a:t>
            </a:r>
          </a:p>
        </p:txBody>
      </p:sp>
      <p:sp>
        <p:nvSpPr>
          <p:cNvPr id="26627" name="Text Box 5"/>
          <p:cNvSpPr txBox="1">
            <a:spLocks noChangeArrowheads="1"/>
          </p:cNvSpPr>
          <p:nvPr/>
        </p:nvSpPr>
        <p:spPr bwMode="auto">
          <a:xfrm>
            <a:off x="6516688" y="4221163"/>
            <a:ext cx="24161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Monotype Corsiva" pitchFamily="66" charset="0"/>
              </a:rPr>
              <a:t>Снег идет снег идет </a:t>
            </a:r>
          </a:p>
          <a:p>
            <a:r>
              <a:rPr lang="ru-RU">
                <a:latin typeface="Monotype Corsiva" pitchFamily="66" charset="0"/>
              </a:rPr>
              <a:t>Словно падают не хлопья </a:t>
            </a:r>
          </a:p>
          <a:p>
            <a:r>
              <a:rPr lang="ru-RU">
                <a:latin typeface="Monotype Corsiva" pitchFamily="66" charset="0"/>
              </a:rPr>
              <a:t>А в заплатаном солопе</a:t>
            </a:r>
          </a:p>
          <a:p>
            <a:r>
              <a:rPr lang="ru-RU">
                <a:latin typeface="Monotype Corsiva" pitchFamily="66" charset="0"/>
              </a:rPr>
              <a:t>Сходит наземь небосвод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3"/>
          <p:cNvSpPr txBox="1">
            <a:spLocks noChangeArrowheads="1"/>
          </p:cNvSpPr>
          <p:nvPr/>
        </p:nvSpPr>
        <p:spPr bwMode="auto">
          <a:xfrm>
            <a:off x="1401763" y="1643063"/>
            <a:ext cx="2919412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/>
              <a:t>Снегопад</a:t>
            </a:r>
          </a:p>
          <a:p>
            <a:endParaRPr lang="ru-RU" sz="1400"/>
          </a:p>
          <a:p>
            <a:r>
              <a:rPr lang="ru-RU" sz="1400"/>
              <a:t>Тихо, тихо, как во сне,</a:t>
            </a:r>
          </a:p>
          <a:p>
            <a:r>
              <a:rPr lang="ru-RU" sz="1400"/>
              <a:t>Падает на землю…..снег.</a:t>
            </a:r>
          </a:p>
          <a:p>
            <a:r>
              <a:rPr lang="ru-RU" sz="1400"/>
              <a:t>С неба все скользят пушинки-</a:t>
            </a:r>
          </a:p>
          <a:p>
            <a:r>
              <a:rPr lang="ru-RU" sz="1400"/>
              <a:t>Серебристые ……..снежинки</a:t>
            </a:r>
          </a:p>
          <a:p>
            <a:r>
              <a:rPr lang="ru-RU" sz="1400"/>
              <a:t>Кружатся над головою</a:t>
            </a:r>
          </a:p>
          <a:p>
            <a:r>
              <a:rPr lang="ru-RU" sz="1400"/>
              <a:t>Каруселью …..снеговою.</a:t>
            </a:r>
          </a:p>
          <a:p>
            <a:r>
              <a:rPr lang="ru-RU" sz="1400"/>
              <a:t>На проселок, на лужок</a:t>
            </a:r>
          </a:p>
          <a:p>
            <a:r>
              <a:rPr lang="ru-RU" sz="1400"/>
              <a:t>Все снижается …..снежок.</a:t>
            </a:r>
          </a:p>
          <a:p>
            <a:r>
              <a:rPr lang="ru-RU" sz="1400"/>
              <a:t>Землю белой, чистой, нежной</a:t>
            </a:r>
          </a:p>
          <a:p>
            <a:r>
              <a:rPr lang="ru-RU" sz="1400"/>
              <a:t>Застелил постелью …..снежной.</a:t>
            </a:r>
          </a:p>
          <a:p>
            <a:r>
              <a:rPr lang="ru-RU" sz="1400"/>
              <a:t>Вот веселье для ребят-</a:t>
            </a:r>
          </a:p>
          <a:p>
            <a:r>
              <a:rPr lang="ru-RU" sz="1400"/>
              <a:t>Все сильнее ….снегопад.</a:t>
            </a:r>
          </a:p>
          <a:p>
            <a:r>
              <a:rPr lang="ru-RU" sz="1400"/>
              <a:t>Все бегут на перегонки,</a:t>
            </a:r>
          </a:p>
          <a:p>
            <a:r>
              <a:rPr lang="ru-RU" sz="1400"/>
              <a:t>Все хотят играть в …..снежки.</a:t>
            </a:r>
          </a:p>
        </p:txBody>
      </p:sp>
      <p:pic>
        <p:nvPicPr>
          <p:cNvPr id="27650" name="Рисунок 4" descr="123101-a016с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4572000" y="214313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7" descr="011902-c08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DDCEC"/>
              </a:clrFrom>
              <a:clrTo>
                <a:srgbClr val="DDDC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48674">
            <a:off x="0" y="4991101"/>
            <a:ext cx="20161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sixdancer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6A96DF"/>
              </a:clrFrom>
              <a:clrTo>
                <a:srgbClr val="6A96D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2357438" y="5143500"/>
            <a:ext cx="1716087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5" descr="012902-a08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EB6C3"/>
              </a:clrFrom>
              <a:clrTo>
                <a:srgbClr val="AEB6C3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357188" y="428625"/>
            <a:ext cx="20320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6" descr="020302-b0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0B9FF"/>
              </a:clrFrom>
              <a:clrTo>
                <a:srgbClr val="80B9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715125" y="285750"/>
            <a:ext cx="2205038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7" descr="123101-a0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C2C4D1"/>
              </a:clrFrom>
              <a:clrTo>
                <a:srgbClr val="C2C4D1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468313" y="2787650"/>
            <a:ext cx="1104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8" descr="122701-063b"/>
          <p:cNvPicPr>
            <a:picLocks noChangeAspect="1" noChangeArrowheads="1"/>
          </p:cNvPicPr>
          <p:nvPr/>
        </p:nvPicPr>
        <p:blipFill>
          <a:blip r:embed="rId8">
            <a:lum bright="20000"/>
          </a:blip>
          <a:srcRect/>
          <a:stretch>
            <a:fillRect/>
          </a:stretch>
        </p:blipFill>
        <p:spPr bwMode="auto">
          <a:xfrm>
            <a:off x="2857500" y="714375"/>
            <a:ext cx="11049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7" name="Picture 21" descr="зима,падающий снег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214813" y="2214563"/>
            <a:ext cx="492918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ChangeArrowheads="1"/>
          </p:cNvSpPr>
          <p:nvPr/>
        </p:nvSpPr>
        <p:spPr bwMode="auto">
          <a:xfrm>
            <a:off x="142875" y="1143000"/>
            <a:ext cx="9144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2400" i="1">
                <a:cs typeface="Times New Roman" pitchFamily="18" charset="0"/>
              </a:rPr>
              <a:t>«Снежок»</a:t>
            </a:r>
            <a:endParaRPr lang="ru-RU" sz="2400"/>
          </a:p>
          <a:p>
            <a:pPr eaLnBrk="0" hangingPunct="0"/>
            <a:r>
              <a:rPr lang="ru-RU" sz="2400">
                <a:cs typeface="Times New Roman" pitchFamily="18" charset="0"/>
              </a:rPr>
              <a:t>1,2,3,4</a:t>
            </a:r>
            <a:endParaRPr lang="ru-RU" sz="2400"/>
          </a:p>
          <a:p>
            <a:pPr eaLnBrk="0" hangingPunct="0"/>
            <a:r>
              <a:rPr lang="ru-RU" sz="2400">
                <a:cs typeface="Times New Roman" pitchFamily="18" charset="0"/>
              </a:rPr>
              <a:t>Мы с тобой снежок слепили</a:t>
            </a:r>
            <a:r>
              <a:rPr lang="ru-RU" sz="2400" i="1">
                <a:cs typeface="Times New Roman" pitchFamily="18" charset="0"/>
              </a:rPr>
              <a:t>      </a:t>
            </a:r>
            <a:r>
              <a:rPr lang="ru-RU" sz="1600" i="1">
                <a:cs typeface="Times New Roman" pitchFamily="18" charset="0"/>
              </a:rPr>
              <a:t>лепят, меняя положение ладоней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Круглый, крепкий,</a:t>
            </a:r>
            <a:r>
              <a:rPr lang="ru-RU" sz="2400" i="1">
                <a:cs typeface="Times New Roman" pitchFamily="18" charset="0"/>
              </a:rPr>
              <a:t>                      </a:t>
            </a:r>
            <a:r>
              <a:rPr lang="ru-RU" sz="1600" i="1">
                <a:cs typeface="Times New Roman" pitchFamily="18" charset="0"/>
              </a:rPr>
              <a:t>показывают круг, сжимают ладони вместе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Очень гладкий</a:t>
            </a:r>
            <a:r>
              <a:rPr lang="ru-RU" sz="1600">
                <a:cs typeface="Times New Roman" pitchFamily="18" charset="0"/>
              </a:rPr>
              <a:t>,</a:t>
            </a:r>
            <a:r>
              <a:rPr lang="ru-RU" sz="1600" i="1">
                <a:cs typeface="Times New Roman" pitchFamily="18" charset="0"/>
              </a:rPr>
              <a:t>                                       гладят одной ладонью другую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И совсем-совсем не сладкий</a:t>
            </a:r>
            <a:r>
              <a:rPr lang="ru-RU" sz="2400" i="1">
                <a:cs typeface="Times New Roman" pitchFamily="18" charset="0"/>
              </a:rPr>
              <a:t>    </a:t>
            </a:r>
            <a:r>
              <a:rPr lang="ru-RU" sz="1600" i="1">
                <a:cs typeface="Times New Roman" pitchFamily="18" charset="0"/>
              </a:rPr>
              <a:t>грозят пальчиком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Раз - подбросим</a:t>
            </a:r>
            <a:r>
              <a:rPr lang="ru-RU" sz="2400" i="1">
                <a:cs typeface="Times New Roman" pitchFamily="18" charset="0"/>
              </a:rPr>
              <a:t>            </a:t>
            </a:r>
            <a:r>
              <a:rPr lang="ru-RU" sz="1600" i="1">
                <a:cs typeface="Times New Roman" pitchFamily="18" charset="0"/>
              </a:rPr>
              <a:t>Смотрят вверх, подбрасывают воображаемый снежок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Два - поймаем</a:t>
            </a:r>
            <a:r>
              <a:rPr lang="ru-RU" sz="2400" i="1">
                <a:cs typeface="Times New Roman" pitchFamily="18" charset="0"/>
              </a:rPr>
              <a:t>,                           </a:t>
            </a:r>
            <a:r>
              <a:rPr lang="ru-RU" sz="1600" i="1">
                <a:cs typeface="Times New Roman" pitchFamily="18" charset="0"/>
              </a:rPr>
              <a:t>Приседают, ловят воображаемый снежок,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Три – уроним</a:t>
            </a:r>
            <a:r>
              <a:rPr lang="ru-RU" sz="2400" i="1">
                <a:cs typeface="Times New Roman" pitchFamily="18" charset="0"/>
              </a:rPr>
              <a:t>                           </a:t>
            </a:r>
            <a:r>
              <a:rPr lang="ru-RU" sz="1600" i="1">
                <a:cs typeface="Times New Roman" pitchFamily="18" charset="0"/>
              </a:rPr>
              <a:t>встают, роняют воображаемый снежок,</a:t>
            </a:r>
            <a:endParaRPr lang="ru-RU" sz="1600"/>
          </a:p>
          <a:p>
            <a:pPr eaLnBrk="0" hangingPunct="0"/>
            <a:r>
              <a:rPr lang="ru-RU" sz="2400">
                <a:cs typeface="Times New Roman" pitchFamily="18" charset="0"/>
              </a:rPr>
              <a:t>И – сломаем</a:t>
            </a:r>
            <a:r>
              <a:rPr lang="ru-RU" sz="2400" i="1">
                <a:cs typeface="Times New Roman" pitchFamily="18" charset="0"/>
              </a:rPr>
              <a:t>                            </a:t>
            </a:r>
            <a:r>
              <a:rPr lang="ru-RU" sz="1600" i="1">
                <a:cs typeface="Times New Roman" pitchFamily="18" charset="0"/>
              </a:rPr>
              <a:t>топают.</a:t>
            </a:r>
            <a:endParaRPr lang="ru-RU" sz="1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7" name="Picture 3" descr="C:\Documents and Settings\Мама\Рабочий стол\Москва\SDC1107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33337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Documents and Settings\Мама\Рабочий стол\Москва\SDC1107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928688"/>
            <a:ext cx="38481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Documents and Settings\Мама\Рабочий стол\Москва\SDC110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19688" y="3071813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Прямоугольник 8"/>
          <p:cNvSpPr>
            <a:spLocks noChangeArrowheads="1"/>
          </p:cNvSpPr>
          <p:nvPr/>
        </p:nvSpPr>
        <p:spPr bwMode="auto">
          <a:xfrm>
            <a:off x="214313" y="3857625"/>
            <a:ext cx="450056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Снежный ком</a:t>
            </a:r>
          </a:p>
          <a:p>
            <a:r>
              <a:rPr lang="ru-RU"/>
              <a:t>-на снежный ком,</a:t>
            </a:r>
          </a:p>
          <a:p>
            <a:r>
              <a:rPr lang="ru-RU"/>
              <a:t>Все украсили ….снежком.</a:t>
            </a:r>
          </a:p>
          <a:p>
            <a:r>
              <a:rPr lang="ru-RU"/>
              <a:t>Словно  в белый пуховик,</a:t>
            </a:r>
          </a:p>
          <a:p>
            <a:r>
              <a:rPr lang="ru-RU"/>
              <a:t>Мы одели ….снеговик.</a:t>
            </a:r>
          </a:p>
        </p:txBody>
      </p:sp>
      <p:pic>
        <p:nvPicPr>
          <p:cNvPr id="11" name="Picture 6" descr="C:\Documents and Settings\Мама\Рабочий стол\Москва\SDC1107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20675"/>
            <a:ext cx="8715375" cy="653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2571750" y="214313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снега вы, ребята, легко можете слепить снеговика</a:t>
            </a:r>
            <a:r>
              <a:rPr lang="ru-RU" dirty="0">
                <a:solidFill>
                  <a:srgbClr val="FFC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5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title"/>
          </p:nvPr>
        </p:nvSpPr>
        <p:spPr>
          <a:xfrm>
            <a:off x="4529138" y="214313"/>
            <a:ext cx="4614862" cy="1143000"/>
          </a:xfrm>
        </p:spPr>
        <p:txBody>
          <a:bodyPr/>
          <a:lstStyle/>
          <a:p>
            <a:pPr algn="l"/>
            <a:r>
              <a:rPr lang="ru-RU" sz="1600" smtClean="0"/>
              <a:t>Мы не ели, мы не пили, бабу новую слепили,</a:t>
            </a:r>
            <a:br>
              <a:rPr lang="ru-RU" sz="1600" smtClean="0"/>
            </a:br>
            <a:r>
              <a:rPr lang="ru-RU" sz="1600" smtClean="0"/>
              <a:t>Скоро стихнет звон трамвая и взойдет луна,</a:t>
            </a:r>
            <a:br>
              <a:rPr lang="ru-RU" sz="1600" smtClean="0"/>
            </a:br>
            <a:r>
              <a:rPr lang="ru-RU" sz="1600" smtClean="0"/>
              <a:t>Наша баба снеговая будет не одна.</a:t>
            </a:r>
          </a:p>
        </p:txBody>
      </p:sp>
      <p:pic>
        <p:nvPicPr>
          <p:cNvPr id="11272" name="Picture 8" descr="1_325_9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341438"/>
            <a:ext cx="76200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3"/>
          <p:cNvSpPr txBox="1">
            <a:spLocks noChangeArrowheads="1"/>
          </p:cNvSpPr>
          <p:nvPr/>
        </p:nvSpPr>
        <p:spPr bwMode="auto">
          <a:xfrm>
            <a:off x="357188" y="428625"/>
            <a:ext cx="39195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Сегодня из снежного мокрого кома</a:t>
            </a:r>
          </a:p>
          <a:p>
            <a:r>
              <a:rPr lang="ru-RU"/>
              <a:t>Мы снежную бабу слепили у дома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C:\Documents and Settings\Мама\Рабочий стол\Москва\SDC11055.JPG"/>
          <p:cNvPicPr>
            <a:picLocks noChangeAspect="1" noChangeArrowheads="1"/>
          </p:cNvPicPr>
          <p:nvPr/>
        </p:nvPicPr>
        <p:blipFill>
          <a:blip r:embed="rId2">
            <a:lum bright="20000"/>
          </a:blip>
          <a:srcRect/>
          <a:stretch>
            <a:fillRect/>
          </a:stretch>
        </p:blipFill>
        <p:spPr bwMode="auto">
          <a:xfrm>
            <a:off x="0" y="285750"/>
            <a:ext cx="5500688" cy="412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Мама\Рабочий стол\Москва\SDC11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3071813"/>
            <a:ext cx="4916487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Мама\Рабочий стол\Москва\SDC11043.JPG"/>
          <p:cNvPicPr>
            <a:picLocks noChangeAspect="1" noChangeArrowheads="1"/>
          </p:cNvPicPr>
          <p:nvPr/>
        </p:nvPicPr>
        <p:blipFill>
          <a:blip r:embed="rId4"/>
          <a:srcRect l="5196" r="23106" b="3017"/>
          <a:stretch>
            <a:fillRect/>
          </a:stretch>
        </p:blipFill>
        <p:spPr bwMode="auto">
          <a:xfrm>
            <a:off x="0" y="1857375"/>
            <a:ext cx="492918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Мама\Рабочий стол\Москва\SDC1105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500" y="0"/>
            <a:ext cx="628650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C:\Documents and Settings\Мама\Рабочий стол\Москва\SDC11062.JPG"/>
          <p:cNvPicPr>
            <a:picLocks noChangeAspect="1" noChangeArrowheads="1"/>
          </p:cNvPicPr>
          <p:nvPr/>
        </p:nvPicPr>
        <p:blipFill>
          <a:blip r:embed="rId6"/>
          <a:srcRect r="609" b="2620"/>
          <a:stretch>
            <a:fillRect/>
          </a:stretch>
        </p:blipFill>
        <p:spPr bwMode="auto">
          <a:xfrm>
            <a:off x="-1071563" y="33338"/>
            <a:ext cx="9286876" cy="682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http://pics.photographer.ru/nonstop/pics/pictures/607/6078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1000125"/>
            <a:ext cx="66675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4"/>
          <p:cNvSpPr txBox="1">
            <a:spLocks noChangeArrowheads="1"/>
          </p:cNvSpPr>
          <p:nvPr/>
        </p:nvSpPr>
        <p:spPr bwMode="auto">
          <a:xfrm>
            <a:off x="2500313" y="428625"/>
            <a:ext cx="37211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Назовите времена года.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algn="l"/>
            <a:r>
              <a:rPr lang="ru-RU" sz="1600" smtClean="0"/>
              <a:t>А вот скульпторы могут лепить из снега просто фантастические вещи. Попробуйте, может и у вас так получится.</a:t>
            </a:r>
          </a:p>
        </p:txBody>
      </p:sp>
      <p:pic>
        <p:nvPicPr>
          <p:cNvPr id="9225" name="Picture 9" descr="snezhnaja_skulptur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928688"/>
            <a:ext cx="5976937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0" descr="snow_za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714375"/>
            <a:ext cx="4643437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 descr="newyear1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00250" y="3605213"/>
            <a:ext cx="4143375" cy="325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9" name="Picture 7" descr="_15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892550" cy="519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C:\Documents and Settings\Мама\Рабочий стол\Sayanogorsk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3857625"/>
            <a:ext cx="394493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D:\фото для всего\фото\борус\Зима в Абакан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3375" y="428625"/>
            <a:ext cx="4500563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Рисунок 10" descr="123101-a016с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428625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Рисунок 11" descr="123101-a016с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25" y="214313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Рисунок 12" descr="123101-a016с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88" y="2786063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Рисунок 14" descr="123101-a016с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50" y="5200650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0" name="Рисунок 15" descr="123101-a016с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5200650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1" name="Рисунок 19" descr="123101-a016св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0" y="3000375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3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50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18" descr="Снег, Зима картинки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88" y="857250"/>
            <a:ext cx="7143750" cy="535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14"/>
          <p:cNvSpPr txBox="1">
            <a:spLocks noChangeArrowheads="1"/>
          </p:cNvSpPr>
          <p:nvPr/>
        </p:nvSpPr>
        <p:spPr bwMode="auto">
          <a:xfrm>
            <a:off x="3214688" y="5000625"/>
            <a:ext cx="5000625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Поет зима – аукает,</a:t>
            </a:r>
          </a:p>
          <a:p>
            <a:r>
              <a:rPr lang="ru-RU" sz="2400"/>
              <a:t>Мохнатый лес баюкает</a:t>
            </a:r>
          </a:p>
          <a:p>
            <a:r>
              <a:rPr lang="ru-RU" sz="2400"/>
              <a:t>Стозвоном сосняка. (С.Есенин)</a:t>
            </a:r>
          </a:p>
          <a:p>
            <a:endParaRPr lang="ru-RU"/>
          </a:p>
        </p:txBody>
      </p:sp>
      <p:sp>
        <p:nvSpPr>
          <p:cNvPr id="15363" name="TextBox 15"/>
          <p:cNvSpPr txBox="1">
            <a:spLocks noChangeArrowheads="1"/>
          </p:cNvSpPr>
          <p:nvPr/>
        </p:nvSpPr>
        <p:spPr bwMode="auto">
          <a:xfrm>
            <a:off x="1643063" y="357188"/>
            <a:ext cx="62865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Какое время года изображено на картине?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extBox 3"/>
          <p:cNvSpPr txBox="1">
            <a:spLocks noChangeArrowheads="1"/>
          </p:cNvSpPr>
          <p:nvPr/>
        </p:nvSpPr>
        <p:spPr bwMode="auto">
          <a:xfrm>
            <a:off x="2428875" y="857250"/>
            <a:ext cx="3540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Игра «Хорошо-плохо»</a:t>
            </a:r>
          </a:p>
        </p:txBody>
      </p:sp>
      <p:pic>
        <p:nvPicPr>
          <p:cNvPr id="16386" name="Picture 9" descr="HWScan00064"/>
          <p:cNvPicPr>
            <a:picLocks noChangeAspect="1" noChangeArrowheads="1"/>
          </p:cNvPicPr>
          <p:nvPr/>
        </p:nvPicPr>
        <p:blipFill>
          <a:blip r:embed="rId2"/>
          <a:srcRect l="35391" t="18382" r="43370" b="58464"/>
          <a:stretch>
            <a:fillRect/>
          </a:stretch>
        </p:blipFill>
        <p:spPr bwMode="auto">
          <a:xfrm>
            <a:off x="6858000" y="714375"/>
            <a:ext cx="928688" cy="150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" descr="зима2"/>
          <p:cNvPicPr>
            <a:picLocks noChangeAspect="1" noChangeArrowheads="1"/>
          </p:cNvPicPr>
          <p:nvPr/>
        </p:nvPicPr>
        <p:blipFill>
          <a:blip r:embed="rId3">
            <a:lum contrast="30000"/>
          </a:blip>
          <a:srcRect l="1224" t="237" r="6372" b="4483"/>
          <a:stretch>
            <a:fillRect/>
          </a:stretch>
        </p:blipFill>
        <p:spPr bwMode="auto">
          <a:xfrm>
            <a:off x="2500313" y="4357688"/>
            <a:ext cx="314325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2" descr="зима"/>
          <p:cNvPicPr>
            <a:picLocks noChangeAspect="1" noChangeArrowheads="1"/>
          </p:cNvPicPr>
          <p:nvPr/>
        </p:nvPicPr>
        <p:blipFill>
          <a:blip r:embed="rId4">
            <a:lum contrast="24000"/>
          </a:blip>
          <a:srcRect l="488" t="26622" r="7430" b="5421"/>
          <a:stretch>
            <a:fillRect/>
          </a:stretch>
        </p:blipFill>
        <p:spPr bwMode="auto">
          <a:xfrm>
            <a:off x="428625" y="500063"/>
            <a:ext cx="11572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4" descr="D:\My\Изображения\Рисунки\Месяца и времена года\Зима\санки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75" y="4500563"/>
            <a:ext cx="1852613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4" descr="D:\My\Photo\Надюхины фотки\Надюха зимой 1.jpg"/>
          <p:cNvPicPr>
            <a:picLocks noChangeAspect="1" noChangeArrowheads="1"/>
          </p:cNvPicPr>
          <p:nvPr/>
        </p:nvPicPr>
        <p:blipFill>
          <a:blip r:embed="rId6"/>
          <a:srcRect l="12567" t="19672" b="12257"/>
          <a:stretch>
            <a:fillRect/>
          </a:stretch>
        </p:blipFill>
        <p:spPr bwMode="auto">
          <a:xfrm>
            <a:off x="714375" y="4643438"/>
            <a:ext cx="1157288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4" descr="Фотографии природы :: Красивые зимние пейзажи фото 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50" y="2571750"/>
            <a:ext cx="22860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6" descr="Обои на рабочий стол :: Новогодние и рождественские обои фото 0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00750" y="2571750"/>
            <a:ext cx="25717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7" descr="птицы у кормушки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000375" y="2428875"/>
            <a:ext cx="2286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6000" y="1444625"/>
            <a:ext cx="4572000" cy="43386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u="sng" cap="small" dirty="0"/>
              <a:t>Снег</a:t>
            </a:r>
          </a:p>
          <a:p>
            <a:pPr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/>
              <a:t>Как на горке снег, снег,</a:t>
            </a:r>
            <a:br>
              <a:rPr lang="ru-RU" dirty="0"/>
            </a:br>
            <a:r>
              <a:rPr lang="ru-RU" i="1" dirty="0"/>
              <a:t>(показывать руками «горку») </a:t>
            </a:r>
            <a:endParaRPr lang="ru-RU" dirty="0"/>
          </a:p>
          <a:p>
            <a:pPr>
              <a:defRPr/>
            </a:pPr>
            <a:r>
              <a:rPr lang="ru-RU" dirty="0"/>
              <a:t>Снег, снег, снег, снег.</a:t>
            </a:r>
            <a:br>
              <a:rPr lang="ru-RU" dirty="0"/>
            </a:br>
            <a:r>
              <a:rPr lang="ru-RU" i="1" dirty="0"/>
              <a:t>(двигать руками, перебирая пальцами) </a:t>
            </a:r>
            <a:endParaRPr lang="ru-RU" dirty="0"/>
          </a:p>
          <a:p>
            <a:pPr>
              <a:defRPr/>
            </a:pPr>
            <a:r>
              <a:rPr lang="ru-RU" dirty="0"/>
              <a:t>И под горкой снег, снег,</a:t>
            </a:r>
            <a:br>
              <a:rPr lang="ru-RU" dirty="0"/>
            </a:br>
            <a:r>
              <a:rPr lang="ru-RU" i="1" dirty="0"/>
              <a:t>(показывать руками «под горкой») </a:t>
            </a:r>
            <a:endParaRPr lang="ru-RU" dirty="0"/>
          </a:p>
          <a:p>
            <a:pPr>
              <a:defRPr/>
            </a:pPr>
            <a:r>
              <a:rPr lang="ru-RU" dirty="0"/>
              <a:t>Снег, снег, снег, снег.</a:t>
            </a:r>
            <a:br>
              <a:rPr lang="ru-RU" dirty="0"/>
            </a:br>
            <a:r>
              <a:rPr lang="ru-RU" i="1" dirty="0"/>
              <a:t>(двигать руками, перебирая пальцами) </a:t>
            </a:r>
            <a:endParaRPr lang="ru-RU" dirty="0"/>
          </a:p>
          <a:p>
            <a:pPr>
              <a:defRPr/>
            </a:pPr>
            <a:r>
              <a:rPr lang="ru-RU" dirty="0"/>
              <a:t>А под снегом спит медведь.</a:t>
            </a:r>
            <a:br>
              <a:rPr lang="ru-RU" dirty="0"/>
            </a:br>
            <a:r>
              <a:rPr lang="ru-RU" i="1" dirty="0"/>
              <a:t>(сначала ладошки под щечку, а потом изобразить ушки медведя) </a:t>
            </a:r>
            <a:endParaRPr lang="ru-RU" dirty="0"/>
          </a:p>
          <a:p>
            <a:pPr>
              <a:defRPr/>
            </a:pPr>
            <a:r>
              <a:rPr lang="ru-RU" dirty="0"/>
              <a:t>Тише, тише, не шуметь!</a:t>
            </a:r>
            <a:br>
              <a:rPr lang="ru-RU" dirty="0"/>
            </a:br>
            <a:r>
              <a:rPr lang="ru-RU" i="1" dirty="0"/>
              <a:t>(пальчик ко рту, грозить пальчиком) </a:t>
            </a:r>
            <a:endParaRPr lang="ru-RU" dirty="0"/>
          </a:p>
        </p:txBody>
      </p:sp>
      <p:pic>
        <p:nvPicPr>
          <p:cNvPr id="17410" name="Рисунок 3" descr="123101-a016с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4572000" y="214313"/>
            <a:ext cx="190500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7" descr="011902-c08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DDDCEC"/>
              </a:clrFrom>
              <a:clrTo>
                <a:srgbClr val="DDDCE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848674">
            <a:off x="0" y="4991101"/>
            <a:ext cx="201612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5" descr="sixdancers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6A96DF"/>
              </a:clrFrom>
              <a:clrTo>
                <a:srgbClr val="6A96DF">
                  <a:alpha val="0"/>
                </a:srgbClr>
              </a:clrTo>
            </a:clrChange>
            <a:grayscl/>
            <a:biLevel thresh="50000"/>
          </a:blip>
          <a:srcRect/>
          <a:stretch>
            <a:fillRect/>
          </a:stretch>
        </p:blipFill>
        <p:spPr bwMode="auto">
          <a:xfrm>
            <a:off x="7215188" y="4500563"/>
            <a:ext cx="1716087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5" descr="012902-a08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AEB6C3"/>
              </a:clrFrom>
              <a:clrTo>
                <a:srgbClr val="AEB6C3">
                  <a:alpha val="0"/>
                </a:srgbClr>
              </a:clrTo>
            </a:clrChange>
            <a:lum bright="30000"/>
          </a:blip>
          <a:srcRect/>
          <a:stretch>
            <a:fillRect/>
          </a:stretch>
        </p:blipFill>
        <p:spPr bwMode="auto">
          <a:xfrm>
            <a:off x="357188" y="428625"/>
            <a:ext cx="2032000" cy="137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 descr="020302-b03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80B9FF"/>
              </a:clrFrom>
              <a:clrTo>
                <a:srgbClr val="80B9FF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6715125" y="714375"/>
            <a:ext cx="2205038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 descr="123101-a01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C2C4D1"/>
              </a:clrFrom>
              <a:clrTo>
                <a:srgbClr val="C2C4D1">
                  <a:alpha val="0"/>
                </a:srgbClr>
              </a:clrTo>
            </a:clrChange>
            <a:lum bright="20000"/>
          </a:blip>
          <a:srcRect/>
          <a:stretch>
            <a:fillRect/>
          </a:stretch>
        </p:blipFill>
        <p:spPr bwMode="auto">
          <a:xfrm>
            <a:off x="468313" y="2787650"/>
            <a:ext cx="11049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 descr="122701-063b"/>
          <p:cNvPicPr>
            <a:picLocks noChangeAspect="1" noChangeArrowheads="1"/>
          </p:cNvPicPr>
          <p:nvPr/>
        </p:nvPicPr>
        <p:blipFill>
          <a:blip r:embed="rId8">
            <a:lum bright="20000"/>
          </a:blip>
          <a:srcRect/>
          <a:stretch>
            <a:fillRect/>
          </a:stretch>
        </p:blipFill>
        <p:spPr bwMode="auto">
          <a:xfrm>
            <a:off x="3714750" y="5880100"/>
            <a:ext cx="1104900" cy="97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6" descr="33GP9943-med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2714625" y="285750"/>
            <a:ext cx="3829050" cy="1143000"/>
          </a:xfrm>
        </p:spPr>
        <p:txBody>
          <a:bodyPr/>
          <a:lstStyle/>
          <a:p>
            <a:pPr algn="l"/>
            <a:r>
              <a:rPr lang="ru-RU" sz="4000" smtClean="0">
                <a:latin typeface="Monotype Corsiva" pitchFamily="66" charset="0"/>
              </a:rPr>
              <a:t>Что такое снег?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836613"/>
            <a:ext cx="8229600" cy="6235700"/>
          </a:xfrm>
        </p:spPr>
        <p:txBody>
          <a:bodyPr/>
          <a:lstStyle/>
          <a:p>
            <a:r>
              <a:rPr lang="ru-RU" sz="2400" smtClean="0"/>
              <a:t>Снег - это много, очень много красивых снежинок. </a:t>
            </a:r>
            <a:r>
              <a:rPr lang="ru-RU" sz="2400" smtClean="0">
                <a:solidFill>
                  <a:srgbClr val="000000"/>
                </a:solidFill>
              </a:rPr>
              <a:t>Снежинки, как дождь, тоже падают из туч. </a:t>
            </a: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>. </a:t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400" smtClean="0"/>
              <a:t/>
            </a:r>
            <a:br>
              <a:rPr lang="ru-RU" sz="1400" smtClean="0"/>
            </a:b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/>
            </a:r>
            <a:br>
              <a:rPr lang="ru-RU" sz="1800" smtClean="0"/>
            </a:br>
            <a:endParaRPr lang="ru-RU" sz="1800" smtClean="0"/>
          </a:p>
        </p:txBody>
      </p:sp>
      <p:pic>
        <p:nvPicPr>
          <p:cNvPr id="19458" name="Picture 21" descr="зима,падающий снег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071563"/>
            <a:ext cx="6929438" cy="503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/>
              <a:t>Они падают и падают с высоты на землю, на деревья, на крыши домов - чистые, хрупкие, сверкающие</a:t>
            </a:r>
          </a:p>
        </p:txBody>
      </p:sp>
      <p:pic>
        <p:nvPicPr>
          <p:cNvPr id="20482" name="Picture 5" descr="DSCN447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14313" y="1357313"/>
            <a:ext cx="6572251" cy="5500687"/>
          </a:xfrm>
        </p:spPr>
      </p:pic>
      <p:sp>
        <p:nvSpPr>
          <p:cNvPr id="20483" name="TextBox 6"/>
          <p:cNvSpPr txBox="1">
            <a:spLocks noChangeArrowheads="1"/>
          </p:cNvSpPr>
          <p:nvPr/>
        </p:nvSpPr>
        <p:spPr bwMode="auto">
          <a:xfrm>
            <a:off x="6429375" y="2286000"/>
            <a:ext cx="2355850" cy="335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«СНЕЖИНКА»</a:t>
            </a:r>
          </a:p>
          <a:p>
            <a:endParaRPr lang="ru-RU"/>
          </a:p>
          <a:p>
            <a:r>
              <a:rPr lang="ru-RU"/>
              <a:t>Светло-пушистая</a:t>
            </a:r>
          </a:p>
          <a:p>
            <a:r>
              <a:rPr lang="ru-RU"/>
              <a:t>Снежинка белая, </a:t>
            </a:r>
          </a:p>
          <a:p>
            <a:r>
              <a:rPr lang="ru-RU"/>
              <a:t>Какая чистая! </a:t>
            </a:r>
          </a:p>
          <a:p>
            <a:r>
              <a:rPr lang="ru-RU"/>
              <a:t>Какая смелая!</a:t>
            </a:r>
          </a:p>
          <a:p>
            <a:r>
              <a:rPr lang="ru-RU"/>
              <a:t>Дорогой бурною </a:t>
            </a:r>
          </a:p>
          <a:p>
            <a:r>
              <a:rPr lang="ru-RU"/>
              <a:t>Легко проносится,</a:t>
            </a:r>
          </a:p>
          <a:p>
            <a:r>
              <a:rPr lang="ru-RU"/>
              <a:t>Не ввысь лазурную-</a:t>
            </a:r>
          </a:p>
          <a:p>
            <a:r>
              <a:rPr lang="ru-RU"/>
              <a:t>На землю просится!</a:t>
            </a:r>
          </a:p>
          <a:p>
            <a:endParaRPr lang="ru-RU"/>
          </a:p>
          <a:p>
            <a:r>
              <a:rPr lang="ru-RU" sz="1400" i="1"/>
              <a:t>(Константин Бальмонт)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000" smtClean="0">
                <a:latin typeface="Times New Roman" pitchFamily="18" charset="0"/>
                <a:cs typeface="Times New Roman" pitchFamily="18" charset="0"/>
              </a:rPr>
              <a:t>Красивые шестиугольные звездочки-снежинки.                                                                                                    </a:t>
            </a:r>
          </a:p>
        </p:txBody>
      </p:sp>
      <p:pic>
        <p:nvPicPr>
          <p:cNvPr id="21506" name="Picture 6" descr="020302-b03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268413"/>
            <a:ext cx="5761037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7" descr="123101-a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1557338"/>
            <a:ext cx="2519362" cy="219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8" descr="122701-063b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4149725"/>
            <a:ext cx="2519362" cy="223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</p:bldLst>
  </p:timing>
</p:sld>
</file>

<file path=ppt/theme/theme1.xml><?xml version="1.0" encoding="utf-8"?>
<a:theme xmlns:a="http://schemas.openxmlformats.org/drawingml/2006/main" name="sneg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sneg</Template>
  <TotalTime>3656761</TotalTime>
  <Words>534</Words>
  <Application>Microsoft PowerPoint</Application>
  <PresentationFormat>Экран (4:3)</PresentationFormat>
  <Paragraphs>90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sneg</vt:lpstr>
      <vt:lpstr>Слайд 1</vt:lpstr>
      <vt:lpstr>Слайд 2</vt:lpstr>
      <vt:lpstr>Слайд 3</vt:lpstr>
      <vt:lpstr>Слайд 4</vt:lpstr>
      <vt:lpstr>Слайд 5</vt:lpstr>
      <vt:lpstr>Что такое снег?</vt:lpstr>
      <vt:lpstr>Снег - это много, очень много красивых снежинок. Снежинки, как дождь, тоже падают из туч.  .                               </vt:lpstr>
      <vt:lpstr>Они падают и падают с высоты на землю, на деревья, на крыши домов - чистые, хрупкие, сверкающие</vt:lpstr>
      <vt:lpstr>Красивые шестиугольные звездочки-снежинки.                                                                                                    </vt:lpstr>
      <vt:lpstr>Как же  образуются  снежинки?</vt:lpstr>
      <vt:lpstr>Водяные пары поднимаются высоко над землей, туда, где царит сильный холод. Там сразу же из водяных паров образуются крохотные льдинки-кристаллики.</vt:lpstr>
      <vt:lpstr>Это еще не те снежинки, какие падают на землю, они еще очень малы. Но шестиугольный кристаллик все время растет, развивается и наконец становится удивительной красы звездочкой.                                                                          </vt:lpstr>
      <vt:lpstr>Все снежинки индивидуальны по форме, и две одинаковые снежинки найти невозможно.</vt:lpstr>
      <vt:lpstr>Снежинки медленно-медленно опускаются, они собираются хлопьями и падают на землю.</vt:lpstr>
      <vt:lpstr>Слайд 15</vt:lpstr>
      <vt:lpstr>Слайд 16</vt:lpstr>
      <vt:lpstr>Слайд 17</vt:lpstr>
      <vt:lpstr>Мы не ели, мы не пили, бабу новую слепили, Скоро стихнет звон трамвая и взойдет луна, Наша баба снеговая будет не одна.</vt:lpstr>
      <vt:lpstr>Слайд 19</vt:lpstr>
      <vt:lpstr>А вот скульпторы могут лепить из снега просто фантастические вещи. Попробуйте, может и у вас так получится.</vt:lpstr>
      <vt:lpstr>Слайд 21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снег?</dc:title>
  <dc:creator>Квартира</dc:creator>
  <cp:lastModifiedBy>Home</cp:lastModifiedBy>
  <cp:revision>86</cp:revision>
  <dcterms:created xsi:type="dcterms:W3CDTF">2010-02-13T14:18:14Z</dcterms:created>
  <dcterms:modified xsi:type="dcterms:W3CDTF">2021-02-18T15:41:41Z</dcterms:modified>
</cp:coreProperties>
</file>