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6103"/>
    <a:srgbClr val="D60093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7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4941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3431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2356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5991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7890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5158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9001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529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9454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8574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5139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64A48A02-E6AA-4D00-A4A1-F6B6BF544CBF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A8CA703B-312F-46EC-8295-11ACB8985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1316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56592" y="1916832"/>
            <a:ext cx="10441160" cy="292608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AutoShape 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3645024"/>
            <a:ext cx="5040559" cy="3429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941168"/>
            <a:ext cx="6575895" cy="1388165"/>
          </a:xfrm>
        </p:spPr>
        <p:txBody>
          <a:bodyPr>
            <a:noAutofit/>
          </a:bodyPr>
          <a:lstStyle/>
          <a:p>
            <a:pPr algn="l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Разработал учитель начальных классов</a:t>
            </a:r>
          </a:p>
          <a:p>
            <a:pPr algn="l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«ШИСОО»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г.Тарко-Сале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Поломошнов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Николай Олегович</a:t>
            </a:r>
            <a:endParaRPr lang="ru-RU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052736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«Путешествие по стране родного языка»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12556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r="7321"/>
          <a:stretch>
            <a:fillRect/>
          </a:stretch>
        </p:blipFill>
        <p:spPr>
          <a:xfrm rot="1442629">
            <a:off x="6973557" y="3059521"/>
            <a:ext cx="1818209" cy="211623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76262"/>
            <a:ext cx="9144000" cy="5505475"/>
          </a:xfrm>
        </p:spPr>
        <p:txBody>
          <a:bodyPr numCol="2">
            <a:normAutofit/>
          </a:bodyPr>
          <a:lstStyle/>
          <a:p>
            <a:pPr marL="0" indent="0" algn="just">
              <a:buNone/>
            </a:pPr>
            <a:endParaRPr lang="ru-RU" sz="3600" dirty="0"/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Умный </a:t>
            </a:r>
            <a:r>
              <a:rPr lang="ru-RU" sz="3600" b="1" i="1" dirty="0">
                <a:solidFill>
                  <a:schemeClr val="tx1"/>
                </a:solidFill>
              </a:rPr>
              <a:t>- … </a:t>
            </a:r>
            <a:endParaRPr lang="ru-RU" sz="3600" b="1" i="1" dirty="0" smtClean="0">
              <a:solidFill>
                <a:schemeClr val="tx1"/>
              </a:solidFill>
            </a:endParaRPr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Сухой </a:t>
            </a:r>
            <a:r>
              <a:rPr lang="ru-RU" sz="3600" b="1" i="1" dirty="0">
                <a:solidFill>
                  <a:schemeClr val="tx1"/>
                </a:solidFill>
              </a:rPr>
              <a:t>- … </a:t>
            </a:r>
            <a:endParaRPr lang="ru-RU" sz="3600" b="1" i="1" dirty="0" smtClean="0">
              <a:solidFill>
                <a:schemeClr val="tx1"/>
              </a:solidFill>
            </a:endParaRPr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Печаль </a:t>
            </a:r>
            <a:r>
              <a:rPr lang="ru-RU" sz="3600" b="1" i="1" dirty="0">
                <a:solidFill>
                  <a:schemeClr val="tx1"/>
                </a:solidFill>
              </a:rPr>
              <a:t>- … </a:t>
            </a:r>
            <a:endParaRPr lang="ru-RU" sz="3600" b="1" i="1" dirty="0" smtClean="0">
              <a:solidFill>
                <a:schemeClr val="tx1"/>
              </a:solidFill>
            </a:endParaRPr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Быстро </a:t>
            </a:r>
            <a:r>
              <a:rPr lang="ru-RU" sz="3600" b="1" i="1" dirty="0">
                <a:solidFill>
                  <a:schemeClr val="tx1"/>
                </a:solidFill>
              </a:rPr>
              <a:t>- …</a:t>
            </a:r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Сладкий </a:t>
            </a:r>
            <a:r>
              <a:rPr lang="ru-RU" sz="3600" b="1" i="1" dirty="0">
                <a:solidFill>
                  <a:schemeClr val="tx1"/>
                </a:solidFill>
              </a:rPr>
              <a:t>- … </a:t>
            </a:r>
            <a:endParaRPr lang="ru-RU" sz="3600" b="1" i="1" dirty="0" smtClean="0">
              <a:solidFill>
                <a:schemeClr val="tx1"/>
              </a:solidFill>
            </a:endParaRPr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Плохой </a:t>
            </a:r>
            <a:r>
              <a:rPr lang="ru-RU" sz="3600" b="1" i="1" dirty="0">
                <a:solidFill>
                  <a:schemeClr val="tx1"/>
                </a:solidFill>
              </a:rPr>
              <a:t>- … </a:t>
            </a:r>
            <a:endParaRPr lang="ru-RU" sz="3600" b="1" i="1" dirty="0" smtClean="0">
              <a:solidFill>
                <a:schemeClr val="tx1"/>
              </a:solidFill>
            </a:endParaRPr>
          </a:p>
          <a:p>
            <a:pPr marL="34290" indent="0" algn="just">
              <a:buNone/>
            </a:pPr>
            <a:endParaRPr lang="ru-RU" sz="3600" dirty="0" smtClean="0">
              <a:solidFill>
                <a:schemeClr val="tx1"/>
              </a:solidFill>
            </a:endParaRPr>
          </a:p>
          <a:p>
            <a:pPr marL="34290" indent="0" algn="just">
              <a:buNone/>
            </a:pPr>
            <a:endParaRPr lang="ru-RU" sz="3600" dirty="0" smtClean="0">
              <a:solidFill>
                <a:schemeClr val="tx1"/>
              </a:solidFill>
            </a:endParaRPr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Утро </a:t>
            </a:r>
            <a:r>
              <a:rPr lang="ru-RU" sz="3600" b="1" i="1" dirty="0">
                <a:solidFill>
                  <a:schemeClr val="tx1"/>
                </a:solidFill>
              </a:rPr>
              <a:t>- … </a:t>
            </a:r>
            <a:endParaRPr lang="ru-RU" sz="3600" b="1" i="1" dirty="0" smtClean="0">
              <a:solidFill>
                <a:schemeClr val="tx1"/>
              </a:solidFill>
            </a:endParaRPr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Большой </a:t>
            </a:r>
            <a:r>
              <a:rPr lang="ru-RU" sz="3600" b="1" i="1" dirty="0">
                <a:solidFill>
                  <a:schemeClr val="tx1"/>
                </a:solidFill>
              </a:rPr>
              <a:t>- …</a:t>
            </a:r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Светло </a:t>
            </a:r>
            <a:r>
              <a:rPr lang="ru-RU" sz="3600" b="1" i="1" dirty="0">
                <a:solidFill>
                  <a:schemeClr val="tx1"/>
                </a:solidFill>
              </a:rPr>
              <a:t>- … </a:t>
            </a:r>
            <a:endParaRPr lang="ru-RU" sz="3600" b="1" i="1" dirty="0" smtClean="0">
              <a:solidFill>
                <a:schemeClr val="tx1"/>
              </a:solidFill>
            </a:endParaRPr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Смелый </a:t>
            </a:r>
            <a:r>
              <a:rPr lang="ru-RU" sz="3600" b="1" i="1" dirty="0">
                <a:solidFill>
                  <a:schemeClr val="tx1"/>
                </a:solidFill>
              </a:rPr>
              <a:t>- … </a:t>
            </a:r>
            <a:endParaRPr lang="ru-RU" sz="3600" b="1" i="1" dirty="0" smtClean="0">
              <a:solidFill>
                <a:schemeClr val="tx1"/>
              </a:solidFill>
            </a:endParaRPr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Ночь </a:t>
            </a:r>
            <a:r>
              <a:rPr lang="ru-RU" sz="3600" b="1" i="1" dirty="0">
                <a:solidFill>
                  <a:schemeClr val="tx1"/>
                </a:solidFill>
              </a:rPr>
              <a:t>- … </a:t>
            </a:r>
            <a:endParaRPr lang="ru-RU" sz="3600" b="1" i="1" dirty="0" smtClean="0">
              <a:solidFill>
                <a:schemeClr val="tx1"/>
              </a:solidFill>
            </a:endParaRPr>
          </a:p>
          <a:p>
            <a:pPr marL="34290" indent="0" algn="just">
              <a:buNone/>
            </a:pPr>
            <a:r>
              <a:rPr lang="ru-RU" sz="3600" b="1" i="1" dirty="0" smtClean="0">
                <a:solidFill>
                  <a:schemeClr val="tx1"/>
                </a:solidFill>
              </a:rPr>
              <a:t>Тихо - …</a:t>
            </a:r>
            <a:endParaRPr lang="ru-RU" sz="3600" b="1" i="1" dirty="0">
              <a:solidFill>
                <a:schemeClr val="tx1"/>
              </a:solidFill>
            </a:endParaRPr>
          </a:p>
          <a:p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60648"/>
            <a:ext cx="78191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 smtClean="0">
                <a:solidFill>
                  <a:schemeClr val="accent4">
                    <a:lumMod val="50000"/>
                  </a:schemeClr>
                </a:solidFill>
              </a:rPr>
              <a:t>Игра «Противоположные слова»</a:t>
            </a:r>
          </a:p>
        </p:txBody>
      </p:sp>
      <p:pic>
        <p:nvPicPr>
          <p:cNvPr id="5" name="Picture 14" descr="Картинки по запросу утр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941168"/>
            <a:ext cx="2112314" cy="1635716"/>
          </a:xfrm>
          <a:prstGeom prst="rect">
            <a:avLst/>
          </a:prstGeom>
          <a:noFill/>
        </p:spPr>
      </p:pic>
      <p:pic>
        <p:nvPicPr>
          <p:cNvPr id="6" name="Picture 16" descr="Картинки по запросу вече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869160"/>
            <a:ext cx="2347449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864376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ÐÐ°ÑÑÐ¸Ð½ÐºÐ¸ Ð¿Ð¾ Ð·Ð°Ð¿ÑÐ¾ÑÑ Ð´ÐµÑÐ¸ Ð·Ð°Ð½Ð¸Ð¼Ð°ÑÑÑ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5044420" cy="2812856"/>
          </a:xfrm>
          <a:prstGeom prst="rect">
            <a:avLst/>
          </a:prstGeom>
          <a:noFill/>
        </p:spPr>
      </p:pic>
      <p:pic>
        <p:nvPicPr>
          <p:cNvPr id="3" name="Picture 2" descr="ÐÐ°ÑÑÐ¸Ð½ÐºÐ¸ Ð¿Ð¾ Ð·Ð°Ð¿ÑÐ¾ÑÑ ÑÐ¸Ð·Ð¼Ð¸Ð½ÑÑÐºÐ° Ð²Ð¸Ð´ÐµÐ¾ ÐºÑÐ¾Ñ"/>
          <p:cNvPicPr>
            <a:picLocks noChangeAspect="1" noChangeArrowheads="1"/>
          </p:cNvPicPr>
          <p:nvPr/>
        </p:nvPicPr>
        <p:blipFill>
          <a:blip r:embed="rId3" cstate="print"/>
          <a:srcRect l="5253" t="9339" r="6323"/>
          <a:stretch>
            <a:fillRect/>
          </a:stretch>
        </p:blipFill>
        <p:spPr bwMode="auto">
          <a:xfrm>
            <a:off x="3347864" y="3717032"/>
            <a:ext cx="5040560" cy="290705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7360" y="188640"/>
            <a:ext cx="7406640" cy="1356360"/>
          </a:xfrm>
        </p:spPr>
        <p:txBody>
          <a:bodyPr>
            <a:normAutofit/>
          </a:bodyPr>
          <a:lstStyle/>
          <a:p>
            <a:r>
              <a:rPr lang="ru-RU" sz="6600" b="1" i="1" dirty="0" err="1" smtClean="0">
                <a:solidFill>
                  <a:schemeClr val="tx1"/>
                </a:solidFill>
              </a:rPr>
              <a:t>Физминутка</a:t>
            </a:r>
            <a:endParaRPr lang="ru-RU" sz="66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17475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Ð°ÑÑÐ¸Ð½ÐºÐ¸ Ð¿Ð¾ Ð·Ð°Ð¿ÑÐ¾ÑÑ Ð·Ð²ÑÐ·Ð´Ð¾ÑÐºÐ¸ Ð²Ð¾Ð»ÑÐµÐ±Ð½Ð¸Ðº"/>
          <p:cNvPicPr>
            <a:picLocks noChangeAspect="1" noChangeArrowheads="1"/>
          </p:cNvPicPr>
          <p:nvPr/>
        </p:nvPicPr>
        <p:blipFill>
          <a:blip r:embed="rId2" cstate="print"/>
          <a:srcRect l="47059" b="60601"/>
          <a:stretch>
            <a:fillRect/>
          </a:stretch>
        </p:blipFill>
        <p:spPr bwMode="auto">
          <a:xfrm>
            <a:off x="1259632" y="188640"/>
            <a:ext cx="1152128" cy="1280143"/>
          </a:xfrm>
          <a:prstGeom prst="rect">
            <a:avLst/>
          </a:prstGeom>
          <a:noFill/>
        </p:spPr>
      </p:pic>
      <p:pic>
        <p:nvPicPr>
          <p:cNvPr id="7" name="Picture 2" descr="Картинки по запросу школ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7551" y="4149080"/>
            <a:ext cx="3266449" cy="1800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00432"/>
            <a:ext cx="7406640" cy="1356360"/>
          </a:xfrm>
        </p:spPr>
        <p:txBody>
          <a:bodyPr>
            <a:normAutofit/>
          </a:bodyPr>
          <a:lstStyle/>
          <a:p>
            <a:r>
              <a:rPr lang="ru-RU" sz="5400" b="1" i="1" dirty="0">
                <a:solidFill>
                  <a:schemeClr val="accent2">
                    <a:lumMod val="50000"/>
                  </a:schemeClr>
                </a:solidFill>
              </a:rPr>
              <a:t>«Тайничок»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010385" cy="5301208"/>
          </a:xfrm>
        </p:spPr>
        <p:txBody>
          <a:bodyPr numCol="1">
            <a:normAutofit fontScale="92500" lnSpcReduction="10000"/>
          </a:bodyPr>
          <a:lstStyle/>
          <a:p>
            <a:pPr marL="34290" indent="0">
              <a:buNone/>
            </a:pPr>
            <a:r>
              <a:rPr lang="ru-RU" sz="2800" b="1" dirty="0">
                <a:solidFill>
                  <a:srgbClr val="0070C0"/>
                </a:solidFill>
              </a:rPr>
              <a:t>В школьной сумке я лежу</a:t>
            </a:r>
            <a:r>
              <a:rPr lang="ru-RU" sz="2800" b="1" dirty="0" smtClean="0">
                <a:solidFill>
                  <a:srgbClr val="0070C0"/>
                </a:solidFill>
              </a:rPr>
              <a:t>,</a:t>
            </a:r>
          </a:p>
          <a:p>
            <a:pPr marL="34290" indent="0"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>
                <a:solidFill>
                  <a:srgbClr val="0070C0"/>
                </a:solidFill>
              </a:rPr>
              <a:t>Как ты учишься, скажу. </a:t>
            </a:r>
          </a:p>
          <a:p>
            <a:pPr marL="34290" indent="0"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На </a:t>
            </a:r>
            <a:r>
              <a:rPr lang="ru-RU" sz="2800" b="1" dirty="0">
                <a:solidFill>
                  <a:srgbClr val="002060"/>
                </a:solidFill>
              </a:rPr>
              <a:t>ноге одной, Крутит-вертит головой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  <a:p>
            <a:pPr marL="3429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Нам показывает страны, </a:t>
            </a:r>
            <a:r>
              <a:rPr lang="ru-RU" sz="2800" b="1" dirty="0" smtClean="0">
                <a:solidFill>
                  <a:srgbClr val="002060"/>
                </a:solidFill>
              </a:rPr>
              <a:t>реки</a:t>
            </a:r>
            <a:r>
              <a:rPr lang="ru-RU" sz="2800" b="1" dirty="0">
                <a:solidFill>
                  <a:srgbClr val="002060"/>
                </a:solidFill>
              </a:rPr>
              <a:t>, горы, океаны. 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</a:p>
          <a:p>
            <a:pPr marL="34290" indent="0"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Стоит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дом,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кто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в него войдет,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тот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ум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приобретет.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34290" indent="0"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500" b="1" dirty="0" smtClean="0">
                <a:solidFill>
                  <a:schemeClr val="tx1"/>
                </a:solidFill>
              </a:rPr>
              <a:t>Поселились </a:t>
            </a:r>
            <a:r>
              <a:rPr lang="ru-RU" sz="2500" b="1" dirty="0">
                <a:solidFill>
                  <a:schemeClr val="tx1"/>
                </a:solidFill>
              </a:rPr>
              <a:t>мудрецы </a:t>
            </a:r>
            <a:endParaRPr lang="ru-RU" sz="2500" b="1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500" b="1" dirty="0" smtClean="0">
                <a:solidFill>
                  <a:schemeClr val="tx1"/>
                </a:solidFill>
              </a:rPr>
              <a:t>В </a:t>
            </a:r>
            <a:r>
              <a:rPr lang="ru-RU" sz="2500" b="1" dirty="0">
                <a:solidFill>
                  <a:schemeClr val="tx1"/>
                </a:solidFill>
              </a:rPr>
              <a:t>застекленные дворцы</a:t>
            </a:r>
            <a:r>
              <a:rPr lang="ru-RU" sz="2500" b="1" dirty="0" smtClean="0">
                <a:solidFill>
                  <a:schemeClr val="tx1"/>
                </a:solidFill>
              </a:rPr>
              <a:t>,</a:t>
            </a:r>
          </a:p>
          <a:p>
            <a:pPr marL="34290" indent="0">
              <a:buNone/>
            </a:pPr>
            <a:r>
              <a:rPr lang="ru-RU" sz="2500" b="1" dirty="0" smtClean="0">
                <a:solidFill>
                  <a:schemeClr val="tx1"/>
                </a:solidFill>
              </a:rPr>
              <a:t> </a:t>
            </a:r>
            <a:r>
              <a:rPr lang="ru-RU" sz="2500" b="1" dirty="0">
                <a:solidFill>
                  <a:schemeClr val="tx1"/>
                </a:solidFill>
              </a:rPr>
              <a:t>В тишине наедине </a:t>
            </a:r>
            <a:endParaRPr lang="ru-RU" sz="2500" b="1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500" b="1" dirty="0" smtClean="0">
                <a:solidFill>
                  <a:schemeClr val="tx1"/>
                </a:solidFill>
              </a:rPr>
              <a:t>Открывают </a:t>
            </a:r>
            <a:r>
              <a:rPr lang="ru-RU" sz="2500" b="1" dirty="0">
                <a:solidFill>
                  <a:schemeClr val="tx1"/>
                </a:solidFill>
              </a:rPr>
              <a:t>тайны мне. </a:t>
            </a:r>
            <a:endParaRPr lang="ru-RU" sz="2500" b="1" dirty="0"/>
          </a:p>
        </p:txBody>
      </p:sp>
      <p:pic>
        <p:nvPicPr>
          <p:cNvPr id="5" name="Picture 2" descr="Картинки по запросу глобу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2348880"/>
            <a:ext cx="1337640" cy="1656184"/>
          </a:xfrm>
          <a:prstGeom prst="rect">
            <a:avLst/>
          </a:prstGeom>
          <a:noFill/>
        </p:spPr>
      </p:pic>
      <p:pic>
        <p:nvPicPr>
          <p:cNvPr id="6" name="Picture 2" descr="Картинки по запросу дневни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1196752"/>
            <a:ext cx="2520280" cy="1277756"/>
          </a:xfrm>
          <a:prstGeom prst="rect">
            <a:avLst/>
          </a:prstGeom>
          <a:noFill/>
        </p:spPr>
      </p:pic>
      <p:pic>
        <p:nvPicPr>
          <p:cNvPr id="8" name="Рисунок 7" descr="book-2022464_960_72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35896" y="4581128"/>
            <a:ext cx="2088232" cy="2045615"/>
          </a:xfrm>
          <a:prstGeom prst="rect">
            <a:avLst/>
          </a:prstGeom>
        </p:spPr>
      </p:pic>
      <p:pic>
        <p:nvPicPr>
          <p:cNvPr id="10" name="Picture 2" descr="ÐÐ°ÑÑÐ¸Ð½ÐºÐ¸ Ð¿Ð¾ Ð·Ð°Ð¿ÑÐ¾ÑÑ Ð·Ð²ÑÐ·Ð´Ð¾ÑÐºÐ¸ Ð²Ð¾Ð»ÑÐµÐ±Ð½Ð¸Ðº"/>
          <p:cNvPicPr>
            <a:picLocks noChangeAspect="1" noChangeArrowheads="1"/>
          </p:cNvPicPr>
          <p:nvPr/>
        </p:nvPicPr>
        <p:blipFill>
          <a:blip r:embed="rId7" cstate="print"/>
          <a:srcRect t="53188" r="50000" b="13323"/>
          <a:stretch>
            <a:fillRect/>
          </a:stretch>
        </p:blipFill>
        <p:spPr bwMode="auto">
          <a:xfrm>
            <a:off x="6012160" y="332656"/>
            <a:ext cx="792088" cy="7920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2052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3777699"/>
            <a:ext cx="4042792" cy="26614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406640" cy="135636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>
                <a:solidFill>
                  <a:schemeClr val="tx1"/>
                </a:solidFill>
              </a:rPr>
              <a:t>«Сосчитайте слово»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6552728" cy="3744416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34290" indent="0" algn="just">
              <a:buNone/>
            </a:pPr>
            <a:r>
              <a:rPr lang="ru-RU" sz="4300" b="1" dirty="0">
                <a:solidFill>
                  <a:schemeClr val="accent4"/>
                </a:solidFill>
              </a:rPr>
              <a:t>КАБАН – АН + ЛУК=</a:t>
            </a:r>
          </a:p>
          <a:p>
            <a:pPr marL="34290" indent="0" algn="just">
              <a:buNone/>
            </a:pPr>
            <a:r>
              <a:rPr lang="ru-RU" sz="4300" b="1" dirty="0">
                <a:solidFill>
                  <a:srgbClr val="D60093"/>
                </a:solidFill>
              </a:rPr>
              <a:t>КОРЬ – Ь + ИДОЛ – Л + Р=</a:t>
            </a:r>
          </a:p>
          <a:p>
            <a:pPr marL="34290" indent="0" algn="just">
              <a:buNone/>
            </a:pPr>
            <a:r>
              <a:rPr lang="ru-RU" sz="4300" b="1" dirty="0">
                <a:solidFill>
                  <a:schemeClr val="accent2">
                    <a:lumMod val="75000"/>
                  </a:schemeClr>
                </a:solidFill>
              </a:rPr>
              <a:t>КВА + РАК – АК + ТИРА=</a:t>
            </a:r>
          </a:p>
          <a:p>
            <a:pPr marL="34290" indent="0" algn="just">
              <a:buNone/>
            </a:pPr>
            <a:r>
              <a:rPr lang="ru-RU" sz="4300" b="1" dirty="0">
                <a:solidFill>
                  <a:srgbClr val="7030A0"/>
                </a:solidFill>
              </a:rPr>
              <a:t>КАР + ТО + ФЕЛЬДШЕР – ДШЕР=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5697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9056" y="692696"/>
            <a:ext cx="8685887" cy="6094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243408"/>
            <a:ext cx="7406640" cy="1356360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800" b="1" u="sng" dirty="0" smtClean="0">
                <a:solidFill>
                  <a:schemeClr val="tx1"/>
                </a:solidFill>
              </a:rPr>
              <a:t>Задание </a:t>
            </a:r>
            <a:r>
              <a:rPr lang="ru-RU" sz="4800" b="1" i="1" u="sng" dirty="0" smtClean="0">
                <a:solidFill>
                  <a:schemeClr val="tx1"/>
                </a:solidFill>
              </a:rPr>
              <a:t>«Наборщик»</a:t>
            </a:r>
            <a:endParaRPr lang="ru-RU" sz="4800" b="1" i="1" u="sng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2819400"/>
            <a:ext cx="5429521" cy="4038600"/>
          </a:xfrm>
        </p:spPr>
        <p:txBody>
          <a:bodyPr/>
          <a:lstStyle/>
          <a:p>
            <a:pPr marL="34290" indent="0" algn="ctr"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 marL="34290" indent="0"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Из слова  </a:t>
            </a:r>
            <a:r>
              <a:rPr lang="ru-RU" sz="28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cs typeface="Aharoni" pitchFamily="2" charset="-79"/>
              </a:rPr>
              <a:t>АКТИВНОСТЬ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</a:p>
          <a:p>
            <a:pPr marL="34290" indent="0"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составь </a:t>
            </a:r>
            <a:r>
              <a:rPr lang="ru-RU" sz="2800" dirty="0">
                <a:solidFill>
                  <a:schemeClr val="tx1"/>
                </a:solidFill>
              </a:rPr>
              <a:t>наибольшее количество </a:t>
            </a:r>
            <a:r>
              <a:rPr lang="ru-RU" sz="2800" dirty="0" smtClean="0">
                <a:solidFill>
                  <a:schemeClr val="tx1"/>
                </a:solidFill>
              </a:rPr>
              <a:t>новых слов.</a:t>
            </a:r>
            <a:endParaRPr lang="ru-RU" sz="2800" dirty="0">
              <a:solidFill>
                <a:schemeClr val="tx1"/>
              </a:solidFill>
            </a:endParaRPr>
          </a:p>
          <a:p>
            <a:pPr marL="3429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875894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B6103"/>
                </a:solidFill>
              </a:rPr>
              <a:t>С какими животными мы сравниваем человека, когда так говорим: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84784"/>
            <a:ext cx="7692685" cy="4896544"/>
          </a:xfrm>
        </p:spPr>
        <p:txBody>
          <a:bodyPr numCol="1">
            <a:noAutofit/>
          </a:bodyPr>
          <a:lstStyle/>
          <a:p>
            <a:pPr marL="3429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Голоден </a:t>
            </a:r>
            <a:r>
              <a:rPr lang="ru-RU" sz="2800" b="1" dirty="0">
                <a:solidFill>
                  <a:schemeClr val="tx1"/>
                </a:solidFill>
              </a:rPr>
              <a:t>как…..(волк</a:t>
            </a:r>
            <a:r>
              <a:rPr lang="ru-RU" sz="2800" b="1" dirty="0" smtClean="0">
                <a:solidFill>
                  <a:schemeClr val="tx1"/>
                </a:solidFill>
              </a:rPr>
              <a:t>);</a:t>
            </a:r>
          </a:p>
          <a:p>
            <a:pPr marL="3429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Неуклюж </a:t>
            </a:r>
            <a:r>
              <a:rPr lang="ru-RU" sz="2800" b="1" dirty="0">
                <a:solidFill>
                  <a:schemeClr val="tx1"/>
                </a:solidFill>
              </a:rPr>
              <a:t>как…(медведь</a:t>
            </a:r>
            <a:r>
              <a:rPr lang="ru-RU" sz="2800" b="1" dirty="0" smtClean="0">
                <a:solidFill>
                  <a:schemeClr val="tx1"/>
                </a:solidFill>
              </a:rPr>
              <a:t>);</a:t>
            </a:r>
            <a:endParaRPr lang="ru-RU" sz="2800" b="1" dirty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Хитёр как</a:t>
            </a:r>
            <a:r>
              <a:rPr lang="ru-RU" sz="2800" b="1" dirty="0" smtClean="0">
                <a:solidFill>
                  <a:schemeClr val="tx1"/>
                </a:solidFill>
              </a:rPr>
              <a:t>……(</a:t>
            </a:r>
            <a:r>
              <a:rPr lang="ru-RU" sz="2800" b="1" dirty="0">
                <a:solidFill>
                  <a:schemeClr val="tx1"/>
                </a:solidFill>
              </a:rPr>
              <a:t>лиса</a:t>
            </a:r>
            <a:r>
              <a:rPr lang="ru-RU" sz="2800" b="1" dirty="0" smtClean="0">
                <a:solidFill>
                  <a:schemeClr val="tx1"/>
                </a:solidFill>
              </a:rPr>
              <a:t>);</a:t>
            </a:r>
          </a:p>
          <a:p>
            <a:pPr marL="3429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Упрям </a:t>
            </a:r>
            <a:r>
              <a:rPr lang="ru-RU" sz="2800" b="1" dirty="0">
                <a:solidFill>
                  <a:schemeClr val="tx1"/>
                </a:solidFill>
              </a:rPr>
              <a:t>как …(осёл</a:t>
            </a:r>
            <a:r>
              <a:rPr lang="ru-RU" sz="2800" b="1" dirty="0" smtClean="0">
                <a:solidFill>
                  <a:schemeClr val="tx1"/>
                </a:solidFill>
              </a:rPr>
              <a:t>);</a:t>
            </a:r>
            <a:endParaRPr lang="ru-RU" sz="2800" b="1" dirty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Труслив как ….(заяц</a:t>
            </a:r>
            <a:r>
              <a:rPr lang="ru-RU" sz="2800" b="1" dirty="0" smtClean="0">
                <a:solidFill>
                  <a:schemeClr val="tx1"/>
                </a:solidFill>
              </a:rPr>
              <a:t>);</a:t>
            </a:r>
          </a:p>
          <a:p>
            <a:pPr marL="3429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Изворотлив </a:t>
            </a:r>
            <a:r>
              <a:rPr lang="ru-RU" sz="2800" b="1" dirty="0">
                <a:solidFill>
                  <a:schemeClr val="tx1"/>
                </a:solidFill>
              </a:rPr>
              <a:t>как….(змея</a:t>
            </a:r>
            <a:r>
              <a:rPr lang="ru-RU" sz="2800" b="1" dirty="0" smtClean="0">
                <a:solidFill>
                  <a:schemeClr val="tx1"/>
                </a:solidFill>
              </a:rPr>
              <a:t>);</a:t>
            </a:r>
            <a:endParaRPr lang="ru-RU" sz="2800" b="1" dirty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Здоров как</a:t>
            </a:r>
            <a:r>
              <a:rPr lang="ru-RU" sz="2800" b="1" dirty="0" smtClean="0">
                <a:solidFill>
                  <a:schemeClr val="tx1"/>
                </a:solidFill>
              </a:rPr>
              <a:t>….( </a:t>
            </a:r>
            <a:r>
              <a:rPr lang="ru-RU" sz="2800" b="1" dirty="0">
                <a:solidFill>
                  <a:schemeClr val="tx1"/>
                </a:solidFill>
              </a:rPr>
              <a:t>бык</a:t>
            </a:r>
            <a:r>
              <a:rPr lang="ru-RU" sz="2800" b="1" dirty="0" smtClean="0">
                <a:solidFill>
                  <a:schemeClr val="tx1"/>
                </a:solidFill>
              </a:rPr>
              <a:t>);</a:t>
            </a:r>
            <a:endParaRPr lang="ru-RU" sz="2800" b="1" dirty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Грязный </a:t>
            </a:r>
            <a:r>
              <a:rPr lang="ru-RU" sz="2800" b="1" dirty="0" smtClean="0">
                <a:solidFill>
                  <a:schemeClr val="tx1"/>
                </a:solidFill>
              </a:rPr>
              <a:t>как……(</a:t>
            </a:r>
            <a:r>
              <a:rPr lang="ru-RU" sz="2800" b="1" dirty="0">
                <a:solidFill>
                  <a:schemeClr val="tx1"/>
                </a:solidFill>
              </a:rPr>
              <a:t>свинья</a:t>
            </a:r>
            <a:r>
              <a:rPr lang="ru-RU" sz="2800" b="1" dirty="0" smtClean="0">
                <a:solidFill>
                  <a:schemeClr val="tx1"/>
                </a:solidFill>
              </a:rPr>
              <a:t>);</a:t>
            </a:r>
            <a:endParaRPr lang="ru-RU" sz="2800" b="1" dirty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Нем как …..(рыба).</a:t>
            </a:r>
          </a:p>
          <a:p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36058" y="1725782"/>
            <a:ext cx="3744481" cy="41514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85207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 l="5314" r="7008"/>
          <a:stretch>
            <a:fillRect/>
          </a:stretch>
        </p:blipFill>
        <p:spPr>
          <a:xfrm>
            <a:off x="4355976" y="2065128"/>
            <a:ext cx="4464496" cy="45308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7406640" cy="1356360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</a:rPr>
              <a:t>                 Подведение итогов</a:t>
            </a:r>
            <a:br>
              <a:rPr lang="ru-RU" sz="4400" b="1" i="1" dirty="0" smtClean="0">
                <a:solidFill>
                  <a:srgbClr val="002060"/>
                </a:solidFill>
              </a:rPr>
            </a:b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1340768"/>
            <a:ext cx="6709465" cy="19389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Какая была тема на сегодняшнем занятии?</a:t>
            </a:r>
            <a:endParaRPr kumimoji="0" lang="ru-RU" sz="1100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Какую цель вы ставили перед собой?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Достигли ли вы её? Почему?</a:t>
            </a:r>
            <a:r>
              <a:rPr kumimoji="0" lang="ru-RU" sz="11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3200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761584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.userapi.com/c844321/v844321744/f6a7e/J7u4xNxJk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44949" cy="6408712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211960" y="3068960"/>
            <a:ext cx="4464496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80112" y="1196752"/>
            <a:ext cx="2736304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7360" y="-315416"/>
            <a:ext cx="7406640" cy="1356360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002060"/>
                </a:solidFill>
              </a:rPr>
              <a:t>Рефлексия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1340768"/>
            <a:ext cx="2808312" cy="11548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В своей деятельности на  занятии по данной теме я достиг больших высот.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211960" y="3140968"/>
            <a:ext cx="4464496" cy="11521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marR="0" lvl="0" indent="-137160" algn="l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меня есть небольшие результаты в деятельности на занятии, но я на достигнутом не останавливаюсь. Я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заполняю «пробелы» в знаниях.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87824" y="4797152"/>
            <a:ext cx="4320480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2915816" y="4797152"/>
            <a:ext cx="4464496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marR="0" lvl="0" indent="-137160" algn="l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Мне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трудно. Я пытаюсь…,но мне ещё нужно много работать над тем, чтобы достичь хороших результатов на занятии.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406640" cy="90872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Планируемые результаты: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48680"/>
            <a:ext cx="7404653" cy="69847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B050"/>
                </a:solidFill>
              </a:rPr>
              <a:t>Личностные: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 развитие чувства любви и уважения к родному языку, русской культуре; 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-формирование понимания русского языка, как одной из основных национально-культурных ценностей;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 воспитание качеств личности: толерантности, ответственности; воспитывать чувство уважения друг к другу.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B050"/>
                </a:solidFill>
              </a:rPr>
              <a:t>Предметные: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-сформировать у обучающихся представление о родном языке;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-формирование представления о функциях и роли русского языка;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 формирование умения определять и продолжать  тематические группы слов, правильно определять  значения слов, составлять предложения.</a:t>
            </a:r>
          </a:p>
          <a:p>
            <a:pPr>
              <a:buNone/>
            </a:pPr>
            <a:r>
              <a:rPr lang="ru-RU" b="1" dirty="0" err="1" smtClean="0">
                <a:solidFill>
                  <a:srgbClr val="00B050"/>
                </a:solidFill>
              </a:rPr>
              <a:t>Метапредметные</a:t>
            </a:r>
            <a:r>
              <a:rPr lang="ru-RU" b="1" dirty="0" smtClean="0">
                <a:solidFill>
                  <a:srgbClr val="00B050"/>
                </a:solidFill>
              </a:rPr>
              <a:t>:                                                                                                 </a:t>
            </a:r>
            <a:r>
              <a:rPr lang="ru-RU" dirty="0" smtClean="0">
                <a:solidFill>
                  <a:schemeClr val="tx1"/>
                </a:solidFill>
              </a:rPr>
              <a:t>-осознавать появление новых знаний, расширять кругозор; анализировать, сравнивать, обобщать полученные сведения;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-умение вести диалог и аргументировать свою позицию;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406640" cy="135636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chemeClr val="accent1">
                    <a:lumMod val="75000"/>
                  </a:schemeClr>
                </a:solidFill>
              </a:rPr>
              <a:t>Структура занятия: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28800"/>
            <a:ext cx="7404653" cy="468052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1"/>
                </a:solidFill>
              </a:rPr>
              <a:t>1)Организационный момент</a:t>
            </a:r>
          </a:p>
          <a:p>
            <a:r>
              <a:rPr lang="ru-RU" sz="3600" b="1" dirty="0">
                <a:solidFill>
                  <a:schemeClr val="tx1"/>
                </a:solidFill>
              </a:rPr>
              <a:t>2)Актуализация знаний</a:t>
            </a:r>
          </a:p>
          <a:p>
            <a:r>
              <a:rPr lang="ru-RU" sz="3600" b="1" dirty="0">
                <a:solidFill>
                  <a:schemeClr val="tx1"/>
                </a:solidFill>
              </a:rPr>
              <a:t>3)Формулирование темы</a:t>
            </a:r>
          </a:p>
          <a:p>
            <a:r>
              <a:rPr lang="ru-RU" sz="3600" b="1" dirty="0">
                <a:solidFill>
                  <a:schemeClr val="tx1"/>
                </a:solidFill>
              </a:rPr>
              <a:t>4) Целеполагание</a:t>
            </a:r>
          </a:p>
          <a:p>
            <a:r>
              <a:rPr lang="ru-RU" sz="3600" b="1" dirty="0">
                <a:solidFill>
                  <a:schemeClr val="tx1"/>
                </a:solidFill>
              </a:rPr>
              <a:t>5)Основная часть</a:t>
            </a:r>
          </a:p>
          <a:p>
            <a:r>
              <a:rPr lang="ru-RU" sz="3600" b="1" dirty="0">
                <a:solidFill>
                  <a:schemeClr val="tx1"/>
                </a:solidFill>
              </a:rPr>
              <a:t>6)Подведение итогов</a:t>
            </a:r>
          </a:p>
          <a:p>
            <a:r>
              <a:rPr lang="ru-RU" sz="3600" b="1" dirty="0">
                <a:solidFill>
                  <a:schemeClr val="tx1"/>
                </a:solidFill>
              </a:rPr>
              <a:t>7)Рефлексия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7" y="2420888"/>
            <a:ext cx="2758187" cy="3520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476084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735768" cy="1356360"/>
          </a:xfrm>
        </p:spPr>
        <p:txBody>
          <a:bodyPr>
            <a:noAutofit/>
          </a:bodyPr>
          <a:lstStyle/>
          <a:p>
            <a:r>
              <a:rPr lang="ru-RU" sz="4800" b="1" i="1" dirty="0" smtClean="0"/>
              <a:t>Организационный момент</a:t>
            </a:r>
            <a:endParaRPr lang="ru-RU" sz="4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2276872"/>
            <a:ext cx="54726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Каждый день всегда, везде, 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На занятиях, в игре 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Смело, чётко говорим 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И тихонечко сидим.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11278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 t="4851" b="546"/>
          <a:stretch>
            <a:fillRect/>
          </a:stretch>
        </p:blipFill>
        <p:spPr>
          <a:xfrm>
            <a:off x="2195736" y="3212976"/>
            <a:ext cx="4608512" cy="32135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7360" y="0"/>
            <a:ext cx="7406640" cy="135636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Актуализация знаний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290" name="Picture 2" descr="ÐÐ°ÑÑÐ¸Ð½ÐºÐ¸ Ð¿Ð¾ Ð·Ð°Ð¿ÑÐ¾ÑÑ Ð°ÐºÑÑÐ°Ð»Ð¸Ð·Ð°ÑÐ¸Ñ Ð·Ð½Ð°Ð½Ð¸Ð¹"/>
          <p:cNvPicPr>
            <a:picLocks noChangeAspect="1" noChangeArrowheads="1"/>
          </p:cNvPicPr>
          <p:nvPr/>
        </p:nvPicPr>
        <p:blipFill>
          <a:blip r:embed="rId3" cstate="print"/>
          <a:srcRect l="34649" t="37800" r="38576" b="31751"/>
          <a:stretch>
            <a:fillRect/>
          </a:stretch>
        </p:blipFill>
        <p:spPr bwMode="auto">
          <a:xfrm rot="20729287">
            <a:off x="618116" y="1254161"/>
            <a:ext cx="2448272" cy="2088232"/>
          </a:xfrm>
          <a:prstGeom prst="rect">
            <a:avLst/>
          </a:prstGeom>
          <a:noFill/>
        </p:spPr>
      </p:pic>
      <p:sp>
        <p:nvSpPr>
          <p:cNvPr id="12292" name="AutoShape 4" descr="ÐÐ°ÑÑÐ¸Ð½ÐºÐ¸ Ð¿Ð¾ Ð·Ð°Ð¿ÑÐ¾ÑÑ Ð·Ð°Ð´ÑÐ¼ÑÐ¸Ð²ÑÐ¹ ÑÐ¼Ð°Ð¹Ð»Ð¸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ÐÐ°ÑÑÐ¸Ð½ÐºÐ¸ Ð¿Ð¾ Ð·Ð°Ð¿ÑÐ¾ÑÑ Ð·Ð°Ð´ÑÐ¼ÑÐ¸Ð²ÑÐ¹ ÑÐ¼Ð°Ð¹Ð»Ð¸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ÐÐ°ÑÑÐ¸Ð½ÐºÐ¸ Ð¿Ð¾ Ð·Ð°Ð¿ÑÐ¾ÑÑ Ð·Ð°Ð´ÑÐ¼ÑÐ¸Ð²ÑÐ¹ ÑÐ¼Ð°Ð¹Ð»Ð¸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Без названия.jpg"/>
          <p:cNvPicPr>
            <a:picLocks noChangeAspect="1"/>
          </p:cNvPicPr>
          <p:nvPr/>
        </p:nvPicPr>
        <p:blipFill>
          <a:blip r:embed="rId4" cstate="print"/>
          <a:srcRect b="5501"/>
          <a:stretch>
            <a:fillRect/>
          </a:stretch>
        </p:blipFill>
        <p:spPr>
          <a:xfrm>
            <a:off x="6516216" y="1124743"/>
            <a:ext cx="2216274" cy="23935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0526814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052736"/>
            <a:ext cx="4762500" cy="52292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06640" cy="135636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Формулирование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темы и целеполагание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 numCol="1">
            <a:normAutofit fontScale="92500" lnSpcReduction="10000"/>
          </a:bodyPr>
          <a:lstStyle/>
          <a:p>
            <a:pPr marL="34290" indent="0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 Родной </a:t>
            </a:r>
            <a:r>
              <a:rPr lang="ru-RU" sz="2800" i="1" dirty="0">
                <a:solidFill>
                  <a:schemeClr val="tx1"/>
                </a:solidFill>
              </a:rPr>
              <a:t>язык! </a:t>
            </a:r>
            <a:endParaRPr lang="ru-RU" sz="2800" i="1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Он </a:t>
            </a:r>
            <a:r>
              <a:rPr lang="ru-RU" sz="2800" i="1" dirty="0">
                <a:solidFill>
                  <a:schemeClr val="tx1"/>
                </a:solidFill>
              </a:rPr>
              <a:t>с детства мне знаком, </a:t>
            </a:r>
            <a:endParaRPr lang="ru-RU" sz="2800" i="1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На </a:t>
            </a:r>
            <a:r>
              <a:rPr lang="ru-RU" sz="2800" i="1" dirty="0">
                <a:solidFill>
                  <a:schemeClr val="tx1"/>
                </a:solidFill>
              </a:rPr>
              <a:t>нем впервые я сказала «мама», </a:t>
            </a:r>
            <a:endParaRPr lang="ru-RU" sz="2800" i="1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На </a:t>
            </a:r>
            <a:r>
              <a:rPr lang="ru-RU" sz="2800" i="1" dirty="0">
                <a:solidFill>
                  <a:schemeClr val="tx1"/>
                </a:solidFill>
              </a:rPr>
              <a:t>нем клялась я в верности упрямой, </a:t>
            </a:r>
            <a:endParaRPr lang="ru-RU" sz="2800" i="1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И </a:t>
            </a:r>
            <a:r>
              <a:rPr lang="ru-RU" sz="2800" i="1" dirty="0">
                <a:solidFill>
                  <a:schemeClr val="tx1"/>
                </a:solidFill>
              </a:rPr>
              <a:t>каждый вздох понятен мне на нём.</a:t>
            </a:r>
          </a:p>
          <a:p>
            <a:pPr marL="34290" indent="0">
              <a:buNone/>
            </a:pPr>
            <a:endParaRPr lang="ru-RU" sz="2800" i="1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Родной </a:t>
            </a:r>
            <a:r>
              <a:rPr lang="ru-RU" sz="2800" i="1" dirty="0">
                <a:solidFill>
                  <a:schemeClr val="tx1"/>
                </a:solidFill>
              </a:rPr>
              <a:t>язык! Он дорог мне, он мой, </a:t>
            </a:r>
            <a:endParaRPr lang="ru-RU" sz="2800" i="1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На </a:t>
            </a:r>
            <a:r>
              <a:rPr lang="ru-RU" sz="2800" i="1" dirty="0">
                <a:solidFill>
                  <a:schemeClr val="tx1"/>
                </a:solidFill>
              </a:rPr>
              <a:t>нем ветра в предгорьях наших свищут, </a:t>
            </a:r>
            <a:endParaRPr lang="ru-RU" sz="2800" i="1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На </a:t>
            </a:r>
            <a:r>
              <a:rPr lang="ru-RU" sz="2800" i="1" dirty="0">
                <a:solidFill>
                  <a:schemeClr val="tx1"/>
                </a:solidFill>
              </a:rPr>
              <a:t>нем впервые довелось услышать </a:t>
            </a:r>
            <a:endParaRPr lang="ru-RU" sz="2800" i="1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Мне </a:t>
            </a:r>
            <a:r>
              <a:rPr lang="ru-RU" sz="2800" i="1" dirty="0">
                <a:solidFill>
                  <a:schemeClr val="tx1"/>
                </a:solidFill>
              </a:rPr>
              <a:t>лепет птиц зеленою весной</a:t>
            </a:r>
            <a:r>
              <a:rPr lang="ru-RU" sz="2800" i="1" dirty="0" smtClean="0">
                <a:solidFill>
                  <a:schemeClr val="tx1"/>
                </a:solidFill>
              </a:rPr>
              <a:t>.</a:t>
            </a:r>
            <a:r>
              <a:rPr lang="ru-RU" sz="2800" i="1" dirty="0">
                <a:solidFill>
                  <a:schemeClr val="tx1"/>
                </a:solidFill>
              </a:rPr>
              <a:t> </a:t>
            </a:r>
            <a:r>
              <a:rPr lang="ru-RU" sz="2800" i="1" dirty="0" smtClean="0">
                <a:solidFill>
                  <a:schemeClr val="tx1"/>
                </a:solidFill>
              </a:rPr>
              <a:t>             </a:t>
            </a:r>
            <a:r>
              <a:rPr lang="ru-RU" sz="2400" i="1" dirty="0" smtClean="0">
                <a:solidFill>
                  <a:schemeClr val="tx1"/>
                </a:solidFill>
              </a:rPr>
              <a:t>                 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957355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492896"/>
            <a:ext cx="7838688" cy="135636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Основная </a:t>
            </a:r>
            <a:r>
              <a:rPr lang="ru-RU" sz="6000" b="1" dirty="0" smtClean="0">
                <a:solidFill>
                  <a:srgbClr val="002060"/>
                </a:solidFill>
              </a:rPr>
              <a:t>часть занятия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3542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381328"/>
          </a:xfrm>
        </p:spPr>
        <p:txBody>
          <a:bodyPr>
            <a:normAutofit fontScale="77500" lnSpcReduction="20000"/>
          </a:bodyPr>
          <a:lstStyle/>
          <a:p>
            <a:pPr marL="34290" indent="0">
              <a:buNone/>
            </a:pPr>
            <a:r>
              <a:rPr lang="ru-RU" sz="4600" b="1" dirty="0">
                <a:solidFill>
                  <a:srgbClr val="002060"/>
                </a:solidFill>
              </a:rPr>
              <a:t>«Слова - братья</a:t>
            </a:r>
            <a:r>
              <a:rPr lang="ru-RU" sz="4600" b="1" dirty="0" smtClean="0">
                <a:solidFill>
                  <a:srgbClr val="002060"/>
                </a:solidFill>
              </a:rPr>
              <a:t>» </a:t>
            </a:r>
            <a:r>
              <a:rPr lang="ru-RU" sz="3800" dirty="0" smtClean="0">
                <a:solidFill>
                  <a:schemeClr val="tx1"/>
                </a:solidFill>
              </a:rPr>
              <a:t>, направленное, </a:t>
            </a:r>
            <a:r>
              <a:rPr lang="ru-RU" sz="3800" dirty="0">
                <a:solidFill>
                  <a:schemeClr val="tx1"/>
                </a:solidFill>
              </a:rPr>
              <a:t>на знания и умения продолжать тематические группы </a:t>
            </a:r>
            <a:r>
              <a:rPr lang="ru-RU" sz="3800" dirty="0" smtClean="0">
                <a:solidFill>
                  <a:schemeClr val="tx1"/>
                </a:solidFill>
              </a:rPr>
              <a:t>слов:</a:t>
            </a:r>
            <a:endParaRPr lang="ru-RU" sz="3800" dirty="0">
              <a:solidFill>
                <a:schemeClr val="tx1"/>
              </a:solidFill>
            </a:endParaRPr>
          </a:p>
          <a:p>
            <a:pPr marL="34290" indent="0">
              <a:buNone/>
            </a:pPr>
            <a:endParaRPr lang="ru-RU" sz="3800" dirty="0" smtClean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4100" b="1" dirty="0" smtClean="0">
                <a:solidFill>
                  <a:srgbClr val="7030A0"/>
                </a:solidFill>
              </a:rPr>
              <a:t>1</a:t>
            </a:r>
            <a:r>
              <a:rPr lang="ru-RU" sz="4100" b="1" dirty="0">
                <a:solidFill>
                  <a:srgbClr val="7030A0"/>
                </a:solidFill>
              </a:rPr>
              <a:t>. </a:t>
            </a:r>
            <a:r>
              <a:rPr lang="ru-RU" sz="4100" b="1" dirty="0">
                <a:solidFill>
                  <a:schemeClr val="accent2">
                    <a:lumMod val="50000"/>
                  </a:schemeClr>
                </a:solidFill>
              </a:rPr>
              <a:t>Месяцы: </a:t>
            </a:r>
            <a:r>
              <a:rPr lang="ru-RU" sz="4100" dirty="0">
                <a:solidFill>
                  <a:schemeClr val="tx1"/>
                </a:solidFill>
              </a:rPr>
              <a:t>январь, февраль…</a:t>
            </a:r>
          </a:p>
          <a:p>
            <a:pPr marL="34290" indent="0">
              <a:buNone/>
            </a:pPr>
            <a:r>
              <a:rPr lang="ru-RU" sz="4100" b="1" dirty="0">
                <a:solidFill>
                  <a:srgbClr val="7030A0"/>
                </a:solidFill>
              </a:rPr>
              <a:t>2. </a:t>
            </a:r>
            <a:r>
              <a:rPr lang="ru-RU" sz="4100" b="1" i="1" dirty="0">
                <a:solidFill>
                  <a:schemeClr val="accent2">
                    <a:lumMod val="50000"/>
                  </a:schemeClr>
                </a:solidFill>
              </a:rPr>
              <a:t>Дни недели</a:t>
            </a:r>
            <a:r>
              <a:rPr lang="ru-RU" sz="4100" b="1" dirty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ru-RU" sz="4100" dirty="0">
                <a:solidFill>
                  <a:schemeClr val="tx1"/>
                </a:solidFill>
              </a:rPr>
              <a:t>понедельник…</a:t>
            </a:r>
          </a:p>
          <a:p>
            <a:pPr marL="34290" indent="0">
              <a:buNone/>
            </a:pPr>
            <a:r>
              <a:rPr lang="ru-RU" sz="4100" b="1" dirty="0">
                <a:solidFill>
                  <a:srgbClr val="7030A0"/>
                </a:solidFill>
              </a:rPr>
              <a:t>3. </a:t>
            </a:r>
            <a:r>
              <a:rPr lang="ru-RU" sz="4100" b="1" i="1" dirty="0">
                <a:solidFill>
                  <a:schemeClr val="accent2">
                    <a:lumMod val="50000"/>
                  </a:schemeClr>
                </a:solidFill>
              </a:rPr>
              <a:t>Времена года</a:t>
            </a:r>
            <a:r>
              <a:rPr lang="ru-RU" sz="4100" b="1" dirty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ru-RU" sz="4100" dirty="0">
                <a:solidFill>
                  <a:schemeClr val="tx1"/>
                </a:solidFill>
              </a:rPr>
              <a:t>лето…</a:t>
            </a:r>
          </a:p>
          <a:p>
            <a:pPr marL="34290" indent="0">
              <a:buNone/>
            </a:pPr>
            <a:r>
              <a:rPr lang="ru-RU" sz="4100" b="1" dirty="0">
                <a:solidFill>
                  <a:srgbClr val="7030A0"/>
                </a:solidFill>
              </a:rPr>
              <a:t>4.</a:t>
            </a:r>
            <a:r>
              <a:rPr lang="ru-RU" sz="4100" dirty="0">
                <a:solidFill>
                  <a:schemeClr val="tx1"/>
                </a:solidFill>
              </a:rPr>
              <a:t> </a:t>
            </a:r>
            <a:r>
              <a:rPr lang="ru-RU" sz="4100" b="1" i="1" dirty="0">
                <a:solidFill>
                  <a:schemeClr val="accent2">
                    <a:lumMod val="50000"/>
                  </a:schemeClr>
                </a:solidFill>
              </a:rPr>
              <a:t>Время суток</a:t>
            </a:r>
            <a:r>
              <a:rPr lang="ru-RU" sz="4100" b="1" dirty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ru-RU" sz="4100" dirty="0">
                <a:solidFill>
                  <a:schemeClr val="tx1"/>
                </a:solidFill>
              </a:rPr>
              <a:t>утро…</a:t>
            </a:r>
          </a:p>
          <a:p>
            <a:pPr marL="34290" indent="0">
              <a:buNone/>
            </a:pPr>
            <a:r>
              <a:rPr lang="ru-RU" sz="4100" b="1" dirty="0">
                <a:solidFill>
                  <a:srgbClr val="7030A0"/>
                </a:solidFill>
              </a:rPr>
              <a:t>5.</a:t>
            </a:r>
            <a:r>
              <a:rPr lang="ru-RU" sz="4100" dirty="0">
                <a:solidFill>
                  <a:schemeClr val="tx1"/>
                </a:solidFill>
              </a:rPr>
              <a:t> </a:t>
            </a:r>
            <a:r>
              <a:rPr lang="ru-RU" sz="4100" b="1" i="1" dirty="0">
                <a:solidFill>
                  <a:schemeClr val="accent2">
                    <a:lumMod val="50000"/>
                  </a:schemeClr>
                </a:solidFill>
              </a:rPr>
              <a:t>Деревья</a:t>
            </a:r>
            <a:r>
              <a:rPr lang="ru-RU" sz="4100" b="1" dirty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ru-RU" sz="4100" dirty="0">
                <a:solidFill>
                  <a:schemeClr val="tx1"/>
                </a:solidFill>
              </a:rPr>
              <a:t>сосна…</a:t>
            </a:r>
          </a:p>
          <a:p>
            <a:pPr marL="34290" indent="0">
              <a:buNone/>
            </a:pPr>
            <a:r>
              <a:rPr lang="ru-RU" sz="4100" b="1" dirty="0">
                <a:solidFill>
                  <a:srgbClr val="7030A0"/>
                </a:solidFill>
              </a:rPr>
              <a:t>6.</a:t>
            </a:r>
            <a:r>
              <a:rPr lang="ru-RU" sz="4100" dirty="0">
                <a:solidFill>
                  <a:schemeClr val="tx1"/>
                </a:solidFill>
              </a:rPr>
              <a:t> </a:t>
            </a:r>
            <a:r>
              <a:rPr lang="ru-RU" sz="4100" b="1" i="1" dirty="0">
                <a:solidFill>
                  <a:schemeClr val="accent2">
                    <a:lumMod val="50000"/>
                  </a:schemeClr>
                </a:solidFill>
              </a:rPr>
              <a:t>Цветы</a:t>
            </a:r>
            <a:r>
              <a:rPr lang="ru-RU" sz="4100" b="1" dirty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ru-RU" sz="4100" dirty="0">
                <a:solidFill>
                  <a:schemeClr val="tx1"/>
                </a:solidFill>
              </a:rPr>
              <a:t>роза</a:t>
            </a:r>
            <a:r>
              <a:rPr lang="ru-RU" sz="4100" dirty="0" smtClean="0">
                <a:solidFill>
                  <a:schemeClr val="tx1"/>
                </a:solidFill>
              </a:rPr>
              <a:t>…</a:t>
            </a:r>
            <a:endParaRPr lang="ru-RU" sz="4100" dirty="0">
              <a:solidFill>
                <a:schemeClr val="tx1"/>
              </a:solidFill>
            </a:endParaRPr>
          </a:p>
          <a:p>
            <a:pPr marL="34290" indent="0">
              <a:buNone/>
            </a:pPr>
            <a:r>
              <a:rPr lang="ru-RU" sz="4100" b="1" dirty="0">
                <a:solidFill>
                  <a:srgbClr val="7030A0"/>
                </a:solidFill>
              </a:rPr>
              <a:t>7.</a:t>
            </a:r>
            <a:r>
              <a:rPr lang="ru-RU" sz="4100" dirty="0">
                <a:solidFill>
                  <a:schemeClr val="tx1"/>
                </a:solidFill>
              </a:rPr>
              <a:t> </a:t>
            </a:r>
            <a:r>
              <a:rPr lang="ru-RU" sz="4100" b="1" i="1" dirty="0">
                <a:solidFill>
                  <a:schemeClr val="accent2">
                    <a:lumMod val="50000"/>
                  </a:schemeClr>
                </a:solidFill>
              </a:rPr>
              <a:t>Овощи</a:t>
            </a:r>
            <a:r>
              <a:rPr lang="ru-RU" sz="4100" b="1" dirty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ru-RU" sz="4100" dirty="0">
                <a:solidFill>
                  <a:schemeClr val="tx1"/>
                </a:solidFill>
              </a:rPr>
              <a:t>огурец…</a:t>
            </a:r>
          </a:p>
          <a:p>
            <a:pPr marL="34290" indent="0">
              <a:buNone/>
            </a:pPr>
            <a:r>
              <a:rPr lang="ru-RU" sz="4100" b="1" dirty="0">
                <a:solidFill>
                  <a:srgbClr val="7030A0"/>
                </a:solidFill>
              </a:rPr>
              <a:t>8.</a:t>
            </a:r>
            <a:r>
              <a:rPr lang="ru-RU" sz="4100" dirty="0">
                <a:solidFill>
                  <a:schemeClr val="tx1"/>
                </a:solidFill>
              </a:rPr>
              <a:t> </a:t>
            </a:r>
            <a:r>
              <a:rPr lang="ru-RU" sz="4100" b="1" i="1" dirty="0">
                <a:solidFill>
                  <a:schemeClr val="accent2">
                    <a:lumMod val="50000"/>
                  </a:schemeClr>
                </a:solidFill>
              </a:rPr>
              <a:t>Населенные пункты</a:t>
            </a:r>
            <a:r>
              <a:rPr lang="ru-RU" sz="4100" b="1" dirty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ru-RU" sz="4100" dirty="0">
                <a:solidFill>
                  <a:schemeClr val="tx1"/>
                </a:solidFill>
              </a:rPr>
              <a:t>город…</a:t>
            </a:r>
          </a:p>
          <a:p>
            <a:pPr marL="34290" indent="0">
              <a:buNone/>
            </a:pPr>
            <a:r>
              <a:rPr lang="ru-RU" sz="4100" b="1" dirty="0">
                <a:solidFill>
                  <a:srgbClr val="7030A0"/>
                </a:solidFill>
              </a:rPr>
              <a:t>9. </a:t>
            </a:r>
            <a:r>
              <a:rPr lang="ru-RU" sz="4100" b="1" i="1" dirty="0">
                <a:solidFill>
                  <a:schemeClr val="accent2">
                    <a:lumMod val="50000"/>
                  </a:schemeClr>
                </a:solidFill>
              </a:rPr>
              <a:t>Мебель</a:t>
            </a:r>
            <a:r>
              <a:rPr lang="ru-RU" sz="4100" b="1" dirty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ru-RU" sz="4100" dirty="0">
                <a:solidFill>
                  <a:schemeClr val="tx1"/>
                </a:solidFill>
              </a:rPr>
              <a:t>шкаф…</a:t>
            </a:r>
          </a:p>
          <a:p>
            <a:pPr marL="34290" indent="0">
              <a:buNone/>
            </a:pPr>
            <a:r>
              <a:rPr lang="ru-RU" sz="4100" b="1" dirty="0">
                <a:solidFill>
                  <a:srgbClr val="7030A0"/>
                </a:solidFill>
              </a:rPr>
              <a:t>10.</a:t>
            </a:r>
            <a:r>
              <a:rPr lang="ru-RU" sz="4100" dirty="0">
                <a:solidFill>
                  <a:schemeClr val="tx1"/>
                </a:solidFill>
              </a:rPr>
              <a:t> </a:t>
            </a:r>
            <a:r>
              <a:rPr lang="ru-RU" sz="4100" b="1" i="1" dirty="0">
                <a:solidFill>
                  <a:schemeClr val="accent2">
                    <a:lumMod val="50000"/>
                  </a:schemeClr>
                </a:solidFill>
              </a:rPr>
              <a:t>Одежда</a:t>
            </a:r>
            <a:r>
              <a:rPr lang="ru-RU" sz="4100" b="1" dirty="0">
                <a:solidFill>
                  <a:schemeClr val="accent2">
                    <a:lumMod val="50000"/>
                  </a:schemeClr>
                </a:solidFill>
              </a:rPr>
              <a:t>:</a:t>
            </a:r>
            <a:r>
              <a:rPr lang="ru-RU" sz="4100" dirty="0">
                <a:solidFill>
                  <a:schemeClr val="tx1"/>
                </a:solidFill>
              </a:rPr>
              <a:t> пальто…</a:t>
            </a:r>
          </a:p>
          <a:p>
            <a:endParaRPr lang="ru-RU" dirty="0"/>
          </a:p>
        </p:txBody>
      </p:sp>
      <p:pic>
        <p:nvPicPr>
          <p:cNvPr id="9218" name="Picture 2" descr="ÐÐ°ÑÑÐ¸Ð½ÐºÐ¸ Ð¿Ð¾ Ð·Ð°Ð¿ÑÐ¾ÑÑ Ð´Ð²Ð° ÐºÐ°ÑÐ°Ð½Ð´Ð°ÑÐ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2100" y="2204864"/>
            <a:ext cx="3771900" cy="32766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454827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132856"/>
            <a:ext cx="8229600" cy="6048672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1</a:t>
            </a:r>
            <a:r>
              <a:rPr lang="ru-RU" sz="2800" b="1" dirty="0">
                <a:solidFill>
                  <a:srgbClr val="7030A0"/>
                </a:solidFill>
              </a:rPr>
              <a:t>. Белый </a:t>
            </a:r>
            <a:r>
              <a:rPr lang="ru-RU" sz="2800" b="1" i="1" dirty="0">
                <a:solidFill>
                  <a:srgbClr val="7030A0"/>
                </a:solidFill>
              </a:rPr>
              <a:t>(красный, синий, черный, желтый</a:t>
            </a:r>
            <a:r>
              <a:rPr lang="ru-RU" sz="2800" b="1" i="1" dirty="0" smtClean="0">
                <a:solidFill>
                  <a:srgbClr val="7030A0"/>
                </a:solidFill>
              </a:rPr>
              <a:t>,…).</a:t>
            </a:r>
            <a:endParaRPr lang="ru-RU" sz="2800" b="1" i="1" dirty="0">
              <a:solidFill>
                <a:srgbClr val="7030A0"/>
              </a:solidFill>
            </a:endParaRPr>
          </a:p>
          <a:p>
            <a:pPr marL="34290" indent="0"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2. Большой 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(массивный, громоздкий, неподъемный, маленький, небольшой…)</a:t>
            </a:r>
          </a:p>
          <a:p>
            <a:pPr marL="34290" indent="0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3. Городской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  <a:t>(сельский, деревенский, дачный, хуторской, пригородный…).</a:t>
            </a:r>
          </a:p>
          <a:p>
            <a:pPr marL="34290" indent="0">
              <a:buNone/>
            </a:pPr>
            <a:r>
              <a:rPr lang="ru-RU" sz="2800" b="1" dirty="0">
                <a:solidFill>
                  <a:srgbClr val="D60093"/>
                </a:solidFill>
              </a:rPr>
              <a:t>4. Деревянный </a:t>
            </a:r>
            <a:r>
              <a:rPr lang="ru-RU" sz="2800" b="1" i="1" dirty="0">
                <a:solidFill>
                  <a:srgbClr val="D60093"/>
                </a:solidFill>
              </a:rPr>
              <a:t>(стеклянный, железный, каменный, глиняный…).</a:t>
            </a:r>
          </a:p>
          <a:p>
            <a:pPr marL="34290" indent="0">
              <a:buNone/>
            </a:pPr>
            <a:r>
              <a:rPr lang="ru-RU" sz="2800" b="1" dirty="0">
                <a:solidFill>
                  <a:srgbClr val="0000FF"/>
                </a:solidFill>
              </a:rPr>
              <a:t>5. Мамин </a:t>
            </a:r>
            <a:r>
              <a:rPr lang="ru-RU" sz="2800" b="1" i="1" dirty="0">
                <a:solidFill>
                  <a:srgbClr val="0000FF"/>
                </a:solidFill>
              </a:rPr>
              <a:t>(папин, дядин, тетин, дедушкин, бабушкин, внучкин…).</a:t>
            </a:r>
          </a:p>
          <a:p>
            <a:endParaRPr lang="ru-RU" b="1" dirty="0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l="3621" t="7500" r="4031" b="7500"/>
          <a:stretch>
            <a:fillRect/>
          </a:stretch>
        </p:blipFill>
        <p:spPr bwMode="auto">
          <a:xfrm>
            <a:off x="5076056" y="188640"/>
            <a:ext cx="3672408" cy="20162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332656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" indent="0" algn="ctr">
              <a:buNone/>
            </a:pPr>
            <a:r>
              <a:rPr lang="ru-RU" sz="4800" b="1" dirty="0" smtClean="0"/>
              <a:t>Игра «Эстафета»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32641472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390</TotalTime>
  <Words>694</Words>
  <Application>Microsoft Office PowerPoint</Application>
  <PresentationFormat>Экран (4:3)</PresentationFormat>
  <Paragraphs>121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Базис</vt:lpstr>
      <vt:lpstr>    </vt:lpstr>
      <vt:lpstr>Планируемые результаты:</vt:lpstr>
      <vt:lpstr>Структура занятия:</vt:lpstr>
      <vt:lpstr>Организационный момент</vt:lpstr>
      <vt:lpstr>Актуализация знаний</vt:lpstr>
      <vt:lpstr>Формулирование темы и целеполагание</vt:lpstr>
      <vt:lpstr>Основная часть занятия</vt:lpstr>
      <vt:lpstr>Слайд 8</vt:lpstr>
      <vt:lpstr>Слайд 9</vt:lpstr>
      <vt:lpstr>Слайд 10</vt:lpstr>
      <vt:lpstr>Физминутка</vt:lpstr>
      <vt:lpstr>«Тайничок»</vt:lpstr>
      <vt:lpstr>«Сосчитайте слово»</vt:lpstr>
      <vt:lpstr>Задание «Наборщик»</vt:lpstr>
      <vt:lpstr>С какими животными мы сравниваем человека, когда так говорим: </vt:lpstr>
      <vt:lpstr>                 Подведение итогов </vt:lpstr>
      <vt:lpstr>Рефлексия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Кружок «Учимся играя» 1 «А» класса МБОУ СОШ №38 г.Барнаула</dc:title>
  <dc:creator>1</dc:creator>
  <cp:lastModifiedBy>Павел</cp:lastModifiedBy>
  <cp:revision>32</cp:revision>
  <dcterms:created xsi:type="dcterms:W3CDTF">2018-09-19T10:32:47Z</dcterms:created>
  <dcterms:modified xsi:type="dcterms:W3CDTF">2021-09-23T15:20:15Z</dcterms:modified>
</cp:coreProperties>
</file>