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1" r:id="rId2"/>
    <p:sldId id="292" r:id="rId3"/>
    <p:sldId id="300" r:id="rId4"/>
    <p:sldId id="293" r:id="rId5"/>
    <p:sldId id="325" r:id="rId6"/>
    <p:sldId id="256" r:id="rId7"/>
    <p:sldId id="257" r:id="rId8"/>
    <p:sldId id="262" r:id="rId9"/>
    <p:sldId id="302" r:id="rId10"/>
    <p:sldId id="263" r:id="rId11"/>
    <p:sldId id="301" r:id="rId12"/>
    <p:sldId id="264" r:id="rId13"/>
    <p:sldId id="303" r:id="rId14"/>
    <p:sldId id="331" r:id="rId15"/>
    <p:sldId id="330" r:id="rId16"/>
    <p:sldId id="329" r:id="rId17"/>
    <p:sldId id="328" r:id="rId18"/>
    <p:sldId id="291" r:id="rId19"/>
    <p:sldId id="333" r:id="rId20"/>
    <p:sldId id="33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0617"/>
    <a:srgbClr val="444917"/>
    <a:srgbClr val="5C3804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82" autoAdjust="0"/>
  </p:normalViewPr>
  <p:slideViewPr>
    <p:cSldViewPr>
      <p:cViewPr varScale="1">
        <p:scale>
          <a:sx n="86" d="100"/>
          <a:sy n="86" d="100"/>
        </p:scale>
        <p:origin x="-9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20D8E0B-B377-4D37-A8D4-BBF657ABA6C3}" type="datetimeFigureOut">
              <a:rPr lang="ru-RU"/>
              <a:pPr>
                <a:defRPr/>
              </a:pPr>
              <a:t>18.02.2022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14F7A6D-F97E-4B24-9209-28A109E28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02648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84841-5A23-425D-89D2-64C030B4CA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E4F61-53D1-4212-8B70-C67097584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BE22E-1F52-4985-8B60-C5E2D77F8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8F0FC-E6A2-460D-B7DD-723480E21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D7035-1C88-44BA-A235-4825B55A3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03995-9980-4E68-BF9A-9637AC264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C71D4-B3FC-4703-A8B1-3728BFD81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A1509-F8F5-485E-81F2-3A9DABB87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C3CF0-DC8E-4621-8FBF-CE4C435F4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6B6A-6CE3-4D5C-82AB-56C92C5B4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F6E1-4FE9-413B-93D6-27CB82030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B9BAB788-B2EF-4656-BEC6-DE540D19A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 spd="slow" advClick="0">
    <p:cu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image" Target="../media/image23.png"/><Relationship Id="rId3" Type="http://schemas.openxmlformats.org/officeDocument/2006/relationships/audio" Target="../media/audio2.wav"/><Relationship Id="rId7" Type="http://schemas.openxmlformats.org/officeDocument/2006/relationships/image" Target="../media/image17.gif"/><Relationship Id="rId12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image" Target="../media/image21.png"/><Relationship Id="rId5" Type="http://schemas.openxmlformats.org/officeDocument/2006/relationships/slide" Target="slide10.xml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slide" Target="slide8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405283"/>
            <a:ext cx="9252520" cy="7263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2286000" y="2714625"/>
            <a:ext cx="5214938" cy="1071563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rgbClr val="0033CC"/>
                </a:solidFill>
                <a:latin typeface="Segoe Script" pitchFamily="34" charset="0"/>
              </a:rPr>
              <a:t/>
            </a:r>
            <a:br>
              <a:rPr lang="ru-RU" sz="6000" b="1" dirty="0" smtClean="0">
                <a:solidFill>
                  <a:srgbClr val="0033CC"/>
                </a:solidFill>
                <a:latin typeface="Segoe Script" pitchFamily="34" charset="0"/>
              </a:rPr>
            </a:br>
            <a:r>
              <a:rPr lang="ru-RU" sz="6000" b="1" dirty="0" smtClean="0">
                <a:solidFill>
                  <a:srgbClr val="0033CC"/>
                </a:solidFill>
                <a:latin typeface="Segoe Script" pitchFamily="34" charset="0"/>
              </a:rPr>
              <a:t>"ПО МОРЯМ, ПО ВОЛНАМ " </a:t>
            </a:r>
            <a:r>
              <a:rPr lang="ru-RU" sz="3200" dirty="0" smtClean="0">
                <a:solidFill>
                  <a:srgbClr val="0033CC"/>
                </a:solidFill>
              </a:rPr>
              <a:t/>
            </a:r>
            <a:br>
              <a:rPr lang="ru-RU" sz="3200" dirty="0" smtClean="0">
                <a:solidFill>
                  <a:srgbClr val="0033CC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205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75" y="4071938"/>
            <a:ext cx="4329113" cy="1428750"/>
          </a:xfrm>
        </p:spPr>
        <p:txBody>
          <a:bodyPr/>
          <a:lstStyle/>
          <a:p>
            <a:pPr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</p:txBody>
      </p:sp>
      <p:pic>
        <p:nvPicPr>
          <p:cNvPr id="2056" name="Picture 8" descr="Сообщество взаимопомощи учителей Pedsovet.s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4725144"/>
            <a:ext cx="1081087" cy="973138"/>
          </a:xfrm>
          <a:prstGeom prst="rect">
            <a:avLst/>
          </a:prstGeom>
          <a:noFill/>
        </p:spPr>
      </p:pic>
      <p:pic>
        <p:nvPicPr>
          <p:cNvPr id="2" name="Пираты Кариб. моря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72400" y="569828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pic>
        <p:nvPicPr>
          <p:cNvPr id="10244" name="Picture 4" descr="24">
            <a:hlinkClick r:id="rId4" action="ppaction://hlinksldjump" tooltip="назад!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4384">
            <a:off x="7885113" y="6170613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27784" y="1340769"/>
            <a:ext cx="46085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Перелож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ите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одну палочку так,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чтобы получилось верное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равенство</a:t>
            </a:r>
          </a:p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endParaRPr lang="ru-RU" sz="24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s://malchishki-i-devchonki.ru/images/zagadki-v-kartinkah/img/1c3330d76421094aee3193635753dfbd-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140968"/>
            <a:ext cx="38164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pic>
        <p:nvPicPr>
          <p:cNvPr id="10244" name="Picture 4" descr="24">
            <a:hlinkClick r:id="rId4" action="ppaction://hlinksldjump" tooltip="назад!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4384">
            <a:off x="7885113" y="6170613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86000" y="1340769"/>
            <a:ext cx="4572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s://malchishki-i-devchonki.ru/images/zagadki-v-kartinkah/img/1c3330d76421094aee3193635753dfbd-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789040"/>
            <a:ext cx="331236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malchishki-i-devchonki.ru/images/zagadki-v-kartinkah/img/1c3330d76421094aee3193635753dfbd-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1988840"/>
            <a:ext cx="31683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pic>
        <p:nvPicPr>
          <p:cNvPr id="11268" name="Picture 4" descr="24">
            <a:hlinkClick r:id="rId4" action="ppaction://hlinksldjump" tooltip="назад!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4384">
            <a:off x="7885113" y="6170613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059832" y="1195411"/>
            <a:ext cx="43924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ЗАДАЧА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каюте номер 1, 2, 3 живут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 щенка - белый, чёрный и рыжий. В первой и второй каютах щенки не были чёрными. Белый щенок не живёт в первой каюте.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какой каюте живёт каждый  щенок?</a:t>
            </a:r>
            <a:endParaRPr lang="ru-RU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pic>
        <p:nvPicPr>
          <p:cNvPr id="11268" name="Picture 4" descr="24">
            <a:hlinkClick r:id="rId4" action="ppaction://hlinksldjump" tooltip="назад!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4384">
            <a:off x="7885113" y="6170613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059832" y="1318977"/>
            <a:ext cx="446449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ЗАДАЧА </a:t>
            </a:r>
          </a:p>
          <a:p>
            <a:endParaRPr lang="ru-RU" sz="24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каюта номер 1 – рыжий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каюта номер 2 – белый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каюта номер 3 – чёрный</a:t>
            </a:r>
            <a:endParaRPr lang="ru-RU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lide0005_backgrou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</a:t>
            </a:r>
            <a:r>
              <a:rPr lang="ru-RU" sz="5400" b="1" dirty="0" smtClean="0">
                <a:solidFill>
                  <a:srgbClr val="BA0617"/>
                </a:solidFill>
                <a:latin typeface="Georgia" pitchFamily="18" charset="0"/>
              </a:rPr>
              <a:t>1, 9, 10, 15, 15, 33</a:t>
            </a:r>
          </a:p>
        </p:txBody>
      </p:sp>
      <p:sp>
        <p:nvSpPr>
          <p:cNvPr id="18436" name="Содержимое 2"/>
          <p:cNvSpPr>
            <a:spLocks noGrp="1"/>
          </p:cNvSpPr>
          <p:nvPr>
            <p:ph idx="1"/>
          </p:nvPr>
        </p:nvSpPr>
        <p:spPr>
          <a:xfrm>
            <a:off x="3143250" y="1517650"/>
            <a:ext cx="4021138" cy="4143375"/>
          </a:xfrm>
        </p:spPr>
        <p:txBody>
          <a:bodyPr/>
          <a:lstStyle/>
          <a:p>
            <a:pPr eaLnBrk="1" hangingPunct="1">
              <a:buNone/>
            </a:pPr>
            <a:endParaRPr lang="ru-RU" sz="1600" dirty="0" smtClean="0"/>
          </a:p>
        </p:txBody>
      </p:sp>
      <p:pic>
        <p:nvPicPr>
          <p:cNvPr id="5" name="Рисунок 4" descr="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268760"/>
            <a:ext cx="6072230" cy="392909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Рисунок 5" descr="7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51720" y="4005064"/>
            <a:ext cx="1755648" cy="1280160"/>
          </a:xfrm>
          <a:prstGeom prst="ellipse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 advClick="0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о морям по волнам\алфави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216" y="1"/>
            <a:ext cx="9229215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арв (1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358246" cy="6429420"/>
          </a:xfrm>
          <a:effectLst>
            <a:softEdge rad="635000"/>
          </a:effectLst>
        </p:spPr>
      </p:pic>
      <p:sp>
        <p:nvSpPr>
          <p:cNvPr id="7" name="Овал 6"/>
          <p:cNvSpPr/>
          <p:nvPr/>
        </p:nvSpPr>
        <p:spPr>
          <a:xfrm>
            <a:off x="2643174" y="85723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00166" y="164305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071934" y="642918"/>
            <a:ext cx="914400" cy="914400"/>
          </a:xfrm>
          <a:prstGeom prst="ellipse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500694" y="85723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786578" y="164305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10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500958" y="307181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33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арв (1)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358246" cy="6429420"/>
          </a:xfrm>
          <a:effectLst>
            <a:softEdge rad="635000"/>
          </a:effectLst>
        </p:spPr>
      </p:pic>
      <p:sp>
        <p:nvSpPr>
          <p:cNvPr id="7" name="Овал 6"/>
          <p:cNvSpPr/>
          <p:nvPr/>
        </p:nvSpPr>
        <p:spPr>
          <a:xfrm>
            <a:off x="2643174" y="85723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Н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00166" y="164305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З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071934" y="642918"/>
            <a:ext cx="914400" cy="914400"/>
          </a:xfrm>
          <a:prstGeom prst="ellipse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500694" y="857232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Н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786578" y="164305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И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500958" y="3071810"/>
            <a:ext cx="914400" cy="914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</a:rPr>
              <a:t>Я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&amp;bcy;&amp;ucy;&amp;mcy;&amp;acy;&amp;gcy;&amp;acy;, &amp;scy;&amp;tcy;&amp;acy;&amp;rcy;&amp;ycy;&amp;iecy;, &amp;lcy;&amp;icy;&amp;scy;&amp;tcy;, &amp;scy;&amp;tcy;&amp;ocy;&amp;pcy;&amp;kcy;&amp;acy;, &amp;Kcy;&amp;ncy;&amp;icy;&amp;gcy;&amp;icy;, &amp;lcy;&amp;iecy;&amp;ncy;&amp;tcy;&amp;acy;, &amp;ocy;&amp;chcy;&amp;kcy;&amp;i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47373" y="103038"/>
            <a:ext cx="51537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Подсчет </a:t>
            </a:r>
          </a:p>
          <a:p>
            <a:pPr algn="ctr"/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результатов!!!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6000760" y="2143116"/>
            <a:ext cx="285752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Финал -</a:t>
            </a:r>
            <a:r>
              <a:rPr lang="en-US" sz="3200" b="1" i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&gt;</a:t>
            </a:r>
            <a:endParaRPr lang="ru-RU" sz="3200" b="1" i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kolyan.net/uploads/posts/2009-10/1256128900_39138454_1.jpg"/>
          <p:cNvPicPr/>
          <p:nvPr/>
        </p:nvPicPr>
        <p:blipFill>
          <a:blip r:embed="rId2" cstate="print"/>
          <a:srcRect l="11274" t="5882" r="14216" b="2451"/>
          <a:stretch>
            <a:fillRect/>
          </a:stretch>
        </p:blipFill>
        <p:spPr bwMode="auto">
          <a:xfrm>
            <a:off x="5572164" y="1928802"/>
            <a:ext cx="34289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282" y="214290"/>
            <a:ext cx="871543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ctr"/>
            <a:r>
              <a:rPr lang="ru-RU" sz="129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каждом сундуке лежит дополнительное количество очков. Выберете один из сундуков:</a:t>
            </a:r>
            <a:endParaRPr kumimoji="0" lang="ru-RU" sz="11200" i="1" strike="noStrike" kern="120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9" name="Рисунок 8" descr="http://kolyan.net/uploads/posts/2009-10/1256128900_39138454_1.jpg"/>
          <p:cNvPicPr/>
          <p:nvPr/>
        </p:nvPicPr>
        <p:blipFill>
          <a:blip r:embed="rId2" cstate="print"/>
          <a:srcRect l="11274" t="5882" r="14216" b="2451"/>
          <a:stretch>
            <a:fillRect/>
          </a:stretch>
        </p:blipFill>
        <p:spPr bwMode="auto">
          <a:xfrm>
            <a:off x="357158" y="2071678"/>
            <a:ext cx="34289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kolyan.net/uploads/posts/2009-10/1256128900_39138454_1.jpg"/>
          <p:cNvPicPr/>
          <p:nvPr/>
        </p:nvPicPr>
        <p:blipFill>
          <a:blip r:embed="rId2" cstate="print"/>
          <a:srcRect l="11274" t="5882" r="14216" b="2451"/>
          <a:stretch>
            <a:fillRect/>
          </a:stretch>
        </p:blipFill>
        <p:spPr bwMode="auto">
          <a:xfrm>
            <a:off x="2714644" y="4286232"/>
            <a:ext cx="34289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714744" y="4643446"/>
            <a:ext cx="192882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/>
            <a:r>
              <a:rPr lang="ru-RU" sz="12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kumimoji="0" lang="ru-RU" sz="11200" i="1" strike="noStrike" kern="120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214414" y="2428868"/>
            <a:ext cx="192882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/>
            <a:r>
              <a:rPr lang="ru-RU" sz="12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kumimoji="0" lang="ru-RU" sz="11200" i="1" strike="noStrike" kern="120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572264" y="2285992"/>
            <a:ext cx="1928826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/>
            <a:r>
              <a:rPr lang="ru-RU" sz="129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kumimoji="0" lang="ru-RU" sz="11200" i="1" strike="noStrike" kern="120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5" name="Скругленный прямоугольник 14">
            <a:hlinkClick r:id="" action="ppaction://hlinkshowjump?jump=nextslide"/>
          </p:cNvPr>
          <p:cNvSpPr/>
          <p:nvPr/>
        </p:nvSpPr>
        <p:spPr>
          <a:xfrm>
            <a:off x="6143636" y="5143512"/>
            <a:ext cx="285752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Далее -</a:t>
            </a:r>
            <a:r>
              <a:rPr lang="en-US" sz="3200" b="1" i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&gt;</a:t>
            </a:r>
            <a:endParaRPr lang="ru-RU" sz="3200" b="1" i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Click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Татьяна\Мои документы\Мои рисунки\60\60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85720" y="214290"/>
            <a:ext cx="8572560" cy="64294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00042"/>
            <a:ext cx="4929222" cy="1357322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99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Арифметический океан</a:t>
            </a:r>
            <a:endParaRPr lang="ru-RU" sz="3600" b="1" dirty="0">
              <a:solidFill>
                <a:srgbClr val="9966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G:\По морям по волнам\Картинки для занятия\карта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2692400" cy="2007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z="7200" b="1" dirty="0" smtClean="0">
                <a:solidFill>
                  <a:srgbClr val="0070C0"/>
                </a:solidFill>
                <a:latin typeface="Monotype Corsiva" pitchFamily="66" charset="0"/>
              </a:rPr>
              <a:t>Награждение </a:t>
            </a:r>
            <a:endParaRPr lang="ru-RU" sz="7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1290811710_kopiya-ostrov_sokrovich2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268760"/>
            <a:ext cx="8064896" cy="5256584"/>
          </a:xfrm>
          <a:prstGeom prst="rect">
            <a:avLst/>
          </a:prstGeom>
        </p:spPr>
      </p:pic>
      <p:pic>
        <p:nvPicPr>
          <p:cNvPr id="3" name="Пираты Кариб. моря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411760" y="3429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>
    <p:cu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lide0005_backgrou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2286000" y="2714625"/>
            <a:ext cx="5214938" cy="1071563"/>
          </a:xfrm>
        </p:spPr>
        <p:txBody>
          <a:bodyPr/>
          <a:lstStyle/>
          <a:p>
            <a:pPr eaLnBrk="1" hangingPunct="1"/>
            <a:r>
              <a:rPr lang="ru-RU" sz="3200" dirty="0" smtClean="0">
                <a:solidFill>
                  <a:srgbClr val="0033CC"/>
                </a:solidFill>
              </a:rPr>
              <a:t/>
            </a:r>
            <a:br>
              <a:rPr lang="ru-RU" sz="3200" dirty="0" smtClean="0">
                <a:solidFill>
                  <a:srgbClr val="0033CC"/>
                </a:solidFill>
              </a:rPr>
            </a:br>
            <a:r>
              <a:rPr lang="ru-RU" sz="3200" dirty="0" smtClean="0">
                <a:solidFill>
                  <a:srgbClr val="0033CC"/>
                </a:solidFill>
              </a:rPr>
              <a:t/>
            </a:r>
            <a:br>
              <a:rPr lang="ru-RU" sz="3200" dirty="0" smtClean="0">
                <a:solidFill>
                  <a:srgbClr val="0033CC"/>
                </a:solidFill>
              </a:rPr>
            </a:br>
            <a:r>
              <a:rPr lang="ru-RU" sz="3200" dirty="0" smtClean="0">
                <a:solidFill>
                  <a:srgbClr val="0033CC"/>
                </a:solidFill>
              </a:rPr>
              <a:t/>
            </a:r>
            <a:br>
              <a:rPr lang="ru-RU" sz="3200" dirty="0" smtClean="0">
                <a:solidFill>
                  <a:srgbClr val="0033CC"/>
                </a:solidFill>
              </a:rPr>
            </a:br>
            <a:r>
              <a:rPr lang="ru-RU" sz="7200" b="1" dirty="0" smtClean="0">
                <a:solidFill>
                  <a:srgbClr val="0033CC"/>
                </a:solidFill>
                <a:latin typeface="Segoe Script" pitchFamily="34" charset="0"/>
              </a:rPr>
              <a:t>«По морям, </a:t>
            </a:r>
            <a:br>
              <a:rPr lang="ru-RU" sz="7200" b="1" dirty="0" smtClean="0">
                <a:solidFill>
                  <a:srgbClr val="0033CC"/>
                </a:solidFill>
                <a:latin typeface="Segoe Script" pitchFamily="34" charset="0"/>
              </a:rPr>
            </a:br>
            <a:r>
              <a:rPr lang="ru-RU" sz="7200" b="1" dirty="0" smtClean="0">
                <a:solidFill>
                  <a:srgbClr val="0033CC"/>
                </a:solidFill>
                <a:latin typeface="Segoe Script" pitchFamily="34" charset="0"/>
              </a:rPr>
              <a:t>по волнам» </a:t>
            </a:r>
            <a:br>
              <a:rPr lang="ru-RU" sz="7200" b="1" dirty="0" smtClean="0">
                <a:solidFill>
                  <a:srgbClr val="0033CC"/>
                </a:solidFill>
                <a:latin typeface="Segoe Script" pitchFamily="34" charset="0"/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205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75" y="4071938"/>
            <a:ext cx="4329113" cy="1428750"/>
          </a:xfrm>
        </p:spPr>
        <p:txBody>
          <a:bodyPr/>
          <a:lstStyle/>
          <a:p>
            <a:pPr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  <a:p>
            <a:pPr algn="l" eaLnBrk="1" hangingPunct="1"/>
            <a:endParaRPr lang="ru-RU" sz="1600" dirty="0" smtClean="0"/>
          </a:p>
        </p:txBody>
      </p:sp>
      <p:sp>
        <p:nvSpPr>
          <p:cNvPr id="2053" name="Прямоугольник 5"/>
          <p:cNvSpPr>
            <a:spLocks noChangeArrowheads="1"/>
          </p:cNvSpPr>
          <p:nvPr/>
        </p:nvSpPr>
        <p:spPr bwMode="auto">
          <a:xfrm>
            <a:off x="3143250" y="357188"/>
            <a:ext cx="35004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P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2056" name="Picture 8" descr="Сообщество взаимопомощи учителей Pedsovet.s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509120"/>
            <a:ext cx="1081087" cy="973138"/>
          </a:xfrm>
          <a:prstGeom prst="rect">
            <a:avLst/>
          </a:prstGeom>
          <a:noFill/>
        </p:spPr>
      </p:pic>
      <p:pic>
        <p:nvPicPr>
          <p:cNvPr id="1026" name="Picture 2" descr="G:\По морям по волнам\ebb2dcad196e012713374a9a61230fc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pic>
        <p:nvPicPr>
          <p:cNvPr id="8" name="Рисунок 7" descr="G:\По морям по волнам\кораблик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0688"/>
            <a:ext cx="5688632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-108520" y="260648"/>
            <a:ext cx="2148840" cy="184708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6000" i="1" dirty="0" smtClean="0">
                <a:latin typeface="Sylfaen" pitchFamily="18" charset="0"/>
              </a:rPr>
              <a:t>               В путь !</a:t>
            </a:r>
            <a:endParaRPr lang="ru-RU" sz="6000" i="1" dirty="0">
              <a:latin typeface="Sylfaen" pitchFamily="18" charset="0"/>
            </a:endParaRPr>
          </a:p>
        </p:txBody>
      </p:sp>
      <p:pic>
        <p:nvPicPr>
          <p:cNvPr id="4" name="Содержимое 3" descr="сканирование0004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214282" y="1142984"/>
            <a:ext cx="7300806" cy="489586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 descr="брррррррр (2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7158" y="500042"/>
            <a:ext cx="1815084" cy="10378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072330" y="4429132"/>
            <a:ext cx="2071670" cy="242886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8" name="Picture 2" descr="G:\По морям по волнам\рыбалка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9485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8027988" y="6237288"/>
            <a:ext cx="792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к бою!</a:t>
            </a:r>
          </a:p>
        </p:txBody>
      </p:sp>
      <p:pic>
        <p:nvPicPr>
          <p:cNvPr id="3076" name="Picture 12" descr="24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088" y="6021388"/>
            <a:ext cx="10255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4" descr="Безимени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04813"/>
            <a:ext cx="8243888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" name="Таблица 238"/>
          <p:cNvGraphicFramePr>
            <a:graphicFrameLocks noGrp="1"/>
          </p:cNvGraphicFramePr>
          <p:nvPr/>
        </p:nvGraphicFramePr>
        <p:xfrm>
          <a:off x="0" y="0"/>
          <a:ext cx="9144000" cy="135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357298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/>
                        <a:t>А</a:t>
                      </a:r>
                      <a:endParaRPr lang="ru-RU" sz="80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/>
                        <a:t>Б</a:t>
                      </a:r>
                      <a:endParaRPr lang="ru-RU" sz="80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/>
                        <a:t>В</a:t>
                      </a:r>
                      <a:endParaRPr lang="ru-RU" sz="80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/>
                        <a:t>Г</a:t>
                      </a:r>
                      <a:endParaRPr lang="ru-RU" sz="8000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8316913" y="-26988"/>
            <a:ext cx="827087" cy="86518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ru-RU" sz="7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0" y="1357298"/>
            <a:ext cx="1854175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0" y="5429264"/>
            <a:ext cx="1854175" cy="1428736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2" name="Rectangle 3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2714620"/>
            <a:ext cx="1854175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0" y="4071942"/>
            <a:ext cx="1854175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1857356" y="1357298"/>
            <a:ext cx="1782768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1857356" y="5429264"/>
            <a:ext cx="1782768" cy="1428736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09" name="Rectangle 3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857356" y="2714620"/>
            <a:ext cx="1782768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1857356" y="4071942"/>
            <a:ext cx="1782768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3643306" y="1357298"/>
            <a:ext cx="1854207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3643306" y="5429264"/>
            <a:ext cx="1854207" cy="1428736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5" name="Rectangle 4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643306" y="2714620"/>
            <a:ext cx="1857388" cy="1365253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3643306" y="4071942"/>
            <a:ext cx="1854207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5500694" y="1357298"/>
            <a:ext cx="1782769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5500694" y="5429264"/>
            <a:ext cx="1782769" cy="1428736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5500694" y="2714620"/>
            <a:ext cx="1782769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>
            <a:off x="5500694" y="4071942"/>
            <a:ext cx="1782769" cy="1357322"/>
          </a:xfrm>
          <a:prstGeom prst="rect">
            <a:avLst/>
          </a:prstGeom>
          <a:solidFill>
            <a:srgbClr val="00CCFF"/>
          </a:solidFill>
          <a:ln w="28575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69" name="Picture 97" descr="sea39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785917" y="2814628"/>
            <a:ext cx="1500198" cy="116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1" descr="sea39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-1" y="2759090"/>
            <a:ext cx="1571604" cy="122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0" name="Picture 98" descr="sea39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643305" y="2774940"/>
            <a:ext cx="1643074" cy="1277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6"/>
          <p:cNvGrpSpPr>
            <a:grpSpLocks/>
          </p:cNvGrpSpPr>
          <p:nvPr/>
        </p:nvGrpSpPr>
        <p:grpSpPr bwMode="auto">
          <a:xfrm>
            <a:off x="428596" y="3000372"/>
            <a:ext cx="1000132" cy="935039"/>
            <a:chOff x="-703" y="3339"/>
            <a:chExt cx="357" cy="454"/>
          </a:xfrm>
        </p:grpSpPr>
        <p:sp>
          <p:nvSpPr>
            <p:cNvPr id="4333" name="Freeform 94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34" name="Freeform 95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09"/>
          <p:cNvGrpSpPr>
            <a:grpSpLocks/>
          </p:cNvGrpSpPr>
          <p:nvPr/>
        </p:nvGrpSpPr>
        <p:grpSpPr bwMode="auto">
          <a:xfrm>
            <a:off x="2071670" y="3000372"/>
            <a:ext cx="1143008" cy="935039"/>
            <a:chOff x="-703" y="3339"/>
            <a:chExt cx="357" cy="454"/>
          </a:xfrm>
        </p:grpSpPr>
        <p:sp>
          <p:nvSpPr>
            <p:cNvPr id="4331" name="Freeform 110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32" name="Freeform 111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112"/>
          <p:cNvGrpSpPr>
            <a:grpSpLocks/>
          </p:cNvGrpSpPr>
          <p:nvPr/>
        </p:nvGrpSpPr>
        <p:grpSpPr bwMode="auto">
          <a:xfrm>
            <a:off x="4071934" y="2928934"/>
            <a:ext cx="1071570" cy="1077915"/>
            <a:chOff x="-703" y="3339"/>
            <a:chExt cx="357" cy="454"/>
          </a:xfrm>
        </p:grpSpPr>
        <p:sp>
          <p:nvSpPr>
            <p:cNvPr id="4329" name="Freeform 113"/>
            <p:cNvSpPr>
              <a:spLocks/>
            </p:cNvSpPr>
            <p:nvPr/>
          </p:nvSpPr>
          <p:spPr bwMode="auto">
            <a:xfrm>
              <a:off x="-658" y="3339"/>
              <a:ext cx="227" cy="454"/>
            </a:xfrm>
            <a:custGeom>
              <a:avLst/>
              <a:gdLst>
                <a:gd name="T0" fmla="*/ 0 w 317"/>
                <a:gd name="T1" fmla="*/ 0 h 681"/>
                <a:gd name="T2" fmla="*/ 227 w 317"/>
                <a:gd name="T3" fmla="*/ 363 h 681"/>
                <a:gd name="T4" fmla="*/ 317 w 317"/>
                <a:gd name="T5" fmla="*/ 681 h 681"/>
                <a:gd name="T6" fmla="*/ 0 60000 65536"/>
                <a:gd name="T7" fmla="*/ 0 60000 65536"/>
                <a:gd name="T8" fmla="*/ 0 60000 65536"/>
                <a:gd name="T9" fmla="*/ 0 w 317"/>
                <a:gd name="T10" fmla="*/ 0 h 681"/>
                <a:gd name="T11" fmla="*/ 317 w 317"/>
                <a:gd name="T12" fmla="*/ 681 h 6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681">
                  <a:moveTo>
                    <a:pt x="0" y="0"/>
                  </a:moveTo>
                  <a:cubicBezTo>
                    <a:pt x="87" y="125"/>
                    <a:pt x="174" y="250"/>
                    <a:pt x="227" y="363"/>
                  </a:cubicBezTo>
                  <a:cubicBezTo>
                    <a:pt x="280" y="476"/>
                    <a:pt x="302" y="628"/>
                    <a:pt x="317" y="681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30" name="Freeform 114"/>
            <p:cNvSpPr>
              <a:spLocks/>
            </p:cNvSpPr>
            <p:nvPr/>
          </p:nvSpPr>
          <p:spPr bwMode="auto">
            <a:xfrm>
              <a:off x="-703" y="3385"/>
              <a:ext cx="357" cy="302"/>
            </a:xfrm>
            <a:custGeom>
              <a:avLst/>
              <a:gdLst>
                <a:gd name="T0" fmla="*/ 499 w 499"/>
                <a:gd name="T1" fmla="*/ 0 h 453"/>
                <a:gd name="T2" fmla="*/ 226 w 499"/>
                <a:gd name="T3" fmla="*/ 181 h 453"/>
                <a:gd name="T4" fmla="*/ 0 w 499"/>
                <a:gd name="T5" fmla="*/ 453 h 453"/>
                <a:gd name="T6" fmla="*/ 0 60000 65536"/>
                <a:gd name="T7" fmla="*/ 0 60000 65536"/>
                <a:gd name="T8" fmla="*/ 0 60000 65536"/>
                <a:gd name="T9" fmla="*/ 0 w 499"/>
                <a:gd name="T10" fmla="*/ 0 h 453"/>
                <a:gd name="T11" fmla="*/ 499 w 49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99" h="453">
                  <a:moveTo>
                    <a:pt x="499" y="0"/>
                  </a:moveTo>
                  <a:cubicBezTo>
                    <a:pt x="404" y="52"/>
                    <a:pt x="309" y="105"/>
                    <a:pt x="226" y="181"/>
                  </a:cubicBezTo>
                  <a:cubicBezTo>
                    <a:pt x="143" y="257"/>
                    <a:pt x="38" y="408"/>
                    <a:pt x="0" y="453"/>
                  </a:cubicBezTo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208" name="Picture 196" descr="1STR1">
            <a:hlinkClick r:id="" action="ppaction://hlinkshowjump?jump=endshow" highlightClick="1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2396" y="0"/>
            <a:ext cx="1250927" cy="1250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" name="Picture 208" descr="Безимени-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149726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7" name="Picture 215" descr="Безимени-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5500679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23"/>
          <p:cNvGrpSpPr>
            <a:grpSpLocks/>
          </p:cNvGrpSpPr>
          <p:nvPr/>
        </p:nvGrpSpPr>
        <p:grpSpPr bwMode="auto">
          <a:xfrm>
            <a:off x="214282" y="1214422"/>
            <a:ext cx="1571636" cy="1531942"/>
            <a:chOff x="-560" y="1616"/>
            <a:chExt cx="560" cy="560"/>
          </a:xfrm>
        </p:grpSpPr>
        <p:sp>
          <p:nvSpPr>
            <p:cNvPr id="4295" name="Oval 224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296" name="Picture 225" descr="Безимени-6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oup 231"/>
          <p:cNvGrpSpPr>
            <a:grpSpLocks/>
          </p:cNvGrpSpPr>
          <p:nvPr/>
        </p:nvGrpSpPr>
        <p:grpSpPr bwMode="auto">
          <a:xfrm>
            <a:off x="2000232" y="1571612"/>
            <a:ext cx="1428760" cy="1174752"/>
            <a:chOff x="-493" y="2659"/>
            <a:chExt cx="515" cy="515"/>
          </a:xfrm>
        </p:grpSpPr>
        <p:sp>
          <p:nvSpPr>
            <p:cNvPr id="4291" name="Oval 232"/>
            <p:cNvSpPr>
              <a:spLocks noChangeArrowheads="1"/>
            </p:cNvSpPr>
            <p:nvPr/>
          </p:nvSpPr>
          <p:spPr bwMode="auto">
            <a:xfrm>
              <a:off x="-295" y="2750"/>
              <a:ext cx="135" cy="272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292" name="Picture 233" descr="Безимени-6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493" y="2659"/>
              <a:ext cx="515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Group 234"/>
          <p:cNvGrpSpPr>
            <a:grpSpLocks/>
          </p:cNvGrpSpPr>
          <p:nvPr/>
        </p:nvGrpSpPr>
        <p:grpSpPr bwMode="auto">
          <a:xfrm>
            <a:off x="2000232" y="4214818"/>
            <a:ext cx="1285884" cy="1084265"/>
            <a:chOff x="-560" y="2251"/>
            <a:chExt cx="560" cy="560"/>
          </a:xfrm>
        </p:grpSpPr>
        <p:sp>
          <p:nvSpPr>
            <p:cNvPr id="4289" name="Oval 235"/>
            <p:cNvSpPr>
              <a:spLocks noChangeArrowheads="1"/>
            </p:cNvSpPr>
            <p:nvPr/>
          </p:nvSpPr>
          <p:spPr bwMode="auto">
            <a:xfrm>
              <a:off x="-386" y="2432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290" name="Picture 236" descr="Безимени-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560" y="2251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09" name="Picture 237" descr="Безимени-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14546" y="5492746"/>
            <a:ext cx="1365254" cy="136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Group 244"/>
          <p:cNvGrpSpPr>
            <a:grpSpLocks/>
          </p:cNvGrpSpPr>
          <p:nvPr/>
        </p:nvGrpSpPr>
        <p:grpSpPr bwMode="auto">
          <a:xfrm>
            <a:off x="3857620" y="1500174"/>
            <a:ext cx="1357322" cy="1227141"/>
            <a:chOff x="-560" y="2251"/>
            <a:chExt cx="560" cy="560"/>
          </a:xfrm>
        </p:grpSpPr>
        <p:sp>
          <p:nvSpPr>
            <p:cNvPr id="4283" name="Oval 245"/>
            <p:cNvSpPr>
              <a:spLocks noChangeArrowheads="1"/>
            </p:cNvSpPr>
            <p:nvPr/>
          </p:nvSpPr>
          <p:spPr bwMode="auto">
            <a:xfrm>
              <a:off x="-386" y="2432"/>
              <a:ext cx="226" cy="227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284" name="Picture 246" descr="Безимени-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-560" y="2251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19" name="Picture 247" descr="Безимени-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71934" y="4143380"/>
            <a:ext cx="121444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248"/>
          <p:cNvGrpSpPr>
            <a:grpSpLocks/>
          </p:cNvGrpSpPr>
          <p:nvPr/>
        </p:nvGrpSpPr>
        <p:grpSpPr bwMode="auto">
          <a:xfrm>
            <a:off x="3857620" y="5643578"/>
            <a:ext cx="1500198" cy="1214422"/>
            <a:chOff x="-560" y="1616"/>
            <a:chExt cx="560" cy="560"/>
          </a:xfrm>
        </p:grpSpPr>
        <p:sp>
          <p:nvSpPr>
            <p:cNvPr id="4281" name="Oval 249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282" name="Picture 250" descr="Безимени-6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26" name="Picture 254" descr="Безимени-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43570" y="1500174"/>
            <a:ext cx="1285884" cy="128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27" name="Picture 255" descr="Безимени-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43570" y="2714620"/>
            <a:ext cx="1285884" cy="128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Group 256"/>
          <p:cNvGrpSpPr>
            <a:grpSpLocks/>
          </p:cNvGrpSpPr>
          <p:nvPr/>
        </p:nvGrpSpPr>
        <p:grpSpPr bwMode="auto">
          <a:xfrm>
            <a:off x="5715008" y="4071942"/>
            <a:ext cx="1428760" cy="1214446"/>
            <a:chOff x="-560" y="1616"/>
            <a:chExt cx="560" cy="560"/>
          </a:xfrm>
        </p:grpSpPr>
        <p:sp>
          <p:nvSpPr>
            <p:cNvPr id="4279" name="Oval 257"/>
            <p:cNvSpPr>
              <a:spLocks noChangeArrowheads="1"/>
            </p:cNvSpPr>
            <p:nvPr/>
          </p:nvSpPr>
          <p:spPr bwMode="auto">
            <a:xfrm>
              <a:off x="-477" y="1843"/>
              <a:ext cx="137" cy="136"/>
            </a:xfrm>
            <a:prstGeom prst="ellipse">
              <a:avLst/>
            </a:prstGeom>
            <a:solidFill>
              <a:schemeClr val="bg1"/>
            </a:solidFill>
            <a:ln w="3810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280" name="Picture 258" descr="Безимени-6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560" y="1616"/>
              <a:ext cx="560" cy="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31" name="Picture 259" descr="Безимени-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786446" y="5492770"/>
            <a:ext cx="1436692" cy="143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0" name="Таблица 239"/>
          <p:cNvGraphicFramePr>
            <a:graphicFrameLocks noGrp="1"/>
          </p:cNvGraphicFramePr>
          <p:nvPr/>
        </p:nvGraphicFramePr>
        <p:xfrm>
          <a:off x="7310446" y="1285859"/>
          <a:ext cx="1833554" cy="5572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3554"/>
              </a:tblGrid>
              <a:tr h="1393035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solidFill>
                            <a:schemeClr val="accent3"/>
                          </a:solidFill>
                        </a:rPr>
                        <a:t>1</a:t>
                      </a:r>
                      <a:endParaRPr lang="ru-RU" sz="80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93035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solidFill>
                            <a:schemeClr val="accent3"/>
                          </a:solidFill>
                        </a:rPr>
                        <a:t>2</a:t>
                      </a:r>
                      <a:endParaRPr lang="ru-RU" sz="80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93035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solidFill>
                            <a:schemeClr val="accent3"/>
                          </a:solidFill>
                        </a:rPr>
                        <a:t>3</a:t>
                      </a:r>
                      <a:endParaRPr lang="ru-RU" sz="80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393035">
                <a:tc>
                  <a:txBody>
                    <a:bodyPr/>
                    <a:lstStyle/>
                    <a:p>
                      <a:pPr algn="ctr"/>
                      <a:r>
                        <a:rPr lang="ru-RU" sz="8000" b="1" dirty="0" smtClean="0">
                          <a:solidFill>
                            <a:schemeClr val="accent3"/>
                          </a:solidFill>
                        </a:rPr>
                        <a:t>4</a:t>
                      </a:r>
                      <a:endParaRPr lang="ru-RU" sz="80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2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6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33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pic>
        <p:nvPicPr>
          <p:cNvPr id="9220" name="Picture 4" descr="24">
            <a:hlinkClick r:id="rId4" action="ppaction://hlinksldjump" tooltip="назад!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4384">
            <a:off x="7885113" y="6170613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699792" y="1340768"/>
            <a:ext cx="48245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ЗАДАЧА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свободное от грабежа время пираты играют в кости, метают ножи и играют в карты.                                                                       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Синдбад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не играет в кости, Флинт не играет в карты, а Билли </a:t>
            </a: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Бонсу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пираты подарили мишень для игры в ножички. 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Чем занимается каждый пират?</a:t>
            </a:r>
            <a:endParaRPr lang="ru-RU" sz="2400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 advClick="0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lide0005_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 rot="-2265459">
            <a:off x="7956550" y="6137275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000"/>
              <a:t>обратно</a:t>
            </a:r>
          </a:p>
        </p:txBody>
      </p:sp>
      <p:pic>
        <p:nvPicPr>
          <p:cNvPr id="9220" name="Picture 4" descr="24">
            <a:hlinkClick r:id="rId4" action="ppaction://hlinksldjump" tooltip="назад!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2224384">
            <a:off x="7885113" y="6170613"/>
            <a:ext cx="952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411760" y="1340768"/>
            <a:ext cx="4824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ЗАДАЧА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71800" y="2348880"/>
          <a:ext cx="4248471" cy="2827008"/>
        </p:xfrm>
        <a:graphic>
          <a:graphicData uri="http://schemas.openxmlformats.org/drawingml/2006/table">
            <a:tbl>
              <a:tblPr/>
              <a:tblGrid>
                <a:gridCol w="1341623"/>
                <a:gridCol w="968950"/>
                <a:gridCol w="968950"/>
                <a:gridCol w="968948"/>
              </a:tblGrid>
              <a:tr h="864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Игра в кости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Игра в ножи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Игра в карты</a:t>
                      </a:r>
                      <a:endParaRPr lang="ru-RU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err="1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Синдбад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-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-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+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Флинт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+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-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-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Билли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2000" b="1" dirty="0" err="1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Бонс</a:t>
                      </a:r>
                      <a:endParaRPr lang="ru-RU" sz="2000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-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+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Calibri"/>
                          <a:cs typeface="Times New Roman"/>
                        </a:rPr>
                        <a:t>   -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Click="0">
    <p:circl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r_boi">
  <a:themeElements>
    <a:clrScheme name="mor_boi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r_bo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r_bo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r_bo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r_bo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</TotalTime>
  <Words>252</Words>
  <Application>Microsoft Office PowerPoint</Application>
  <PresentationFormat>Экран (4:3)</PresentationFormat>
  <Paragraphs>93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mor_boi</vt:lpstr>
      <vt:lpstr> "ПО МОРЯМ, ПО ВОЛНАМ "   </vt:lpstr>
      <vt:lpstr>Слайд 2</vt:lpstr>
      <vt:lpstr>   «По морям,  по волнам»   </vt:lpstr>
      <vt:lpstr>               В путь !</vt:lpstr>
      <vt:lpstr>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          1, 9, 10, 15, 15, 33</vt:lpstr>
      <vt:lpstr>Слайд 15</vt:lpstr>
      <vt:lpstr>Слайд 16</vt:lpstr>
      <vt:lpstr>Слайд 17</vt:lpstr>
      <vt:lpstr>Слайд 18</vt:lpstr>
      <vt:lpstr>Слайд 19</vt:lpstr>
      <vt:lpstr>Награждение </vt:lpstr>
    </vt:vector>
  </TitlesOfParts>
  <Company>DANILGROUP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вва</dc:creator>
  <cp:lastModifiedBy>irina</cp:lastModifiedBy>
  <cp:revision>108</cp:revision>
  <dcterms:created xsi:type="dcterms:W3CDTF">2013-08-11T03:56:02Z</dcterms:created>
  <dcterms:modified xsi:type="dcterms:W3CDTF">2022-02-18T20:06:36Z</dcterms:modified>
</cp:coreProperties>
</file>