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1" r:id="rId6"/>
    <p:sldId id="274" r:id="rId7"/>
    <p:sldId id="275" r:id="rId8"/>
    <p:sldId id="276" r:id="rId9"/>
    <p:sldId id="278" r:id="rId10"/>
    <p:sldId id="281" r:id="rId11"/>
    <p:sldId id="280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2500" autoAdjust="0"/>
  </p:normalViewPr>
  <p:slideViewPr>
    <p:cSldViewPr>
      <p:cViewPr varScale="1">
        <p:scale>
          <a:sx n="44" d="100"/>
          <a:sy n="44" d="100"/>
        </p:scale>
        <p:origin x="213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9BD4DE-C7AA-4D60-B723-5E75D8EF5CE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86D1E9-41CE-4C16-8FCF-F42A2AC0193C}">
      <dgm:prSet phldrT="[Текст]" custT="1"/>
      <dgm:spPr/>
      <dgm:t>
        <a:bodyPr/>
        <a:lstStyle/>
        <a:p>
          <a:r>
            <a:rPr lang="ru-RU" sz="2000" b="1" dirty="0" smtClean="0"/>
            <a:t>Проблемы</a:t>
          </a:r>
          <a:endParaRPr lang="ru-RU" sz="2000" b="1" dirty="0"/>
        </a:p>
      </dgm:t>
    </dgm:pt>
    <dgm:pt modelId="{6742FB9E-121A-4B9C-9EE1-D0F3F786DC3E}" type="parTrans" cxnId="{DE5F4E70-AF72-4231-82FC-D29368591B6B}">
      <dgm:prSet/>
      <dgm:spPr/>
      <dgm:t>
        <a:bodyPr/>
        <a:lstStyle/>
        <a:p>
          <a:endParaRPr lang="ru-RU"/>
        </a:p>
      </dgm:t>
    </dgm:pt>
    <dgm:pt modelId="{19C76F2D-EBED-4751-A8A4-AF5FB946ADF3}" type="sibTrans" cxnId="{DE5F4E70-AF72-4231-82FC-D29368591B6B}">
      <dgm:prSet/>
      <dgm:spPr/>
      <dgm:t>
        <a:bodyPr/>
        <a:lstStyle/>
        <a:p>
          <a:endParaRPr lang="ru-RU"/>
        </a:p>
      </dgm:t>
    </dgm:pt>
    <dgm:pt modelId="{8398B68F-14DF-4CF9-B8D2-3FABFCAC03C8}">
      <dgm:prSet phldrT="[Текст]" custT="1"/>
      <dgm:spPr/>
      <dgm:t>
        <a:bodyPr/>
        <a:lstStyle/>
        <a:p>
          <a:r>
            <a:rPr lang="ru-RU" sz="2800" dirty="0" smtClean="0"/>
            <a:t> </a:t>
          </a:r>
          <a:r>
            <a:rPr lang="ru-RU" sz="2800" b="1" dirty="0" smtClean="0"/>
            <a:t>Утрата культурных ценностей и наследия своего народа.</a:t>
          </a:r>
          <a:endParaRPr lang="ru-RU" sz="2800" b="1" dirty="0"/>
        </a:p>
      </dgm:t>
    </dgm:pt>
    <dgm:pt modelId="{67759624-1AA5-4B08-BB09-265EB417D612}" type="parTrans" cxnId="{D2BB4299-715A-4948-A2FF-8770E7E9DB67}">
      <dgm:prSet/>
      <dgm:spPr/>
      <dgm:t>
        <a:bodyPr/>
        <a:lstStyle/>
        <a:p>
          <a:endParaRPr lang="ru-RU"/>
        </a:p>
      </dgm:t>
    </dgm:pt>
    <dgm:pt modelId="{76FD61F1-3DE7-439E-816B-6D022F0D09EE}" type="sibTrans" cxnId="{D2BB4299-715A-4948-A2FF-8770E7E9DB67}">
      <dgm:prSet/>
      <dgm:spPr/>
      <dgm:t>
        <a:bodyPr/>
        <a:lstStyle/>
        <a:p>
          <a:endParaRPr lang="ru-RU"/>
        </a:p>
      </dgm:t>
    </dgm:pt>
    <dgm:pt modelId="{5C96B8F3-FD75-4A66-9E1E-CCD5D803F895}">
      <dgm:prSet phldrT="[Текст]" custT="1"/>
      <dgm:spPr/>
      <dgm:t>
        <a:bodyPr/>
        <a:lstStyle/>
        <a:p>
          <a:r>
            <a:rPr lang="ru-RU" sz="1800" b="1" dirty="0" err="1" smtClean="0"/>
            <a:t>современ</a:t>
          </a:r>
          <a:endParaRPr lang="ru-RU" sz="1800" b="1" dirty="0" smtClean="0"/>
        </a:p>
        <a:p>
          <a:r>
            <a:rPr lang="ru-RU" sz="1800" b="1" dirty="0" err="1" smtClean="0"/>
            <a:t>ного</a:t>
          </a:r>
          <a:endParaRPr lang="ru-RU" sz="1800" b="1" dirty="0"/>
        </a:p>
      </dgm:t>
    </dgm:pt>
    <dgm:pt modelId="{1202C361-E013-4458-B85E-1962F5B0F282}" type="parTrans" cxnId="{ED338E03-A2B0-4A16-A2F6-6EB929B6496D}">
      <dgm:prSet/>
      <dgm:spPr/>
      <dgm:t>
        <a:bodyPr/>
        <a:lstStyle/>
        <a:p>
          <a:endParaRPr lang="ru-RU"/>
        </a:p>
      </dgm:t>
    </dgm:pt>
    <dgm:pt modelId="{2EF0158A-59F4-4882-A8DA-473EC9C632F1}" type="sibTrans" cxnId="{ED338E03-A2B0-4A16-A2F6-6EB929B6496D}">
      <dgm:prSet/>
      <dgm:spPr/>
      <dgm:t>
        <a:bodyPr/>
        <a:lstStyle/>
        <a:p>
          <a:endParaRPr lang="ru-RU"/>
        </a:p>
      </dgm:t>
    </dgm:pt>
    <dgm:pt modelId="{BE63314E-9C3F-449D-B6A0-231678AFD12A}">
      <dgm:prSet phldrT="[Текст]" custT="1"/>
      <dgm:spPr/>
      <dgm:t>
        <a:bodyPr/>
        <a:lstStyle/>
        <a:p>
          <a:r>
            <a:rPr lang="ru-RU" sz="2800" b="1" dirty="0" smtClean="0"/>
            <a:t>Равнодушное отношение к опыту прошлых поколений, неразвитость чувств детей, эмоциональная глухота и </a:t>
          </a:r>
          <a:r>
            <a:rPr lang="ru-RU" sz="2800" b="1" dirty="0" err="1" smtClean="0"/>
            <a:t>бездуховность</a:t>
          </a:r>
          <a:r>
            <a:rPr lang="ru-RU" sz="2800" b="1" dirty="0" smtClean="0"/>
            <a:t>.</a:t>
          </a:r>
          <a:endParaRPr lang="ru-RU" sz="2800" b="1" dirty="0"/>
        </a:p>
      </dgm:t>
    </dgm:pt>
    <dgm:pt modelId="{4CB9A68C-973A-437C-B9B7-AC0D9F1C50F7}" type="parTrans" cxnId="{1D587720-EDF9-4A32-AE30-69889C6724A1}">
      <dgm:prSet/>
      <dgm:spPr/>
      <dgm:t>
        <a:bodyPr/>
        <a:lstStyle/>
        <a:p>
          <a:endParaRPr lang="ru-RU"/>
        </a:p>
      </dgm:t>
    </dgm:pt>
    <dgm:pt modelId="{55274606-255B-409B-A74F-6AA3EB8B8256}" type="sibTrans" cxnId="{1D587720-EDF9-4A32-AE30-69889C6724A1}">
      <dgm:prSet/>
      <dgm:spPr/>
      <dgm:t>
        <a:bodyPr/>
        <a:lstStyle/>
        <a:p>
          <a:endParaRPr lang="ru-RU"/>
        </a:p>
      </dgm:t>
    </dgm:pt>
    <dgm:pt modelId="{0FB7BA66-9402-4821-B7AF-3B6770B9D4C2}">
      <dgm:prSet phldrT="[Текст]" custT="1"/>
      <dgm:spPr/>
      <dgm:t>
        <a:bodyPr/>
        <a:lstStyle/>
        <a:p>
          <a:r>
            <a:rPr lang="ru-RU" sz="1800" b="1" dirty="0" smtClean="0"/>
            <a:t>общества</a:t>
          </a:r>
          <a:endParaRPr lang="ru-RU" sz="1800" b="1" dirty="0"/>
        </a:p>
      </dgm:t>
    </dgm:pt>
    <dgm:pt modelId="{47AE553E-EFD5-454D-9676-073F48BDE4D2}" type="parTrans" cxnId="{B8858726-2B81-41D4-9304-925825401F57}">
      <dgm:prSet/>
      <dgm:spPr/>
      <dgm:t>
        <a:bodyPr/>
        <a:lstStyle/>
        <a:p>
          <a:endParaRPr lang="ru-RU"/>
        </a:p>
      </dgm:t>
    </dgm:pt>
    <dgm:pt modelId="{A6FF4DAF-3BCC-47E7-B0DA-EF64BF2E4370}" type="sibTrans" cxnId="{B8858726-2B81-41D4-9304-925825401F57}">
      <dgm:prSet/>
      <dgm:spPr/>
      <dgm:t>
        <a:bodyPr/>
        <a:lstStyle/>
        <a:p>
          <a:endParaRPr lang="ru-RU"/>
        </a:p>
      </dgm:t>
    </dgm:pt>
    <dgm:pt modelId="{A30D5730-3508-432F-B1FB-BB0B16F690DC}">
      <dgm:prSet phldrT="[Текст]" custT="1"/>
      <dgm:spPr/>
      <dgm:t>
        <a:bodyPr/>
        <a:lstStyle/>
        <a:p>
          <a:r>
            <a:rPr lang="ru-RU" sz="2800" b="1" dirty="0" smtClean="0"/>
            <a:t>Угасание патриотизма,</a:t>
          </a:r>
          <a:r>
            <a:rPr lang="en-US" sz="2800" b="1" dirty="0" smtClean="0"/>
            <a:t> </a:t>
          </a:r>
          <a:r>
            <a:rPr lang="ru-RU" sz="2800" b="1" dirty="0" smtClean="0"/>
            <a:t>нравственности у молодого поколения.</a:t>
          </a:r>
          <a:endParaRPr lang="ru-RU" sz="2800" b="1" dirty="0"/>
        </a:p>
      </dgm:t>
    </dgm:pt>
    <dgm:pt modelId="{A1E57BC1-B47C-4A0A-BBDF-9F0B455B7146}" type="parTrans" cxnId="{DB7C81C1-DF08-4E0A-85CD-3D208566F96D}">
      <dgm:prSet/>
      <dgm:spPr/>
      <dgm:t>
        <a:bodyPr/>
        <a:lstStyle/>
        <a:p>
          <a:endParaRPr lang="ru-RU"/>
        </a:p>
      </dgm:t>
    </dgm:pt>
    <dgm:pt modelId="{72948AA1-E765-4901-AC91-4B9F105734CA}" type="sibTrans" cxnId="{DB7C81C1-DF08-4E0A-85CD-3D208566F96D}">
      <dgm:prSet/>
      <dgm:spPr/>
      <dgm:t>
        <a:bodyPr/>
        <a:lstStyle/>
        <a:p>
          <a:endParaRPr lang="ru-RU"/>
        </a:p>
      </dgm:t>
    </dgm:pt>
    <dgm:pt modelId="{7BD57950-4E58-414D-B1FA-2194851AA234}" type="pres">
      <dgm:prSet presAssocID="{139BD4DE-C7AA-4D60-B723-5E75D8EF5CE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D7EBAD-6CC7-44C9-AD7E-D8A979812B05}" type="pres">
      <dgm:prSet presAssocID="{1786D1E9-41CE-4C16-8FCF-F42A2AC0193C}" presName="composite" presStyleCnt="0"/>
      <dgm:spPr/>
    </dgm:pt>
    <dgm:pt modelId="{D81D9432-18B6-47AE-ABE7-A524041F13E0}" type="pres">
      <dgm:prSet presAssocID="{1786D1E9-41CE-4C16-8FCF-F42A2AC0193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E31BAB-D36B-494A-9D38-324885439E97}" type="pres">
      <dgm:prSet presAssocID="{1786D1E9-41CE-4C16-8FCF-F42A2AC0193C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7CEF66-C274-4941-9D26-DEA7652650C4}" type="pres">
      <dgm:prSet presAssocID="{19C76F2D-EBED-4751-A8A4-AF5FB946ADF3}" presName="sp" presStyleCnt="0"/>
      <dgm:spPr/>
    </dgm:pt>
    <dgm:pt modelId="{AE8A0533-D06F-4F67-AD8F-4F2BAA730850}" type="pres">
      <dgm:prSet presAssocID="{5C96B8F3-FD75-4A66-9E1E-CCD5D803F895}" presName="composite" presStyleCnt="0"/>
      <dgm:spPr/>
    </dgm:pt>
    <dgm:pt modelId="{6EE4479F-7BA6-408A-B69A-32713C7AF701}" type="pres">
      <dgm:prSet presAssocID="{5C96B8F3-FD75-4A66-9E1E-CCD5D803F89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34B6A-82C1-466F-8D7C-5BA1AD14AD2A}" type="pres">
      <dgm:prSet presAssocID="{5C96B8F3-FD75-4A66-9E1E-CCD5D803F895}" presName="descendantText" presStyleLbl="alignAcc1" presStyleIdx="1" presStyleCnt="3" custScaleY="155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D4C412-EF0B-4400-9822-3B8435D8E419}" type="pres">
      <dgm:prSet presAssocID="{2EF0158A-59F4-4882-A8DA-473EC9C632F1}" presName="sp" presStyleCnt="0"/>
      <dgm:spPr/>
    </dgm:pt>
    <dgm:pt modelId="{55DC5C39-34F8-435D-B5F7-65DBB0B90F51}" type="pres">
      <dgm:prSet presAssocID="{0FB7BA66-9402-4821-B7AF-3B6770B9D4C2}" presName="composite" presStyleCnt="0"/>
      <dgm:spPr/>
    </dgm:pt>
    <dgm:pt modelId="{4459FE4A-4C42-4069-84E0-A29CA2DD7002}" type="pres">
      <dgm:prSet presAssocID="{0FB7BA66-9402-4821-B7AF-3B6770B9D4C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0AC10-5EF7-4993-82CD-77786AC6A342}" type="pres">
      <dgm:prSet presAssocID="{0FB7BA66-9402-4821-B7AF-3B6770B9D4C2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587720-EDF9-4A32-AE30-69889C6724A1}" srcId="{5C96B8F3-FD75-4A66-9E1E-CCD5D803F895}" destId="{BE63314E-9C3F-449D-B6A0-231678AFD12A}" srcOrd="0" destOrd="0" parTransId="{4CB9A68C-973A-437C-B9B7-AC0D9F1C50F7}" sibTransId="{55274606-255B-409B-A74F-6AA3EB8B8256}"/>
    <dgm:cxn modelId="{ED338E03-A2B0-4A16-A2F6-6EB929B6496D}" srcId="{139BD4DE-C7AA-4D60-B723-5E75D8EF5CE4}" destId="{5C96B8F3-FD75-4A66-9E1E-CCD5D803F895}" srcOrd="1" destOrd="0" parTransId="{1202C361-E013-4458-B85E-1962F5B0F282}" sibTransId="{2EF0158A-59F4-4882-A8DA-473EC9C632F1}"/>
    <dgm:cxn modelId="{78DB35C4-E9AC-4B01-A0F9-19AE58301FBB}" type="presOf" srcId="{0FB7BA66-9402-4821-B7AF-3B6770B9D4C2}" destId="{4459FE4A-4C42-4069-84E0-A29CA2DD7002}" srcOrd="0" destOrd="0" presId="urn:microsoft.com/office/officeart/2005/8/layout/chevron2"/>
    <dgm:cxn modelId="{D0671188-044D-4782-AC9D-0C04491820B8}" type="presOf" srcId="{A30D5730-3508-432F-B1FB-BB0B16F690DC}" destId="{24A0AC10-5EF7-4993-82CD-77786AC6A342}" srcOrd="0" destOrd="0" presId="urn:microsoft.com/office/officeart/2005/8/layout/chevron2"/>
    <dgm:cxn modelId="{F01258E5-069A-4E52-8D0B-A05C4BF902C8}" type="presOf" srcId="{139BD4DE-C7AA-4D60-B723-5E75D8EF5CE4}" destId="{7BD57950-4E58-414D-B1FA-2194851AA234}" srcOrd="0" destOrd="0" presId="urn:microsoft.com/office/officeart/2005/8/layout/chevron2"/>
    <dgm:cxn modelId="{DB7C81C1-DF08-4E0A-85CD-3D208566F96D}" srcId="{0FB7BA66-9402-4821-B7AF-3B6770B9D4C2}" destId="{A30D5730-3508-432F-B1FB-BB0B16F690DC}" srcOrd="0" destOrd="0" parTransId="{A1E57BC1-B47C-4A0A-BBDF-9F0B455B7146}" sibTransId="{72948AA1-E765-4901-AC91-4B9F105734CA}"/>
    <dgm:cxn modelId="{FAA78DFF-D406-410E-BA41-4C1949FDB1DA}" type="presOf" srcId="{5C96B8F3-FD75-4A66-9E1E-CCD5D803F895}" destId="{6EE4479F-7BA6-408A-B69A-32713C7AF701}" srcOrd="0" destOrd="0" presId="urn:microsoft.com/office/officeart/2005/8/layout/chevron2"/>
    <dgm:cxn modelId="{DE5F4E70-AF72-4231-82FC-D29368591B6B}" srcId="{139BD4DE-C7AA-4D60-B723-5E75D8EF5CE4}" destId="{1786D1E9-41CE-4C16-8FCF-F42A2AC0193C}" srcOrd="0" destOrd="0" parTransId="{6742FB9E-121A-4B9C-9EE1-D0F3F786DC3E}" sibTransId="{19C76F2D-EBED-4751-A8A4-AF5FB946ADF3}"/>
    <dgm:cxn modelId="{59FBC14A-F3CD-4996-BB23-8A6DC72888F9}" type="presOf" srcId="{BE63314E-9C3F-449D-B6A0-231678AFD12A}" destId="{D2F34B6A-82C1-466F-8D7C-5BA1AD14AD2A}" srcOrd="0" destOrd="0" presId="urn:microsoft.com/office/officeart/2005/8/layout/chevron2"/>
    <dgm:cxn modelId="{6AFD916D-E73D-4970-9129-19A522B1650B}" type="presOf" srcId="{1786D1E9-41CE-4C16-8FCF-F42A2AC0193C}" destId="{D81D9432-18B6-47AE-ABE7-A524041F13E0}" srcOrd="0" destOrd="0" presId="urn:microsoft.com/office/officeart/2005/8/layout/chevron2"/>
    <dgm:cxn modelId="{B8858726-2B81-41D4-9304-925825401F57}" srcId="{139BD4DE-C7AA-4D60-B723-5E75D8EF5CE4}" destId="{0FB7BA66-9402-4821-B7AF-3B6770B9D4C2}" srcOrd="2" destOrd="0" parTransId="{47AE553E-EFD5-454D-9676-073F48BDE4D2}" sibTransId="{A6FF4DAF-3BCC-47E7-B0DA-EF64BF2E4370}"/>
    <dgm:cxn modelId="{0F4AAB72-6CA1-4136-A428-6503E3B25DBD}" type="presOf" srcId="{8398B68F-14DF-4CF9-B8D2-3FABFCAC03C8}" destId="{D1E31BAB-D36B-494A-9D38-324885439E97}" srcOrd="0" destOrd="0" presId="urn:microsoft.com/office/officeart/2005/8/layout/chevron2"/>
    <dgm:cxn modelId="{D2BB4299-715A-4948-A2FF-8770E7E9DB67}" srcId="{1786D1E9-41CE-4C16-8FCF-F42A2AC0193C}" destId="{8398B68F-14DF-4CF9-B8D2-3FABFCAC03C8}" srcOrd="0" destOrd="0" parTransId="{67759624-1AA5-4B08-BB09-265EB417D612}" sibTransId="{76FD61F1-3DE7-439E-816B-6D022F0D09EE}"/>
    <dgm:cxn modelId="{984A7795-CD48-4C7E-B1B3-2E5CCF69FED8}" type="presParOf" srcId="{7BD57950-4E58-414D-B1FA-2194851AA234}" destId="{61D7EBAD-6CC7-44C9-AD7E-D8A979812B05}" srcOrd="0" destOrd="0" presId="urn:microsoft.com/office/officeart/2005/8/layout/chevron2"/>
    <dgm:cxn modelId="{C09235BE-31C1-4040-8FD7-4370C9CB8651}" type="presParOf" srcId="{61D7EBAD-6CC7-44C9-AD7E-D8A979812B05}" destId="{D81D9432-18B6-47AE-ABE7-A524041F13E0}" srcOrd="0" destOrd="0" presId="urn:microsoft.com/office/officeart/2005/8/layout/chevron2"/>
    <dgm:cxn modelId="{37765679-4B11-461E-88A1-19C1BF976F64}" type="presParOf" srcId="{61D7EBAD-6CC7-44C9-AD7E-D8A979812B05}" destId="{D1E31BAB-D36B-494A-9D38-324885439E97}" srcOrd="1" destOrd="0" presId="urn:microsoft.com/office/officeart/2005/8/layout/chevron2"/>
    <dgm:cxn modelId="{B9DD86D1-6C0E-41A5-A309-37BBA3145CAD}" type="presParOf" srcId="{7BD57950-4E58-414D-B1FA-2194851AA234}" destId="{7F7CEF66-C274-4941-9D26-DEA7652650C4}" srcOrd="1" destOrd="0" presId="urn:microsoft.com/office/officeart/2005/8/layout/chevron2"/>
    <dgm:cxn modelId="{38457624-2D19-43CF-BBFE-BCB858CDCAEA}" type="presParOf" srcId="{7BD57950-4E58-414D-B1FA-2194851AA234}" destId="{AE8A0533-D06F-4F67-AD8F-4F2BAA730850}" srcOrd="2" destOrd="0" presId="urn:microsoft.com/office/officeart/2005/8/layout/chevron2"/>
    <dgm:cxn modelId="{5ECD95D7-70F0-4C8F-BC57-7DA2C410FB88}" type="presParOf" srcId="{AE8A0533-D06F-4F67-AD8F-4F2BAA730850}" destId="{6EE4479F-7BA6-408A-B69A-32713C7AF701}" srcOrd="0" destOrd="0" presId="urn:microsoft.com/office/officeart/2005/8/layout/chevron2"/>
    <dgm:cxn modelId="{B2FF0442-F72D-4857-9073-EC742F08B1EA}" type="presParOf" srcId="{AE8A0533-D06F-4F67-AD8F-4F2BAA730850}" destId="{D2F34B6A-82C1-466F-8D7C-5BA1AD14AD2A}" srcOrd="1" destOrd="0" presId="urn:microsoft.com/office/officeart/2005/8/layout/chevron2"/>
    <dgm:cxn modelId="{DD195D5D-C768-40E8-BF9F-927B9D67E9B2}" type="presParOf" srcId="{7BD57950-4E58-414D-B1FA-2194851AA234}" destId="{5ED4C412-EF0B-4400-9822-3B8435D8E419}" srcOrd="3" destOrd="0" presId="urn:microsoft.com/office/officeart/2005/8/layout/chevron2"/>
    <dgm:cxn modelId="{0C0FDE1C-0962-44C7-B2E2-919DACE18B0D}" type="presParOf" srcId="{7BD57950-4E58-414D-B1FA-2194851AA234}" destId="{55DC5C39-34F8-435D-B5F7-65DBB0B90F51}" srcOrd="4" destOrd="0" presId="urn:microsoft.com/office/officeart/2005/8/layout/chevron2"/>
    <dgm:cxn modelId="{C792B1DC-42B6-433B-ACBA-BB9176C250AA}" type="presParOf" srcId="{55DC5C39-34F8-435D-B5F7-65DBB0B90F51}" destId="{4459FE4A-4C42-4069-84E0-A29CA2DD7002}" srcOrd="0" destOrd="0" presId="urn:microsoft.com/office/officeart/2005/8/layout/chevron2"/>
    <dgm:cxn modelId="{9E451434-8734-401A-8383-57B12A5D6E5B}" type="presParOf" srcId="{55DC5C39-34F8-435D-B5F7-65DBB0B90F51}" destId="{24A0AC10-5EF7-4993-82CD-77786AC6A34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8C453B-E709-462F-A383-FFCFEA96B176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6C4112-539F-41EA-AC07-84F3CAC25F00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Федеральный закон от 29.12.2012 г. N 273- ФЗ "Об образовании в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Российской Федерации»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5999969D-1F53-4758-87E6-02B387EAEAF0}" type="parTrans" cxnId="{7A75863D-BE25-4248-90F0-C1DA2E734DBD}">
      <dgm:prSet/>
      <dgm:spPr/>
      <dgm:t>
        <a:bodyPr/>
        <a:lstStyle/>
        <a:p>
          <a:endParaRPr lang="ru-RU"/>
        </a:p>
      </dgm:t>
    </dgm:pt>
    <dgm:pt modelId="{8D3CC54E-9AAE-4B5B-8596-D8D33D648AD8}" type="sibTrans" cxnId="{7A75863D-BE25-4248-90F0-C1DA2E734DBD}">
      <dgm:prSet/>
      <dgm:spPr/>
      <dgm:t>
        <a:bodyPr/>
        <a:lstStyle/>
        <a:p>
          <a:endParaRPr lang="ru-RU"/>
        </a:p>
      </dgm:t>
    </dgm:pt>
    <dgm:pt modelId="{88CB189C-066A-4982-B959-FAE75C7E9A39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ПРИКАЗ МО и Науки РФ ОТ 17.10.2013Г.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№ 1155 «Об утверждении ФГОС ДО»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8C2DCA3-C38A-41AC-81DB-70E9322B525A}" type="parTrans" cxnId="{C984A97D-DE64-4352-B633-F7750DF2638E}">
      <dgm:prSet/>
      <dgm:spPr/>
      <dgm:t>
        <a:bodyPr/>
        <a:lstStyle/>
        <a:p>
          <a:endParaRPr lang="ru-RU"/>
        </a:p>
      </dgm:t>
    </dgm:pt>
    <dgm:pt modelId="{DC9C7AB3-343E-43FB-B4FB-D4365B21159E}" type="sibTrans" cxnId="{C984A97D-DE64-4352-B633-F7750DF2638E}">
      <dgm:prSet/>
      <dgm:spPr/>
      <dgm:t>
        <a:bodyPr/>
        <a:lstStyle/>
        <a:p>
          <a:endParaRPr lang="ru-RU"/>
        </a:p>
      </dgm:t>
    </dgm:pt>
    <dgm:pt modelId="{527CFC20-F93B-4DA8-AEAB-AD00343163C5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«Указ Президента РФ от 19 декабря 2012г. № 1666 «О Стратегии государственной национальной политики РФ на период до 2025года»»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A3E49B3-80D3-4411-A541-9B85B480DE78}" type="parTrans" cxnId="{0D59F444-A700-4D23-93DC-BD796219EDBA}">
      <dgm:prSet/>
      <dgm:spPr/>
      <dgm:t>
        <a:bodyPr/>
        <a:lstStyle/>
        <a:p>
          <a:endParaRPr lang="ru-RU"/>
        </a:p>
      </dgm:t>
    </dgm:pt>
    <dgm:pt modelId="{AA173435-09A7-4395-817C-47D3C7B3D4B6}" type="sibTrans" cxnId="{0D59F444-A700-4D23-93DC-BD796219EDBA}">
      <dgm:prSet/>
      <dgm:spPr/>
      <dgm:t>
        <a:bodyPr/>
        <a:lstStyle/>
        <a:p>
          <a:endParaRPr lang="ru-RU"/>
        </a:p>
      </dgm:t>
    </dgm:pt>
    <dgm:pt modelId="{276A95C3-D0D8-4FE2-B275-DA22995C7CAD}">
      <dgm:prSet phldrT="[Текст]" custT="1"/>
      <dgm:spPr/>
      <dgm:t>
        <a:bodyPr/>
        <a:lstStyle/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«Конвенция о правах ребенка», </a:t>
          </a:r>
        </a:p>
        <a:p>
          <a:r>
            <a:rPr lang="ru-RU" sz="2200" b="1" dirty="0" smtClean="0">
              <a:latin typeface="Times New Roman" pitchFamily="18" charset="0"/>
              <a:cs typeface="Times New Roman" pitchFamily="18" charset="0"/>
            </a:rPr>
            <a:t>статья 29</a:t>
          </a:r>
          <a:endParaRPr lang="ru-RU" sz="2200" b="1" dirty="0">
            <a:latin typeface="Times New Roman" pitchFamily="18" charset="0"/>
            <a:cs typeface="Times New Roman" pitchFamily="18" charset="0"/>
          </a:endParaRPr>
        </a:p>
      </dgm:t>
    </dgm:pt>
    <dgm:pt modelId="{5D162B6A-DF8A-4358-BFD7-F935A3521250}" type="sibTrans" cxnId="{E5DE6043-A431-44CD-80B6-82BE25DDF0E8}">
      <dgm:prSet/>
      <dgm:spPr/>
      <dgm:t>
        <a:bodyPr/>
        <a:lstStyle/>
        <a:p>
          <a:endParaRPr lang="ru-RU"/>
        </a:p>
      </dgm:t>
    </dgm:pt>
    <dgm:pt modelId="{018A2D21-B4CD-4462-B995-DA7060775294}" type="parTrans" cxnId="{E5DE6043-A431-44CD-80B6-82BE25DDF0E8}">
      <dgm:prSet/>
      <dgm:spPr/>
      <dgm:t>
        <a:bodyPr/>
        <a:lstStyle/>
        <a:p>
          <a:endParaRPr lang="ru-RU"/>
        </a:p>
      </dgm:t>
    </dgm:pt>
    <dgm:pt modelId="{38E0FD2E-6A06-4636-9D72-ED4353C42B5E}">
      <dgm:prSet/>
      <dgm:spPr/>
      <dgm:t>
        <a:bodyPr/>
        <a:lstStyle/>
        <a:p>
          <a:endParaRPr lang="ru-RU" dirty="0"/>
        </a:p>
      </dgm:t>
    </dgm:pt>
    <dgm:pt modelId="{41058280-1907-4397-AF09-1288C6245FD4}" type="parTrans" cxnId="{320E4FAA-838E-42E3-95EB-17798C9488D8}">
      <dgm:prSet/>
      <dgm:spPr/>
      <dgm:t>
        <a:bodyPr/>
        <a:lstStyle/>
        <a:p>
          <a:endParaRPr lang="ru-RU"/>
        </a:p>
      </dgm:t>
    </dgm:pt>
    <dgm:pt modelId="{4C87582E-E48B-4F18-8E54-E3B88FFDE41A}" type="sibTrans" cxnId="{320E4FAA-838E-42E3-95EB-17798C9488D8}">
      <dgm:prSet/>
      <dgm:spPr/>
      <dgm:t>
        <a:bodyPr/>
        <a:lstStyle/>
        <a:p>
          <a:endParaRPr lang="ru-RU"/>
        </a:p>
      </dgm:t>
    </dgm:pt>
    <dgm:pt modelId="{63A2A4C2-11E7-491B-997A-EC3C6F431C60}" type="pres">
      <dgm:prSet presAssocID="{178C453B-E709-462F-A383-FFCFEA96B176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03518FE-8E99-4043-8E86-F12B1DC7F69B}" type="pres">
      <dgm:prSet presAssocID="{178C453B-E709-462F-A383-FFCFEA96B176}" presName="diamond" presStyleLbl="bgShp" presStyleIdx="0" presStyleCnt="1" custScaleX="122892"/>
      <dgm:spPr/>
    </dgm:pt>
    <dgm:pt modelId="{D1DB8EEE-9AA2-4C9E-9B67-9982126CD54F}" type="pres">
      <dgm:prSet presAssocID="{178C453B-E709-462F-A383-FFCFEA96B176}" presName="quad1" presStyleLbl="node1" presStyleIdx="0" presStyleCnt="4" custScaleX="10855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FD0023-496D-4714-B7F4-85DFF84E70C9}" type="pres">
      <dgm:prSet presAssocID="{178C453B-E709-462F-A383-FFCFEA96B176}" presName="quad2" presStyleLbl="node1" presStyleIdx="1" presStyleCnt="4" custScaleX="98424" custScaleY="992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FCEF3B-DE7B-4280-ABC9-B6CCDADFD4C1}" type="pres">
      <dgm:prSet presAssocID="{178C453B-E709-462F-A383-FFCFEA96B176}" presName="quad3" presStyleLbl="node1" presStyleIdx="2" presStyleCnt="4" custScaleX="102379" custScaleY="11696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9B7AE-F209-4459-BC88-F78C09515F6D}" type="pres">
      <dgm:prSet presAssocID="{178C453B-E709-462F-A383-FFCFEA96B176}" presName="quad4" presStyleLbl="node1" presStyleIdx="3" presStyleCnt="4" custScaleX="93821" custScaleY="116249" custLinFactNeighborX="-757" custLinFactNeighborY="7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75863D-BE25-4248-90F0-C1DA2E734DBD}" srcId="{178C453B-E709-462F-A383-FFCFEA96B176}" destId="{FA6C4112-539F-41EA-AC07-84F3CAC25F00}" srcOrd="0" destOrd="0" parTransId="{5999969D-1F53-4758-87E6-02B387EAEAF0}" sibTransId="{8D3CC54E-9AAE-4B5B-8596-D8D33D648AD8}"/>
    <dgm:cxn modelId="{E5DE6043-A431-44CD-80B6-82BE25DDF0E8}" srcId="{178C453B-E709-462F-A383-FFCFEA96B176}" destId="{276A95C3-D0D8-4FE2-B275-DA22995C7CAD}" srcOrd="3" destOrd="0" parTransId="{018A2D21-B4CD-4462-B995-DA7060775294}" sibTransId="{5D162B6A-DF8A-4358-BFD7-F935A3521250}"/>
    <dgm:cxn modelId="{8192C6A4-27BB-4C2D-8FC3-126E83AE91D3}" type="presOf" srcId="{276A95C3-D0D8-4FE2-B275-DA22995C7CAD}" destId="{A149B7AE-F209-4459-BC88-F78C09515F6D}" srcOrd="0" destOrd="0" presId="urn:microsoft.com/office/officeart/2005/8/layout/matrix3"/>
    <dgm:cxn modelId="{90E6E55F-2571-42FC-B457-9CDB2931B476}" type="presOf" srcId="{527CFC20-F93B-4DA8-AEAB-AD00343163C5}" destId="{79FCEF3B-DE7B-4280-ABC9-B6CCDADFD4C1}" srcOrd="0" destOrd="0" presId="urn:microsoft.com/office/officeart/2005/8/layout/matrix3"/>
    <dgm:cxn modelId="{1CE1F114-D21E-4A01-B7F8-2A8BE0C99B49}" type="presOf" srcId="{88CB189C-066A-4982-B959-FAE75C7E9A39}" destId="{14FD0023-496D-4714-B7F4-85DFF84E70C9}" srcOrd="0" destOrd="0" presId="urn:microsoft.com/office/officeart/2005/8/layout/matrix3"/>
    <dgm:cxn modelId="{C984A97D-DE64-4352-B633-F7750DF2638E}" srcId="{178C453B-E709-462F-A383-FFCFEA96B176}" destId="{88CB189C-066A-4982-B959-FAE75C7E9A39}" srcOrd="1" destOrd="0" parTransId="{18C2DCA3-C38A-41AC-81DB-70E9322B525A}" sibTransId="{DC9C7AB3-343E-43FB-B4FB-D4365B21159E}"/>
    <dgm:cxn modelId="{284AC1F8-13E4-46DC-A807-6F08E1AF7D34}" type="presOf" srcId="{FA6C4112-539F-41EA-AC07-84F3CAC25F00}" destId="{D1DB8EEE-9AA2-4C9E-9B67-9982126CD54F}" srcOrd="0" destOrd="0" presId="urn:microsoft.com/office/officeart/2005/8/layout/matrix3"/>
    <dgm:cxn modelId="{320E4FAA-838E-42E3-95EB-17798C9488D8}" srcId="{178C453B-E709-462F-A383-FFCFEA96B176}" destId="{38E0FD2E-6A06-4636-9D72-ED4353C42B5E}" srcOrd="4" destOrd="0" parTransId="{41058280-1907-4397-AF09-1288C6245FD4}" sibTransId="{4C87582E-E48B-4F18-8E54-E3B88FFDE41A}"/>
    <dgm:cxn modelId="{C8BE4CB5-8137-474A-9BF4-B833A706144D}" type="presOf" srcId="{178C453B-E709-462F-A383-FFCFEA96B176}" destId="{63A2A4C2-11E7-491B-997A-EC3C6F431C60}" srcOrd="0" destOrd="0" presId="urn:microsoft.com/office/officeart/2005/8/layout/matrix3"/>
    <dgm:cxn modelId="{0D59F444-A700-4D23-93DC-BD796219EDBA}" srcId="{178C453B-E709-462F-A383-FFCFEA96B176}" destId="{527CFC20-F93B-4DA8-AEAB-AD00343163C5}" srcOrd="2" destOrd="0" parTransId="{9A3E49B3-80D3-4411-A541-9B85B480DE78}" sibTransId="{AA173435-09A7-4395-817C-47D3C7B3D4B6}"/>
    <dgm:cxn modelId="{9C6DB238-5D0E-4FE2-85F3-D4E9890FBB67}" type="presParOf" srcId="{63A2A4C2-11E7-491B-997A-EC3C6F431C60}" destId="{203518FE-8E99-4043-8E86-F12B1DC7F69B}" srcOrd="0" destOrd="0" presId="urn:microsoft.com/office/officeart/2005/8/layout/matrix3"/>
    <dgm:cxn modelId="{C5220927-8EBB-4257-9E3A-B6005B261DFE}" type="presParOf" srcId="{63A2A4C2-11E7-491B-997A-EC3C6F431C60}" destId="{D1DB8EEE-9AA2-4C9E-9B67-9982126CD54F}" srcOrd="1" destOrd="0" presId="urn:microsoft.com/office/officeart/2005/8/layout/matrix3"/>
    <dgm:cxn modelId="{1E0D40A2-CAD1-41CE-B4AF-6515664C6054}" type="presParOf" srcId="{63A2A4C2-11E7-491B-997A-EC3C6F431C60}" destId="{14FD0023-496D-4714-B7F4-85DFF84E70C9}" srcOrd="2" destOrd="0" presId="urn:microsoft.com/office/officeart/2005/8/layout/matrix3"/>
    <dgm:cxn modelId="{CD455A8D-0484-4BA0-A93E-8D8B3E316878}" type="presParOf" srcId="{63A2A4C2-11E7-491B-997A-EC3C6F431C60}" destId="{79FCEF3B-DE7B-4280-ABC9-B6CCDADFD4C1}" srcOrd="3" destOrd="0" presId="urn:microsoft.com/office/officeart/2005/8/layout/matrix3"/>
    <dgm:cxn modelId="{7DBB0D42-E901-4D1D-9E91-EE47DAC6E69A}" type="presParOf" srcId="{63A2A4C2-11E7-491B-997A-EC3C6F431C60}" destId="{A149B7AE-F209-4459-BC88-F78C09515F6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1D9432-18B6-47AE-ABE7-A524041F13E0}">
      <dsp:nvSpPr>
        <dsp:cNvPr id="0" name=""/>
        <dsp:cNvSpPr/>
      </dsp:nvSpPr>
      <dsp:spPr>
        <a:xfrm rot="5400000">
          <a:off x="-264965" y="278191"/>
          <a:ext cx="1766433" cy="123650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Проблемы</a:t>
          </a:r>
          <a:endParaRPr lang="ru-RU" sz="2000" b="1" kern="1200" dirty="0"/>
        </a:p>
      </dsp:txBody>
      <dsp:txXfrm rot="-5400000">
        <a:off x="1" y="631478"/>
        <a:ext cx="1236503" cy="529930"/>
      </dsp:txXfrm>
    </dsp:sp>
    <dsp:sp modelId="{D1E31BAB-D36B-494A-9D38-324885439E97}">
      <dsp:nvSpPr>
        <dsp:cNvPr id="0" name=""/>
        <dsp:cNvSpPr/>
      </dsp:nvSpPr>
      <dsp:spPr>
        <a:xfrm rot="5400000">
          <a:off x="4158658" y="-2908929"/>
          <a:ext cx="1148785" cy="69930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 </a:t>
          </a:r>
          <a:r>
            <a:rPr lang="ru-RU" sz="2800" b="1" kern="1200" dirty="0" smtClean="0"/>
            <a:t>Утрата культурных ценностей и наследия своего народа.</a:t>
          </a:r>
          <a:endParaRPr lang="ru-RU" sz="2800" b="1" kern="1200" dirty="0"/>
        </a:p>
      </dsp:txBody>
      <dsp:txXfrm rot="-5400000">
        <a:off x="1236503" y="69305"/>
        <a:ext cx="6937017" cy="1036627"/>
      </dsp:txXfrm>
    </dsp:sp>
    <dsp:sp modelId="{6EE4479F-7BA6-408A-B69A-32713C7AF701}">
      <dsp:nvSpPr>
        <dsp:cNvPr id="0" name=""/>
        <dsp:cNvSpPr/>
      </dsp:nvSpPr>
      <dsp:spPr>
        <a:xfrm rot="5400000">
          <a:off x="-264965" y="2184278"/>
          <a:ext cx="1766433" cy="123650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современ</a:t>
          </a:r>
          <a:endParaRPr lang="ru-RU" sz="18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err="1" smtClean="0"/>
            <a:t>ного</a:t>
          </a:r>
          <a:endParaRPr lang="ru-RU" sz="1800" b="1" kern="1200" dirty="0"/>
        </a:p>
      </dsp:txBody>
      <dsp:txXfrm rot="-5400000">
        <a:off x="1" y="2537565"/>
        <a:ext cx="1236503" cy="529930"/>
      </dsp:txXfrm>
    </dsp:sp>
    <dsp:sp modelId="{D2F34B6A-82C1-466F-8D7C-5BA1AD14AD2A}">
      <dsp:nvSpPr>
        <dsp:cNvPr id="0" name=""/>
        <dsp:cNvSpPr/>
      </dsp:nvSpPr>
      <dsp:spPr>
        <a:xfrm rot="5400000">
          <a:off x="3840311" y="-1003143"/>
          <a:ext cx="1785480" cy="69930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/>
            <a:t>Равнодушное отношение к опыту прошлых поколений, неразвитость чувств детей, эмоциональная глухота и </a:t>
          </a:r>
          <a:r>
            <a:rPr lang="ru-RU" sz="2800" b="1" kern="1200" dirty="0" err="1" smtClean="0"/>
            <a:t>бездуховность</a:t>
          </a:r>
          <a:r>
            <a:rPr lang="ru-RU" sz="2800" b="1" kern="1200" dirty="0" smtClean="0"/>
            <a:t>.</a:t>
          </a:r>
          <a:endParaRPr lang="ru-RU" sz="2800" b="1" kern="1200" dirty="0"/>
        </a:p>
      </dsp:txBody>
      <dsp:txXfrm rot="-5400000">
        <a:off x="1236503" y="1687825"/>
        <a:ext cx="6905936" cy="1611160"/>
      </dsp:txXfrm>
    </dsp:sp>
    <dsp:sp modelId="{4459FE4A-4C42-4069-84E0-A29CA2DD7002}">
      <dsp:nvSpPr>
        <dsp:cNvPr id="0" name=""/>
        <dsp:cNvSpPr/>
      </dsp:nvSpPr>
      <dsp:spPr>
        <a:xfrm rot="5400000">
          <a:off x="-264965" y="3771717"/>
          <a:ext cx="1766433" cy="123650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общества</a:t>
          </a:r>
          <a:endParaRPr lang="ru-RU" sz="1800" b="1" kern="1200" dirty="0"/>
        </a:p>
      </dsp:txBody>
      <dsp:txXfrm rot="-5400000">
        <a:off x="1" y="4125004"/>
        <a:ext cx="1236503" cy="529930"/>
      </dsp:txXfrm>
    </dsp:sp>
    <dsp:sp modelId="{24A0AC10-5EF7-4993-82CD-77786AC6A342}">
      <dsp:nvSpPr>
        <dsp:cNvPr id="0" name=""/>
        <dsp:cNvSpPr/>
      </dsp:nvSpPr>
      <dsp:spPr>
        <a:xfrm rot="5400000">
          <a:off x="4158960" y="584294"/>
          <a:ext cx="1148181" cy="69930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7780" rIns="17780" bIns="1778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b="1" kern="1200" dirty="0" smtClean="0"/>
            <a:t>Угасание патриотизма,</a:t>
          </a:r>
          <a:r>
            <a:rPr lang="en-US" sz="2800" b="1" kern="1200" dirty="0" smtClean="0"/>
            <a:t> </a:t>
          </a:r>
          <a:r>
            <a:rPr lang="ru-RU" sz="2800" b="1" kern="1200" dirty="0" smtClean="0"/>
            <a:t>нравственности у молодого поколения.</a:t>
          </a:r>
          <a:endParaRPr lang="ru-RU" sz="2800" b="1" kern="1200" dirty="0"/>
        </a:p>
      </dsp:txBody>
      <dsp:txXfrm rot="-5400000">
        <a:off x="1236503" y="3562801"/>
        <a:ext cx="6937046" cy="10360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3518FE-8E99-4043-8E86-F12B1DC7F69B}">
      <dsp:nvSpPr>
        <dsp:cNvPr id="0" name=""/>
        <dsp:cNvSpPr/>
      </dsp:nvSpPr>
      <dsp:spPr>
        <a:xfrm>
          <a:off x="500053" y="0"/>
          <a:ext cx="7286701" cy="5929354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DB8EEE-9AA2-4C9E-9B67-9982126CD54F}">
      <dsp:nvSpPr>
        <dsp:cNvPr id="0" name=""/>
        <dsp:cNvSpPr/>
      </dsp:nvSpPr>
      <dsp:spPr>
        <a:xfrm>
          <a:off x="1643077" y="563288"/>
          <a:ext cx="2510324" cy="23124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Федеральный закон от 29.12.2012 г. N 273- ФЗ "Об образовании в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Российской Федерации»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55961" y="676172"/>
        <a:ext cx="2284556" cy="2086680"/>
      </dsp:txXfrm>
    </dsp:sp>
    <dsp:sp modelId="{14FD0023-496D-4714-B7F4-85DFF84E70C9}">
      <dsp:nvSpPr>
        <dsp:cNvPr id="0" name=""/>
        <dsp:cNvSpPr/>
      </dsp:nvSpPr>
      <dsp:spPr>
        <a:xfrm>
          <a:off x="4232344" y="553287"/>
          <a:ext cx="2276003" cy="229600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ПРИКАЗ МО и Науки РФ ОТ 17.10.2013Г.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№ 1155 «Об утверждении ФГОС ДО»</a:t>
          </a: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43449" y="664392"/>
        <a:ext cx="2053793" cy="2073796"/>
      </dsp:txXfrm>
    </dsp:sp>
    <dsp:sp modelId="{79FCEF3B-DE7B-4280-ABC9-B6CCDADFD4C1}">
      <dsp:nvSpPr>
        <dsp:cNvPr id="0" name=""/>
        <dsp:cNvSpPr/>
      </dsp:nvSpPr>
      <dsp:spPr>
        <a:xfrm>
          <a:off x="1714509" y="2857521"/>
          <a:ext cx="2367461" cy="2704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latin typeface="Times New Roman" pitchFamily="18" charset="0"/>
              <a:cs typeface="Times New Roman" pitchFamily="18" charset="0"/>
            </a:rPr>
            <a:t>«Указ Президента РФ от 19 декабря 2012г. № 1666 «О Стратегии государственной национальной политики РФ на период до 2025года»»</a:t>
          </a:r>
          <a:endParaRPr lang="ru-RU" sz="1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30079" y="2973091"/>
        <a:ext cx="2136321" cy="2473499"/>
      </dsp:txXfrm>
    </dsp:sp>
    <dsp:sp modelId="{A149B7AE-F209-4459-BC88-F78C09515F6D}">
      <dsp:nvSpPr>
        <dsp:cNvPr id="0" name=""/>
        <dsp:cNvSpPr/>
      </dsp:nvSpPr>
      <dsp:spPr>
        <a:xfrm>
          <a:off x="4214839" y="2812521"/>
          <a:ext cx="2169561" cy="26881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«Конвенция о правах ребенка»,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Times New Roman" pitchFamily="18" charset="0"/>
              <a:cs typeface="Times New Roman" pitchFamily="18" charset="0"/>
            </a:rPr>
            <a:t>статья 29</a:t>
          </a:r>
          <a:endParaRPr lang="ru-RU" sz="22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20748" y="2918430"/>
        <a:ext cx="1957743" cy="24763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33AB3-CD23-4F99-BF89-9DAF538FBCCB}" type="datetimeFigureOut">
              <a:rPr lang="ru-RU" smtClean="0"/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5B532-5B1A-490D-8DA0-E24383F313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4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5B532-5B1A-490D-8DA0-E24383F3130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952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5B532-5B1A-490D-8DA0-E24383F3130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3240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5B532-5B1A-490D-8DA0-E24383F3130C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381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928802"/>
            <a:ext cx="7772400" cy="384017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«Система работы по реализации регионального компонента в воспитательно-образовательном процессе В УСЛОВИЯХ ФГОС ДО».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Заведующая: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Лучина Наталья Алексеевна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ноябрь, 2022г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722313" y="428605"/>
            <a:ext cx="7772400" cy="121444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етский сад 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Ромашка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213925" cy="6858000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616" y="188640"/>
            <a:ext cx="4935464" cy="158417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640590"/>
            <a:ext cx="7087688" cy="448557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marL="0" indent="0">
              <a:buNone/>
            </a:pPr>
            <a:endParaRPr lang="ru-RU" sz="29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3962" y="836713"/>
            <a:ext cx="7065286" cy="1440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3962" y="2245973"/>
            <a:ext cx="597666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052736"/>
            <a:ext cx="4602083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066524"/>
              </p:ext>
            </p:extLst>
          </p:nvPr>
        </p:nvGraphicFramePr>
        <p:xfrm>
          <a:off x="6084168" y="14446224"/>
          <a:ext cx="1368152" cy="29653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228"/>
                <a:gridCol w="292291"/>
                <a:gridCol w="1014633"/>
              </a:tblGrid>
              <a:tr h="735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         Темы.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                 Содержание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059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 Мой дом - моя семья»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Что  такое  семья?  Я и моя семья.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14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Родовая  история  семьи.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574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Взаимоотношения  в  семье:  совместный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трудотдых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.                  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Семейные  традиции, праздники,  реликвии.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8239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 Буряты - коренные  жители  Сибири»</a:t>
                      </a:r>
                      <a:endParaRPr lang="ru-RU" sz="14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-Быт 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и жилище Бурят.                                             -Происхождение рода.                                                 -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Художественное  творчество  бурят (  орнамент,  узоры,  цветовая  символика                                    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Традиции,  обряды,  обычаи Художники, поэты,  композиторы,  писатели  родного  края        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8754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«Мой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детский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са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».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название  детского  сада,   групп, его  местонахождение.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Люди  разных  профессий, работающие в  детском саду.         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Что  такое  дружба,  взаимовыручка,  доброта.  Сочувствие.                   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Чему  можно  научиться  в  детском  саду.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724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«Родная  природа»</a:t>
                      </a:r>
                      <a:endParaRPr lang="ru-RU" sz="14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Особенности   природы  родного  края     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 характерные  признаки типичных  представителей  животного  и  растительного  мира,  признаки времён года)                                                              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Красная  книга Сибири.                                        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Здоровье  и безопасность: ядовитые растения  области. 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74849" y="1579563"/>
            <a:ext cx="126970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958428"/>
              </p:ext>
            </p:extLst>
          </p:nvPr>
        </p:nvGraphicFramePr>
        <p:xfrm>
          <a:off x="611558" y="188640"/>
          <a:ext cx="7704857" cy="52025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5472"/>
                <a:gridCol w="1945712"/>
                <a:gridCol w="5513673"/>
              </a:tblGrid>
              <a:tr h="16179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5.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«Область, в которой мы живём»</a:t>
                      </a:r>
                      <a:endParaRPr lang="ru-RU" sz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Символика  Иркутской  области.                        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История Иркутской области.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21287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 Мой  посёлок </a:t>
                      </a:r>
                      <a:r>
                        <a:rPr lang="ru-RU" sz="1200" dirty="0" err="1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Мугун</a:t>
                      </a:r>
                      <a:r>
                        <a:rPr lang="ru-RU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»</a:t>
                      </a:r>
                      <a:endParaRPr lang="ru-RU" sz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-  Учреждения  посёлка.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-  Люди разных  профессий  и знаменитые  земляки.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371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«Байкал- Жемчужина  Сибири»</a:t>
                      </a:r>
                      <a:endParaRPr lang="ru-RU" sz="120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025693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616" y="188640"/>
            <a:ext cx="7743776" cy="504056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640590"/>
            <a:ext cx="7087688" cy="448557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marL="0" indent="0">
              <a:buNone/>
            </a:pPr>
            <a:endParaRPr lang="ru-RU" sz="29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3962" y="836713"/>
            <a:ext cx="7065286" cy="1440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3962" y="2245973"/>
            <a:ext cx="597666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052736"/>
            <a:ext cx="4602083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74849" y="1579563"/>
            <a:ext cx="126970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8431076"/>
              </p:ext>
            </p:extLst>
          </p:nvPr>
        </p:nvGraphicFramePr>
        <p:xfrm>
          <a:off x="1403648" y="715801"/>
          <a:ext cx="6696744" cy="74836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3354"/>
                <a:gridCol w="1691133"/>
                <a:gridCol w="4792257"/>
              </a:tblGrid>
              <a:tr h="258891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Средняя  группа.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Познавательные  беседы « Обитатели озера Байкал»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Оформление  коллекций  « Байкальские  камушки».                                                  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Иллюстрационный  материал ( слайды, рисунки,  фотоальбомы, картины )                             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Фотовыставка «  Байкал - краса  и гордость Сибири»                    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С\р  игра  « Путешествие  по озеру  Байкал»  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3885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Старшая  группа.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 Оформление  тематической  выставки « Байкал глазами  мира 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Изготовление  фотоальбома  « Байкал в разное  время  года 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Экспериментальная  лаборатория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  «Почемучек» (Секреты  чистой  воды  Байкала)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Изготовление  макетов  озера  Байкал,  в  уголке  природы.                   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Атрибуты  для 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сюж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 рол.  Игры  « Путешествие  на  дно Байкала».                                                          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9877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Подготовительная  группа.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  книжном  уголке  создание  библиотеки  литературы  экосистеме  сибирского  региона,  озера  Байкал,  легенд, сказок, стихов.                     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Дидактические  игры  экологического               содержания.                                                             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  Просмотров  фильмов, презентаций  о  Байкале.    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Экспериментальная  лаборатория « Почемучек»( Секреты  чистой воды).                                               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109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</a:rPr>
                        <a:t> </a:t>
                      </a: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-4738917" y="-25936"/>
            <a:ext cx="23676212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kumimoji="0" lang="ru-RU" alt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806197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428628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Направления работы по реализации программы воспитания и развития детей дошкольного возраста по региональному компоненту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143116"/>
            <a:ext cx="842968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Методическая работа с педагогами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928934"/>
            <a:ext cx="842968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  с детьми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3786190"/>
            <a:ext cx="8501122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Организация работы с родителями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58" y="4643446"/>
            <a:ext cx="850112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Обеспечение и развитие предметно-развивающей среды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5715016"/>
            <a:ext cx="8429684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Взаимодействие 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социокультурными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центрами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5729" y="-387424"/>
            <a:ext cx="10024273" cy="7416824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 fontScale="90000"/>
          </a:bodyPr>
          <a:lstStyle/>
          <a:p>
            <a:pPr algn="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Региональный компонент: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«Родина для человека – самое дорогое и священное,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без чего человек перестаёт быть личностью»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18" y="-315416"/>
            <a:ext cx="9213925" cy="685800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643174" y="320040"/>
            <a:ext cx="5053026" cy="8229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29600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-171400"/>
            <a:ext cx="9213925" cy="68580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500034" y="500042"/>
          <a:ext cx="828680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" y="-20329"/>
            <a:ext cx="9213925" cy="6858000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8209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компонента направлено на достижение цели :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2924944"/>
            <a:ext cx="7087688" cy="3201219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представление  об  уникальности 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жемчужины  Сибири» - озере Байкал. Ознакомление  с особенностями жизни  и быта  народов, населяющих  Иркутскую  область,  праздниками,  событиями  общественной  жизни,  символиками,  памятниками  архитектуры, декоративно - прикладным  искусством. Воспитывать  любовь к родному краю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155" y="-288032"/>
            <a:ext cx="9213925" cy="6858000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616" y="188640"/>
            <a:ext cx="4935464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Программа по региональному компоненту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2420888"/>
            <a:ext cx="3366080" cy="3705275"/>
          </a:xfrm>
        </p:spPr>
        <p:txBody>
          <a:bodyPr>
            <a:normAutofit fontScale="70000" lnSpcReduction="20000"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836713"/>
            <a:ext cx="2911224" cy="144015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  в работе  с детьми программы  </a:t>
            </a:r>
            <a:endParaRPr lang="ru-RU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 родному Прибайкалью</a:t>
            </a:r>
            <a:r>
              <a:rPr lang="ru-RU" b="1" dirty="0">
                <a:solidFill>
                  <a:srgbClr val="7030A0"/>
                </a:solidFill>
              </a:rPr>
              <a:t>»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3962" y="2276872"/>
            <a:ext cx="5976664" cy="43415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Данная  программа  ориентирует  дошкольника   на  познание  живой  и  неживой  природы  в  единстве   (целостность  живого  организма  и его  связь  со  средой  обитания). Дать знания детям о ведущей  биологической закономерности приспособление живых организмов </a:t>
            </a:r>
            <a:r>
              <a:rPr lang="ru-RU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Приангарья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 среде обитания как  относительно  постоянной, так 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меняющейся.</a:t>
            </a:r>
          </a:p>
          <a:p>
            <a:pPr>
              <a:lnSpc>
                <a:spcPct val="115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Реализация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программы  способствует  качественному  новому  отношению к природе,  совершенствованию  эмоционально - волевой  сфере  дошкольника,  решению   проблем  преемственности  в  работе  ДОУ  и школы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135919"/>
            <a:ext cx="9396536" cy="699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070143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616" y="188640"/>
            <a:ext cx="4935464" cy="158417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640590"/>
            <a:ext cx="7087688" cy="4485574"/>
          </a:xfrm>
        </p:spPr>
        <p:txBody>
          <a:bodyPr>
            <a:normAutofit fontScale="77500" lnSpcReduction="20000"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Системность и непрерывность.</a:t>
            </a:r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Лично- ориентированный гуманистический  характер  взаимодействия  детей и взрослых</a:t>
            </a:r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Свобода  индивидуального личностного развития.</a:t>
            </a:r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Признание   приоритета  ценностей   внутреннего мира ребёнка, ценностей  внутреннего мира  ребёнка,  опоры  на  позитивный внутренний  потенциал  развития ребёнка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3962" y="836713"/>
            <a:ext cx="7065286" cy="144015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3962" y="2245973"/>
            <a:ext cx="597666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052736"/>
            <a:ext cx="4602083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  работы: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3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788717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616" y="188640"/>
            <a:ext cx="4935464" cy="158417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640590"/>
            <a:ext cx="7087688" cy="4485574"/>
          </a:xfrm>
        </p:spPr>
        <p:txBody>
          <a:bodyPr>
            <a:normAutofit fontScale="77500" lnSpcReduction="20000"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Системность и непрерывность.</a:t>
            </a:r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Лично- ориентированный гуманистический  характер  взаимодействия  детей и взрослых</a:t>
            </a:r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Свобода  индивидуального личностного развития.</a:t>
            </a:r>
          </a:p>
          <a:p>
            <a:r>
              <a:rPr lang="ru-RU" sz="29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Признание   приоритета  ценностей   внутреннего мира ребёнка, ценностей  внутреннего мира  ребёнка,  опоры  на  позитивный внутренний  потенциал  развития ребёнка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3962" y="836713"/>
            <a:ext cx="7065286" cy="1440159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3962" y="2245973"/>
            <a:ext cx="597666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052736"/>
            <a:ext cx="4602083" cy="5878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Принципы  работы: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39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781477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616" y="188640"/>
            <a:ext cx="4935464" cy="158417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640590"/>
            <a:ext cx="7087688" cy="4485574"/>
          </a:xfrm>
        </p:spPr>
        <p:txBody>
          <a:bodyPr>
            <a:normAutofit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marL="0" indent="0">
              <a:buNone/>
            </a:pPr>
            <a:endParaRPr lang="ru-RU" sz="29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3962" y="836713"/>
            <a:ext cx="7065286" cy="14401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3962" y="2245973"/>
            <a:ext cx="5976664" cy="3906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15616" y="1052736"/>
            <a:ext cx="4602083" cy="556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5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989989"/>
              </p:ext>
            </p:extLst>
          </p:nvPr>
        </p:nvGraphicFramePr>
        <p:xfrm>
          <a:off x="-2790999" y="0"/>
          <a:ext cx="10819384" cy="95829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231"/>
                <a:gridCol w="2413191"/>
                <a:gridCol w="8376962"/>
              </a:tblGrid>
              <a:tr h="2761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         Темы.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                 Содержание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5522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 Мой дом - моя семья»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Что  такое  семья?  Я и моя семья.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386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Родовая  история  семьи.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7732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Взаимоотношения  в  семье:  совместный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трудотдых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.                  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Семейные  традиции, праздники,  реликвии.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444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 Буряты - коренные  жители  Сибири»</a:t>
                      </a:r>
                      <a:endParaRPr lang="ru-RU" sz="14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-Быт 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и жилище Бурят.                                             -Происхождение рода.                                                 -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Художественное  творчество  бурят (  орнамент,  узоры,  цветовая  символика                                    -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Традиции,  обряды,  обычаи Художники, поэты,  композиторы,  писатели  родного  края        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7062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«Мой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детский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r>
                        <a:rPr lang="ru-RU" sz="1400" b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са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».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название  детского  сада,   групп, его  местонахождение.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Люди  разных  профессий, работающие в  детском саду.         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Что  такое  дружба,  взаимовыручка,  доброта.  Сочувствие.                                                                      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Чему  можно  научиться  в  детском  саду.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  <a:tr h="2444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4.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«Родная  природа»</a:t>
                      </a:r>
                      <a:endParaRPr lang="ru-RU" sz="14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Особенности   природы  родного  края      </a:t>
                      </a:r>
                      <a:r>
                        <a:rPr lang="ru-RU" sz="14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(</a:t>
                      </a: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  характерные  признаки типичных  представителей  животного  и  растительного  мира,  признаки времён года)                                                              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Красная  книга Сибири.                                          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Здоровье  и безопасность: ядовитые растения  области.  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974849" y="1579563"/>
            <a:ext cx="12697009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936104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73</TotalTime>
  <Words>251</Words>
  <Application>Microsoft Office PowerPoint</Application>
  <PresentationFormat>Экран (4:3)</PresentationFormat>
  <Paragraphs>182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 «Система работы по реализации регионального компонента в воспитательно-образовательном процессе В УСЛОВИЯХ ФГОС ДО».   Заведующая:  Лучина Наталья Алексеевна ноябрь, 2022г</vt:lpstr>
      <vt:lpstr>Региональный компонент: «Родина для человека – самое дорогое и священное,  без чего человек перестаёт быть личностью» В.А. Сухомлинский    </vt:lpstr>
      <vt:lpstr>Актуальность</vt:lpstr>
      <vt:lpstr>Презентация PowerPoint</vt:lpstr>
      <vt:lpstr>     Содержание  регионального компонента направлено на достижение цели :   </vt:lpstr>
      <vt:lpstr>Программа по региональному компоненту</vt:lpstr>
      <vt:lpstr> </vt:lpstr>
      <vt:lpstr> </vt:lpstr>
      <vt:lpstr> </vt:lpstr>
      <vt:lpstr> </vt:lpstr>
      <vt:lpstr> </vt:lpstr>
      <vt:lpstr>     Направления работы по реализации программы воспитания и развития детей дошкольного возраста по региональному компоненту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«Система работы по реализации регионального компонента в воспитательно-образовательном процессе В УСЛОВИЯХ ФГОС ДО».   Старший воспитатель:  Кокоева Валентина  Викторовна ноябрь, 2018г</dc:title>
  <dc:creator>Валентина кокоева</dc:creator>
  <cp:lastModifiedBy>Наталья</cp:lastModifiedBy>
  <cp:revision>11</cp:revision>
  <dcterms:created xsi:type="dcterms:W3CDTF">2018-11-22T15:05:43Z</dcterms:created>
  <dcterms:modified xsi:type="dcterms:W3CDTF">2022-12-01T05:32:59Z</dcterms:modified>
</cp:coreProperties>
</file>