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309" r:id="rId3"/>
    <p:sldId id="299" r:id="rId4"/>
    <p:sldId id="313" r:id="rId5"/>
    <p:sldId id="314" r:id="rId6"/>
    <p:sldId id="301" r:id="rId7"/>
    <p:sldId id="302" r:id="rId8"/>
    <p:sldId id="304" r:id="rId9"/>
    <p:sldId id="305" r:id="rId10"/>
    <p:sldId id="306" r:id="rId11"/>
    <p:sldId id="315" r:id="rId12"/>
    <p:sldId id="316" r:id="rId13"/>
    <p:sldId id="317" r:id="rId14"/>
    <p:sldId id="307" r:id="rId15"/>
    <p:sldId id="310" r:id="rId16"/>
    <p:sldId id="318" r:id="rId17"/>
    <p:sldId id="311" r:id="rId18"/>
    <p:sldId id="322" r:id="rId19"/>
    <p:sldId id="323" r:id="rId20"/>
    <p:sldId id="31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71" autoAdjust="0"/>
    <p:restoredTop sz="94660"/>
  </p:normalViewPr>
  <p:slideViewPr>
    <p:cSldViewPr>
      <p:cViewPr>
        <p:scale>
          <a:sx n="60" d="100"/>
          <a:sy n="60" d="100"/>
        </p:scale>
        <p:origin x="-183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am.ru/obrazovanie/emocii-konsultacii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ter.com/collection/all/product/emotsionalnyy-intellekt-dlya-detey-i-roditeley-uchimsya-ponimat-i-proyavlyat-emotsii-upravlyat-imi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611560" y="559532"/>
            <a:ext cx="792088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algn="ctr"/>
            <a:r>
              <a:rPr lang="ru-RU" sz="44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istral" panose="03090702030407020403" pitchFamily="66" charset="0"/>
                <a:cs typeface="Times New Roman" panose="02020603050405020304" pitchFamily="18" charset="0"/>
              </a:rPr>
              <a:t>ТРЕНИНГ ДЛЯ РОДИТЕЛЕЙ</a:t>
            </a:r>
          </a:p>
          <a:p>
            <a:pPr lvl="0" indent="228600" algn="ctr"/>
            <a:r>
              <a:rPr lang="ru-RU" sz="5400" u="sng" dirty="0">
                <a:solidFill>
                  <a:srgbClr val="111111"/>
                </a:solidFill>
                <a:latin typeface="Mistral" panose="03090702030407020403" pitchFamily="66" charset="0"/>
                <a:ea typeface="Times New Roman"/>
              </a:rPr>
              <a:t>Тема</a:t>
            </a:r>
            <a:r>
              <a:rPr lang="ru-RU" sz="5400" dirty="0">
                <a:solidFill>
                  <a:srgbClr val="111111"/>
                </a:solidFill>
                <a:latin typeface="Mistral" panose="03090702030407020403" pitchFamily="66" charset="0"/>
                <a:ea typeface="Times New Roman"/>
              </a:rPr>
              <a:t>: </a:t>
            </a:r>
            <a:r>
              <a:rPr lang="ru-RU" sz="5400" i="1" dirty="0">
                <a:solidFill>
                  <a:srgbClr val="111111"/>
                </a:solidFill>
                <a:latin typeface="Mistral" panose="03090702030407020403" pitchFamily="66" charset="0"/>
                <a:ea typeface="Times New Roman"/>
              </a:rPr>
              <a:t>«</a:t>
            </a:r>
            <a:r>
              <a:rPr lang="ru-RU" sz="5400" b="1" i="1" dirty="0">
                <a:solidFill>
                  <a:srgbClr val="111111"/>
                </a:solidFill>
                <a:latin typeface="Mistral" panose="03090702030407020403" pitchFamily="66" charset="0"/>
                <a:ea typeface="Times New Roman"/>
              </a:rPr>
              <a:t>Негативные </a:t>
            </a:r>
            <a:r>
              <a:rPr lang="ru-RU" sz="5400" b="1" i="1" u="sng" dirty="0">
                <a:solidFill>
                  <a:srgbClr val="0088BB"/>
                </a:solidFill>
                <a:latin typeface="Mistral" panose="03090702030407020403" pitchFamily="66" charset="0"/>
                <a:ea typeface="Times New Roman"/>
                <a:hlinkClick r:id="rId3" tooltip="Эмоции. Консультации и рекомендации для родителей"/>
              </a:rPr>
              <a:t>эмоции и способы освобождения</a:t>
            </a:r>
            <a:r>
              <a:rPr lang="ru-RU" sz="5400" i="1" dirty="0">
                <a:solidFill>
                  <a:srgbClr val="111111"/>
                </a:solidFill>
                <a:latin typeface="Mistral" panose="03090702030407020403" pitchFamily="66" charset="0"/>
                <a:ea typeface="Times New Roman"/>
              </a:rPr>
              <a:t>»</a:t>
            </a:r>
            <a:endParaRPr lang="ru-RU" sz="1400" kern="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599022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b="1" kern="0" dirty="0">
                <a:solidFill>
                  <a:srgbClr val="002060"/>
                </a:solidFill>
                <a:cs typeface="Times New Roman" pitchFamily="18" charset="0"/>
              </a:rPr>
              <a:t>Муниципальное </a:t>
            </a:r>
            <a:r>
              <a:rPr lang="ru-RU" b="1" kern="0" dirty="0" smtClean="0">
                <a:solidFill>
                  <a:srgbClr val="002060"/>
                </a:solidFill>
                <a:cs typeface="Times New Roman" pitchFamily="18" charset="0"/>
              </a:rPr>
              <a:t>автономное </a:t>
            </a:r>
            <a:r>
              <a:rPr lang="ru-RU" b="1" kern="0" dirty="0">
                <a:solidFill>
                  <a:srgbClr val="002060"/>
                </a:solidFill>
                <a:cs typeface="Times New Roman" pitchFamily="18" charset="0"/>
              </a:rPr>
              <a:t>дошкольное образовательное учреждение</a:t>
            </a:r>
            <a:r>
              <a:rPr lang="ru-RU" sz="1050" b="1" kern="0" dirty="0">
                <a:solidFill>
                  <a:srgbClr val="002060"/>
                </a:solidFill>
                <a:cs typeface="Arial" pitchFamily="34" charset="0"/>
              </a:rPr>
              <a:t/>
            </a:r>
            <a:br>
              <a:rPr lang="ru-RU" sz="1050" b="1" kern="0" dirty="0">
                <a:solidFill>
                  <a:srgbClr val="002060"/>
                </a:solidFill>
                <a:cs typeface="Arial" pitchFamily="34" charset="0"/>
              </a:rPr>
            </a:br>
            <a:r>
              <a:rPr lang="ru-RU" b="1" kern="0" dirty="0">
                <a:solidFill>
                  <a:srgbClr val="002060"/>
                </a:solidFill>
                <a:cs typeface="Times New Roman" pitchFamily="18" charset="0"/>
              </a:rPr>
              <a:t> Детский сад № </a:t>
            </a:r>
            <a:r>
              <a:rPr lang="ru-RU" b="1" kern="0" dirty="0" smtClean="0">
                <a:solidFill>
                  <a:srgbClr val="002060"/>
                </a:solidFill>
                <a:cs typeface="Times New Roman" pitchFamily="18" charset="0"/>
              </a:rPr>
              <a:t>214 </a:t>
            </a:r>
            <a:r>
              <a:rPr lang="ru-RU" b="1" kern="0" dirty="0">
                <a:solidFill>
                  <a:srgbClr val="002060"/>
                </a:solidFill>
                <a:cs typeface="Times New Roman" pitchFamily="18" charset="0"/>
              </a:rPr>
              <a:t>городского округа город Уфа Республики Башкортостан</a:t>
            </a:r>
            <a:endParaRPr lang="ru-RU" kern="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5797177"/>
            <a:ext cx="77048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2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Подготовила педагог-психолог </a:t>
            </a:r>
            <a:r>
              <a:rPr lang="ru-RU" sz="22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Учителева</a:t>
            </a:r>
            <a:r>
              <a:rPr lang="ru-RU" sz="22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Элла  Анатольевна</a:t>
            </a:r>
            <a:endParaRPr lang="ru-RU" sz="22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20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algn="ctr"/>
            <a:endParaRPr lang="ru-RU" sz="3200" dirty="0" smtClean="0">
              <a:solidFill>
                <a:srgbClr val="333333"/>
              </a:solidFill>
              <a:ea typeface="Times New Roman"/>
            </a:endParaRPr>
          </a:p>
          <a:p>
            <a:pPr lvl="0" indent="228600" algn="ctr"/>
            <a:endParaRPr lang="ru-RU" sz="3200" dirty="0">
              <a:solidFill>
                <a:srgbClr val="333333"/>
              </a:solidFill>
              <a:ea typeface="Times New Roman"/>
            </a:endParaRPr>
          </a:p>
          <a:p>
            <a:pPr lvl="0" indent="228600" algn="ctr"/>
            <a:endParaRPr lang="ru-RU" sz="3200" dirty="0" smtClean="0">
              <a:solidFill>
                <a:srgbClr val="333333"/>
              </a:solidFill>
              <a:ea typeface="Times New Roman"/>
            </a:endParaRPr>
          </a:p>
          <a:p>
            <a:pPr lvl="0" indent="228600" algn="ctr"/>
            <a:endParaRPr lang="ru-RU" sz="3200" dirty="0">
              <a:solidFill>
                <a:srgbClr val="333333"/>
              </a:solidFill>
              <a:ea typeface="Times New Roman"/>
            </a:endParaRPr>
          </a:p>
          <a:p>
            <a:pPr lvl="0" indent="228600" algn="ctr"/>
            <a:endParaRPr lang="ru-RU" sz="3200" dirty="0" smtClean="0">
              <a:solidFill>
                <a:srgbClr val="333333"/>
              </a:solidFill>
              <a:ea typeface="Times New Roman"/>
            </a:endParaRPr>
          </a:p>
          <a:p>
            <a:pPr lvl="0" indent="228600" algn="ctr"/>
            <a:endParaRPr lang="ru-RU" sz="3200" dirty="0">
              <a:solidFill>
                <a:srgbClr val="333333"/>
              </a:solidFill>
              <a:ea typeface="Times New Roman"/>
            </a:endParaRPr>
          </a:p>
          <a:p>
            <a:pPr lvl="0" indent="228600" algn="ctr"/>
            <a:endParaRPr lang="ru-RU" sz="3200" dirty="0" smtClean="0">
              <a:solidFill>
                <a:srgbClr val="333333"/>
              </a:solidFill>
              <a:ea typeface="Times New Roman"/>
            </a:endParaRPr>
          </a:p>
          <a:p>
            <a:pPr lvl="0" indent="228600" algn="ctr"/>
            <a:endParaRPr lang="ru-RU" sz="3200" dirty="0" smtClean="0">
              <a:solidFill>
                <a:srgbClr val="333333"/>
              </a:solidFill>
              <a:ea typeface="Times New Roman"/>
            </a:endParaRPr>
          </a:p>
          <a:p>
            <a:pPr lvl="0" indent="228600" algn="ctr"/>
            <a:endParaRPr lang="ru-RU" sz="3200" dirty="0" smtClean="0">
              <a:solidFill>
                <a:srgbClr val="002060"/>
              </a:solidFill>
              <a:ea typeface="Times New Roman"/>
            </a:endParaRPr>
          </a:p>
          <a:p>
            <a:pPr lvl="0" indent="228600" algn="ctr"/>
            <a:r>
              <a:rPr lang="ru-RU" sz="3200" dirty="0" smtClean="0">
                <a:solidFill>
                  <a:srgbClr val="002060"/>
                </a:solidFill>
                <a:ea typeface="Times New Roman"/>
              </a:rPr>
              <a:t>И жалоба</a:t>
            </a:r>
            <a:r>
              <a:rPr lang="ru-RU" sz="3200" dirty="0">
                <a:solidFill>
                  <a:srgbClr val="002060"/>
                </a:solidFill>
                <a:ea typeface="Times New Roman"/>
              </a:rPr>
              <a:t>, и обида, и острая печаль, и отвращение, и страх. </a:t>
            </a:r>
          </a:p>
        </p:txBody>
      </p:sp>
      <p:pic>
        <p:nvPicPr>
          <p:cNvPr id="12290" name="Picture 2" descr="C:\Users\я\Desktop\мини-тренинг для родителей\1663199944_52-mykaleidoscope-ru-p-emotsii-rebenka-vkontakte-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00" y="692696"/>
            <a:ext cx="714319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60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algn="ctr"/>
            <a:r>
              <a:rPr lang="ru-RU" sz="3600" b="1" dirty="0">
                <a:solidFill>
                  <a:srgbClr val="002060"/>
                </a:solidFill>
                <a:ea typeface="Times New Roman"/>
              </a:rPr>
              <a:t>Человек, который часто злится</a:t>
            </a:r>
            <a:r>
              <a:rPr lang="ru-RU" sz="3600" dirty="0">
                <a:solidFill>
                  <a:srgbClr val="002060"/>
                </a:solidFill>
                <a:ea typeface="Times New Roman"/>
              </a:rPr>
              <a:t>, — не злодей, не монстр </a:t>
            </a:r>
            <a:endParaRPr lang="ru-RU" sz="3600" dirty="0" smtClean="0">
              <a:solidFill>
                <a:srgbClr val="002060"/>
              </a:solidFill>
              <a:ea typeface="Times New Roman"/>
            </a:endParaRPr>
          </a:p>
          <a:p>
            <a:pPr lvl="0" indent="228600" algn="ctr"/>
            <a:r>
              <a:rPr lang="ru-RU" sz="3600" dirty="0" smtClean="0">
                <a:solidFill>
                  <a:srgbClr val="002060"/>
                </a:solidFill>
                <a:ea typeface="Times New Roman"/>
              </a:rPr>
              <a:t>и</a:t>
            </a:r>
            <a:r>
              <a:rPr lang="ru-RU" sz="3600" dirty="0">
                <a:solidFill>
                  <a:srgbClr val="002060"/>
                </a:solidFill>
                <a:ea typeface="Times New Roman"/>
              </a:rPr>
              <a:t> не свирепое чудовище. </a:t>
            </a:r>
            <a:endParaRPr lang="ru-RU" sz="3600" dirty="0" smtClean="0">
              <a:solidFill>
                <a:srgbClr val="002060"/>
              </a:solidFill>
              <a:ea typeface="Times New Roman"/>
            </a:endParaRPr>
          </a:p>
          <a:p>
            <a:pPr lvl="0" indent="228600" algn="ctr"/>
            <a:r>
              <a:rPr lang="ru-RU" sz="3600" dirty="0" smtClean="0">
                <a:solidFill>
                  <a:srgbClr val="002060"/>
                </a:solidFill>
                <a:ea typeface="Times New Roman"/>
              </a:rPr>
              <a:t>Просто </a:t>
            </a:r>
            <a:r>
              <a:rPr lang="ru-RU" sz="3600" dirty="0">
                <a:solidFill>
                  <a:srgbClr val="002060"/>
                </a:solidFill>
                <a:ea typeface="Times New Roman"/>
              </a:rPr>
              <a:t>ему нужно наладить отношения с собственными чувствами. </a:t>
            </a:r>
            <a:endParaRPr lang="ru-RU" sz="3600" dirty="0" smtClean="0">
              <a:solidFill>
                <a:srgbClr val="002060"/>
              </a:solidFill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723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02968"/>
            <a:ext cx="8170964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ru-RU" sz="3000" b="1" dirty="0" smtClean="0">
                <a:solidFill>
                  <a:srgbClr val="002060"/>
                </a:solidFill>
                <a:ea typeface="Times New Roman"/>
                <a:cs typeface="Calibri"/>
              </a:rPr>
              <a:t>Подождать</a:t>
            </a:r>
            <a:r>
              <a:rPr lang="ru-RU" sz="3000" b="1" dirty="0">
                <a:solidFill>
                  <a:srgbClr val="002060"/>
                </a:solidFill>
                <a:ea typeface="Times New Roman"/>
                <a:cs typeface="Calibri"/>
              </a:rPr>
              <a:t>.</a:t>
            </a:r>
            <a:r>
              <a:rPr lang="ru-RU" sz="3000" dirty="0">
                <a:solidFill>
                  <a:srgbClr val="002060"/>
                </a:solidFill>
                <a:ea typeface="Times New Roman"/>
                <a:cs typeface="Calibri"/>
              </a:rPr>
              <a:t> </a:t>
            </a:r>
            <a:endParaRPr lang="ru-RU" sz="3000" dirty="0" smtClean="0">
              <a:solidFill>
                <a:srgbClr val="002060"/>
              </a:solidFill>
              <a:ea typeface="Times New Roman"/>
              <a:cs typeface="Calibri"/>
            </a:endParaRPr>
          </a:p>
          <a:p>
            <a:pPr marL="457200" indent="-45720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ru-RU" sz="3000" b="1" dirty="0" smtClean="0">
                <a:solidFill>
                  <a:srgbClr val="002060"/>
                </a:solidFill>
                <a:ea typeface="Times New Roman"/>
                <a:cs typeface="Calibri"/>
              </a:rPr>
              <a:t>Обезопасить </a:t>
            </a:r>
            <a:r>
              <a:rPr lang="ru-RU" sz="3000" dirty="0">
                <a:solidFill>
                  <a:srgbClr val="002060"/>
                </a:solidFill>
                <a:ea typeface="Times New Roman"/>
                <a:cs typeface="Calibri"/>
              </a:rPr>
              <a:t>себя и того, кто, </a:t>
            </a:r>
            <a:r>
              <a:rPr lang="ru-RU" sz="3000" dirty="0" smtClean="0">
                <a:solidFill>
                  <a:srgbClr val="002060"/>
                </a:solidFill>
                <a:ea typeface="Times New Roman"/>
                <a:cs typeface="Calibri"/>
              </a:rPr>
              <a:t>рассердился: </a:t>
            </a:r>
            <a:r>
              <a:rPr lang="ru-RU" sz="3000" dirty="0">
                <a:solidFill>
                  <a:srgbClr val="002060"/>
                </a:solidFill>
                <a:ea typeface="Times New Roman"/>
                <a:cs typeface="Calibri"/>
              </a:rPr>
              <a:t>убрать острые предметы, тяжелые игрушки, бьющуюся посуду и домашних животных. </a:t>
            </a:r>
          </a:p>
          <a:p>
            <a:pPr marL="457200" indent="-45720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ru-RU" sz="3000" b="1" dirty="0" smtClean="0">
                <a:solidFill>
                  <a:srgbClr val="002060"/>
                </a:solidFill>
                <a:ea typeface="Times New Roman"/>
                <a:cs typeface="Calibri"/>
              </a:rPr>
              <a:t>«Заземлить</a:t>
            </a:r>
            <a:r>
              <a:rPr lang="ru-RU" sz="3000" b="1" dirty="0">
                <a:solidFill>
                  <a:srgbClr val="002060"/>
                </a:solidFill>
                <a:ea typeface="Times New Roman"/>
                <a:cs typeface="Calibri"/>
              </a:rPr>
              <a:t>» </a:t>
            </a:r>
            <a:r>
              <a:rPr lang="ru-RU" sz="3000" dirty="0">
                <a:solidFill>
                  <a:srgbClr val="002060"/>
                </a:solidFill>
                <a:ea typeface="Times New Roman"/>
                <a:cs typeface="Calibri"/>
              </a:rPr>
              <a:t>(поставить на ноги, убрать потенциально опасные внешние факторы). </a:t>
            </a:r>
            <a:endParaRPr lang="ru-RU" sz="3000" dirty="0" smtClean="0">
              <a:solidFill>
                <a:srgbClr val="002060"/>
              </a:solidFill>
              <a:ea typeface="Times New Roman"/>
              <a:cs typeface="Calibri"/>
            </a:endParaRPr>
          </a:p>
          <a:p>
            <a:pPr marL="457200" indent="-45720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ru-RU" sz="3000" b="1" dirty="0">
                <a:solidFill>
                  <a:srgbClr val="002060"/>
                </a:solidFill>
                <a:ea typeface="Times New Roman"/>
                <a:cs typeface="Calibri"/>
              </a:rPr>
              <a:t>П</a:t>
            </a:r>
            <a:r>
              <a:rPr lang="ru-RU" sz="3000" b="1" dirty="0" smtClean="0">
                <a:solidFill>
                  <a:srgbClr val="002060"/>
                </a:solidFill>
                <a:ea typeface="Times New Roman"/>
                <a:cs typeface="Calibri"/>
              </a:rPr>
              <a:t>родумать </a:t>
            </a:r>
            <a:r>
              <a:rPr lang="ru-RU" sz="3000" dirty="0">
                <a:solidFill>
                  <a:srgbClr val="002060"/>
                </a:solidFill>
                <a:ea typeface="Times New Roman"/>
                <a:cs typeface="Calibri"/>
              </a:rPr>
              <a:t>стратегию работы с гневом и начать </a:t>
            </a:r>
            <a:r>
              <a:rPr lang="ru-RU" sz="3000" b="1" dirty="0">
                <a:solidFill>
                  <a:srgbClr val="002060"/>
                </a:solidFill>
                <a:ea typeface="Times New Roman"/>
                <a:cs typeface="Calibri"/>
              </a:rPr>
              <a:t>реализовывать</a:t>
            </a:r>
            <a:r>
              <a:rPr lang="ru-RU" sz="3000" dirty="0">
                <a:solidFill>
                  <a:srgbClr val="002060"/>
                </a:solidFill>
                <a:ea typeface="Times New Roman"/>
                <a:cs typeface="Calibri"/>
              </a:rPr>
              <a:t> ее, когда эмоции улягутся.</a:t>
            </a:r>
            <a:endParaRPr lang="ru-RU" sz="30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9353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02968"/>
            <a:ext cx="8170964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4000" b="1" dirty="0" smtClean="0">
                <a:solidFill>
                  <a:srgbClr val="002060"/>
                </a:solidFill>
                <a:ea typeface="Times New Roman"/>
                <a:cs typeface="Times New Roman"/>
              </a:rPr>
              <a:t>Сопереживание</a:t>
            </a:r>
            <a:r>
              <a:rPr lang="ru-RU" sz="4000" dirty="0" smtClean="0">
                <a:solidFill>
                  <a:srgbClr val="002060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4000" dirty="0">
                <a:solidFill>
                  <a:srgbClr val="002060"/>
                </a:solidFill>
                <a:latin typeface="Arial"/>
                <a:ea typeface="Times New Roman"/>
                <a:cs typeface="Times New Roman"/>
              </a:rPr>
              <a:t>- это волшебство, которое открывает душу малыша для вашего утешения и совета.</a:t>
            </a:r>
            <a:endParaRPr lang="ru-RU" sz="32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ctr">
              <a:spcAft>
                <a:spcPts val="1000"/>
              </a:spcAft>
            </a:pPr>
            <a:endParaRPr lang="ru-RU" sz="3200" dirty="0" smtClean="0">
              <a:solidFill>
                <a:srgbClr val="002060"/>
              </a:solidFill>
              <a:ea typeface="Times New Roman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033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27101"/>
              </p:ext>
            </p:extLst>
          </p:nvPr>
        </p:nvGraphicFramePr>
        <p:xfrm>
          <a:off x="3889" y="0"/>
          <a:ext cx="9140111" cy="6857999"/>
        </p:xfrm>
        <a:graphic>
          <a:graphicData uri="http://schemas.openxmlformats.org/drawingml/2006/table">
            <a:tbl>
              <a:tblPr firstRow="1" firstCol="1" bandRow="1">
                <a:tableStyleId>{6E25E649-3F16-4E02-A733-19D2CDBF48F0}</a:tableStyleId>
              </a:tblPr>
              <a:tblGrid>
                <a:gridCol w="804063"/>
                <a:gridCol w="2779853"/>
                <a:gridCol w="1475890"/>
                <a:gridCol w="4080305"/>
              </a:tblGrid>
              <a:tr h="7551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</a:rPr>
                        <a:t>№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</a:rPr>
                        <a:t>п/п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Готовое решение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</a:rPr>
                        <a:t>Пауза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</a:rPr>
                        <a:t>5 сек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Сопереживание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</a:tr>
              <a:tr h="302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r>
                        <a:rPr lang="ru-RU" sz="1600" u="none" strike="noStrike" dirty="0" smtClean="0">
                          <a:effectLst/>
                        </a:rPr>
                        <a:t>1.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Не плачь.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2060"/>
                          </a:solidFill>
                          <a:effectLst/>
                        </a:rPr>
                        <a:t>Я понимаю: это грустно.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</a:tr>
              <a:tr h="604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r>
                        <a:rPr lang="ru-RU" sz="1600" u="none" strike="noStrike" dirty="0" smtClean="0">
                          <a:effectLst/>
                        </a:rPr>
                        <a:t>2.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Не беспокойся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Я понимаю, как тебе трудно. 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Ты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очень обеспокоен.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</a:tr>
              <a:tr h="604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r>
                        <a:rPr lang="ru-RU" sz="1600" u="none" strike="noStrike" dirty="0" smtClean="0">
                          <a:effectLst/>
                        </a:rPr>
                        <a:t>3.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Завтра ты обо всем забудешь.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Да, это нелегко. 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Я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вижу, что ты разочарован.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</a:tr>
              <a:tr h="604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r>
                        <a:rPr lang="ru-RU" sz="1600" u="none" strike="noStrike" dirty="0" smtClean="0">
                          <a:effectLst/>
                        </a:rPr>
                        <a:t>4.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Это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все мелочи.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Я понимаю, что тебе обидно. 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Дай-ка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я тебя обниму.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</a:tr>
              <a:tr h="604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r>
                        <a:rPr lang="ru-RU" sz="1600" u="none" strike="noStrike" dirty="0" smtClean="0">
                          <a:effectLst/>
                        </a:rPr>
                        <a:t>5.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Каждый из нас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иногда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проигрывает.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Я знаю, тебе грустно. 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Я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бы тоже расстроился.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</a:tr>
              <a:tr h="8953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r>
                        <a:rPr lang="ru-RU" sz="1600" u="none" strike="noStrike" dirty="0" smtClean="0">
                          <a:effectLst/>
                        </a:rPr>
                        <a:t>6.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Эй, ну что же ты, такова жизнь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У тебя есть все основания сердиться. 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Я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бы тоже разозлился.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</a:tr>
              <a:tr h="604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r>
                        <a:rPr lang="ru-RU" sz="1600" u="none" strike="noStrike" dirty="0" smtClean="0">
                          <a:effectLst/>
                        </a:rPr>
                        <a:t>7.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Могло бы быть и хуже.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Я вижу, ты напуган. 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Я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бы тоже испугался.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</a:tr>
              <a:tr h="604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r>
                        <a:rPr lang="ru-RU" sz="1600" u="none" strike="noStrike" dirty="0" smtClean="0">
                          <a:effectLst/>
                        </a:rPr>
                        <a:t>8.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dirty="0">
                          <a:solidFill>
                            <a:srgbClr val="002060"/>
                          </a:solidFill>
                          <a:effectLst/>
                        </a:rPr>
                        <a:t>Ты справишься: все будет хорошо.</a:t>
                      </a:r>
                      <a:endParaRPr lang="ru-RU" sz="1200" u="none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Я вижу, тебе страшно. 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Тут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всякому было бы страшно.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</a:tr>
              <a:tr h="604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 9.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Это все не так уж и важно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Тебе завидно? Это нормально. 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Мне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тоже было бы завидно.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</a:tr>
              <a:tr h="6766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r>
                        <a:rPr lang="ru-RU" sz="1600" u="none" strike="noStrike" dirty="0" smtClean="0">
                          <a:effectLst/>
                        </a:rPr>
                        <a:t>10.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В другой раз получится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Если бы такое произошло со мной, 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я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бы тоже расстроился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48588" marR="4858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361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algn="ctr"/>
            <a:r>
              <a:rPr lang="ru-RU" sz="5400" b="1" dirty="0" smtClean="0">
                <a:solidFill>
                  <a:srgbClr val="C00000"/>
                </a:solidFill>
                <a:latin typeface="Mistral" panose="03090702030407020403" pitchFamily="66" charset="0"/>
                <a:ea typeface="Calibri"/>
              </a:rPr>
              <a:t>ИГРА</a:t>
            </a:r>
            <a:endParaRPr lang="ru-RU" sz="5400" b="1" dirty="0">
              <a:solidFill>
                <a:srgbClr val="C00000"/>
              </a:solidFill>
              <a:latin typeface="Mistral" panose="03090702030407020403" pitchFamily="66" charset="0"/>
              <a:ea typeface="Calibri"/>
            </a:endParaRPr>
          </a:p>
          <a:p>
            <a:pPr lvl="0" indent="228600" algn="ctr"/>
            <a:r>
              <a:rPr lang="ru-RU" sz="5400" b="1" i="1" dirty="0" smtClean="0">
                <a:solidFill>
                  <a:srgbClr val="002060"/>
                </a:solidFill>
                <a:latin typeface="Mistral" panose="03090702030407020403" pitchFamily="66" charset="0"/>
                <a:ea typeface="Calibri"/>
              </a:rPr>
              <a:t>«СОПЕРЕЖИВАНИЕ»</a:t>
            </a:r>
            <a:r>
              <a:rPr lang="ru-RU" sz="5400" b="1" dirty="0" smtClean="0">
                <a:solidFill>
                  <a:srgbClr val="002060"/>
                </a:solidFill>
                <a:ea typeface="Calibri"/>
              </a:rPr>
              <a:t> </a:t>
            </a:r>
            <a:endParaRPr lang="ru-RU" sz="5400" b="1" dirty="0">
              <a:solidFill>
                <a:srgbClr val="002060"/>
              </a:solidFill>
              <a:latin typeface="Mistral" panose="03090702030407020403" pitchFamily="66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2196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я\Desktop\мини-тренинг для родителей\b6d2bf5674e3af4299c02ae11b37869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2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385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80837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15000"/>
              </a:lnSpc>
            </a:pPr>
            <a:r>
              <a:rPr lang="ru-RU" sz="1050" dirty="0" smtClean="0">
                <a:solidFill>
                  <a:prstClr val="white"/>
                </a:solidFill>
                <a:ea typeface="Calibri"/>
                <a:cs typeface="Times New Roman"/>
              </a:rPr>
              <a:t>Д</a:t>
            </a:r>
            <a:endParaRPr lang="ru-RU" sz="1050" dirty="0">
              <a:solidFill>
                <a:prstClr val="white"/>
              </a:solidFill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16970" y="1844824"/>
            <a:ext cx="7008650" cy="2006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Mistral" panose="03090702030407020403" pitchFamily="66" charset="0"/>
                <a:ea typeface="Times New Roman"/>
                <a:cs typeface="Calibri"/>
              </a:rPr>
              <a:t>МНОГОФУНКЦИОНАЛЬНОЕ </a:t>
            </a:r>
          </a:p>
          <a:p>
            <a:pPr algn="ctr">
              <a:spcAft>
                <a:spcPts val="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Mistral" panose="03090702030407020403" pitchFamily="66" charset="0"/>
                <a:ea typeface="Times New Roman"/>
                <a:cs typeface="Calibri"/>
              </a:rPr>
              <a:t>ДИДАКТИЧЕСКОЕ ПОСОБИЕ</a:t>
            </a:r>
          </a:p>
          <a:p>
            <a:pPr algn="ctr">
              <a:spcAft>
                <a:spcPts val="0"/>
              </a:spcAft>
            </a:pPr>
            <a:endParaRPr lang="ru-RU" sz="1100" dirty="0" smtClean="0">
              <a:solidFill>
                <a:srgbClr val="002060"/>
              </a:solidFill>
              <a:latin typeface="Mistral" panose="03090702030407020403" pitchFamily="66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C00000"/>
                </a:solidFill>
                <a:latin typeface="Mistral" panose="03090702030407020403" pitchFamily="66" charset="0"/>
                <a:ea typeface="Times New Roman"/>
                <a:cs typeface="Calibri"/>
              </a:rPr>
              <a:t>«ЧУДЕСНЫЙ КУБ»</a:t>
            </a:r>
            <a:endParaRPr lang="ru-RU" sz="2800" dirty="0">
              <a:solidFill>
                <a:srgbClr val="C00000"/>
              </a:solidFill>
              <a:latin typeface="Mistral" panose="03090702030407020403" pitchFamily="66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0015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img.kanal-o.ru/img/2020-12-14/fmt_81_24_shimanskay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96417"/>
            <a:ext cx="7776864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342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ru-RU" sz="4000" b="1" i="1" dirty="0" smtClean="0">
                <a:solidFill>
                  <a:srgbClr val="C00000"/>
                </a:solidFill>
                <a:ea typeface="Times New Roman"/>
                <a:cs typeface="Times New Roman"/>
              </a:rPr>
              <a:t>РЕКОМЕНДУЮ ПОЧИТАТЬ:</a:t>
            </a:r>
          </a:p>
          <a:p>
            <a:pPr marL="457200" indent="-4572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200" i="1" dirty="0" smtClean="0">
                <a:solidFill>
                  <a:srgbClr val="181818"/>
                </a:solidFill>
                <a:ea typeface="Times New Roman"/>
                <a:cs typeface="Times New Roman"/>
              </a:rPr>
              <a:t>В</a:t>
            </a:r>
            <a:r>
              <a:rPr lang="ru-RU" sz="3200" i="1" dirty="0">
                <a:solidFill>
                  <a:srgbClr val="181818"/>
                </a:solidFill>
                <a:ea typeface="Times New Roman"/>
                <a:cs typeface="Times New Roman"/>
              </a:rPr>
              <a:t>. </a:t>
            </a:r>
            <a:r>
              <a:rPr lang="ru-RU" sz="3200" i="1" dirty="0" err="1">
                <a:solidFill>
                  <a:srgbClr val="181818"/>
                </a:solidFill>
                <a:ea typeface="Times New Roman"/>
                <a:cs typeface="Times New Roman"/>
              </a:rPr>
              <a:t>Оклендер</a:t>
            </a:r>
            <a:r>
              <a:rPr lang="ru-RU" sz="3200" i="1" dirty="0">
                <a:solidFill>
                  <a:srgbClr val="181818"/>
                </a:solidFill>
                <a:ea typeface="Times New Roman"/>
                <a:cs typeface="Times New Roman"/>
              </a:rPr>
              <a:t> </a:t>
            </a:r>
            <a:endParaRPr lang="ru-RU" sz="3200" i="1" dirty="0" smtClean="0">
              <a:solidFill>
                <a:srgbClr val="181818"/>
              </a:solidFill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200" i="1" u="sng" dirty="0" smtClean="0">
                <a:solidFill>
                  <a:srgbClr val="0070C0"/>
                </a:solidFill>
                <a:ea typeface="Times New Roman"/>
                <a:cs typeface="Times New Roman"/>
              </a:rPr>
              <a:t>«</a:t>
            </a:r>
            <a:r>
              <a:rPr lang="ru-RU" sz="3200" i="1" u="sng" dirty="0">
                <a:solidFill>
                  <a:srgbClr val="0070C0"/>
                </a:solidFill>
                <a:ea typeface="Times New Roman"/>
                <a:cs typeface="Times New Roman"/>
              </a:rPr>
              <a:t>Скрытые </a:t>
            </a:r>
            <a:r>
              <a:rPr lang="ru-RU" sz="3200" i="1" u="sng" dirty="0" smtClean="0">
                <a:solidFill>
                  <a:srgbClr val="0070C0"/>
                </a:solidFill>
                <a:ea typeface="Times New Roman"/>
                <a:cs typeface="Times New Roman"/>
              </a:rPr>
              <a:t>сокровища.</a:t>
            </a:r>
            <a:r>
              <a:rPr lang="ru-RU" sz="3200" i="1" u="sng" dirty="0">
                <a:solidFill>
                  <a:srgbClr val="0070C0"/>
                </a:solidFill>
                <a:ea typeface="Times New Roman"/>
                <a:cs typeface="Times New Roman"/>
              </a:rPr>
              <a:t> </a:t>
            </a:r>
            <a:r>
              <a:rPr lang="ru-RU" sz="3200" i="1" u="sng" dirty="0" smtClean="0">
                <a:solidFill>
                  <a:srgbClr val="0070C0"/>
                </a:solidFill>
                <a:ea typeface="Times New Roman"/>
                <a:cs typeface="Times New Roman"/>
              </a:rPr>
              <a:t>Путеводитель </a:t>
            </a:r>
            <a:r>
              <a:rPr lang="ru-RU" sz="3200" i="1" u="sng" dirty="0">
                <a:solidFill>
                  <a:srgbClr val="0070C0"/>
                </a:solidFill>
                <a:ea typeface="Times New Roman"/>
                <a:cs typeface="Times New Roman"/>
              </a:rPr>
              <a:t>по внутреннему миру ребенка</a:t>
            </a:r>
            <a:r>
              <a:rPr lang="ru-RU" sz="3200" i="1" u="sng" dirty="0" smtClean="0">
                <a:solidFill>
                  <a:srgbClr val="0070C0"/>
                </a:solidFill>
                <a:ea typeface="Times New Roman"/>
                <a:cs typeface="Times New Roman"/>
              </a:rPr>
              <a:t>».</a:t>
            </a:r>
          </a:p>
          <a:p>
            <a:pPr marL="457200" indent="-457200">
              <a:spcAft>
                <a:spcPts val="1000"/>
              </a:spcAft>
              <a:buFont typeface="Wingdings" panose="05000000000000000000" pitchFamily="2" charset="2"/>
              <a:buChar char="Ø"/>
            </a:pPr>
            <a:endParaRPr lang="ru-RU" sz="3200" i="1" dirty="0" smtClean="0">
              <a:solidFill>
                <a:srgbClr val="333333"/>
              </a:solidFill>
              <a:ea typeface="Times New Roman"/>
              <a:cs typeface="Calibri"/>
            </a:endParaRPr>
          </a:p>
          <a:p>
            <a:pPr marL="457200" indent="-457200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sz="3200" i="1" dirty="0" smtClean="0">
                <a:solidFill>
                  <a:srgbClr val="333333"/>
                </a:solidFill>
                <a:ea typeface="Times New Roman"/>
                <a:cs typeface="Calibri"/>
              </a:rPr>
              <a:t>В. </a:t>
            </a:r>
            <a:r>
              <a:rPr lang="ru-RU" sz="3200" i="1" dirty="0" err="1" smtClean="0">
                <a:solidFill>
                  <a:srgbClr val="333333"/>
                </a:solidFill>
                <a:ea typeface="Times New Roman"/>
                <a:cs typeface="Calibri"/>
              </a:rPr>
              <a:t>Шиманская</a:t>
            </a:r>
            <a:r>
              <a:rPr lang="ru-RU" sz="3200" i="1" dirty="0" smtClean="0">
                <a:solidFill>
                  <a:srgbClr val="333333"/>
                </a:solidFill>
                <a:ea typeface="Times New Roman"/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r>
              <a:rPr lang="ru-RU" sz="3200" i="1" dirty="0" smtClean="0">
                <a:solidFill>
                  <a:srgbClr val="0070C0"/>
                </a:solidFill>
                <a:ea typeface="Times New Roman"/>
                <a:cs typeface="Calibri"/>
              </a:rPr>
              <a:t>«</a:t>
            </a:r>
            <a:r>
              <a:rPr lang="ru-RU" sz="3200" i="1" u="sng" dirty="0">
                <a:solidFill>
                  <a:srgbClr val="0070C0"/>
                </a:solidFill>
                <a:ea typeface="Times New Roman"/>
                <a:cs typeface="Calibri"/>
                <a:hlinkClick r:id="rId3"/>
              </a:rPr>
              <a:t>Эмоциональный интеллект для детей и родителей</a:t>
            </a:r>
            <a:r>
              <a:rPr lang="ru-RU" sz="3200" i="1" dirty="0">
                <a:solidFill>
                  <a:srgbClr val="0070C0"/>
                </a:solidFill>
                <a:ea typeface="Times New Roman"/>
                <a:cs typeface="Calibri"/>
              </a:rPr>
              <a:t>»</a:t>
            </a:r>
            <a:r>
              <a:rPr lang="ru-RU" sz="2400" i="1" dirty="0">
                <a:solidFill>
                  <a:srgbClr val="0070C0"/>
                </a:solidFill>
                <a:ea typeface="Times New Roman"/>
                <a:cs typeface="Calibri"/>
              </a:rPr>
              <a:t>.</a:t>
            </a:r>
            <a:endParaRPr lang="ru-RU" sz="2000" i="1" dirty="0">
              <a:solidFill>
                <a:srgbClr val="0070C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85884" y="731677"/>
            <a:ext cx="7946556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ctr"/>
            <a:r>
              <a:rPr lang="ru-RU" sz="6600" b="1" kern="0" dirty="0" smtClean="0">
                <a:solidFill>
                  <a:srgbClr val="0070C0"/>
                </a:solidFill>
                <a:latin typeface="Mistral" panose="03090702030407020403" pitchFamily="66" charset="0"/>
              </a:rPr>
              <a:t>РЕФЛЕКСИЯ</a:t>
            </a:r>
            <a:endParaRPr lang="ru-RU" sz="6600" b="1" kern="0" dirty="0">
              <a:solidFill>
                <a:srgbClr val="0070C0"/>
              </a:solidFill>
              <a:latin typeface="Mistral" panose="030907020304070204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97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just">
              <a:spcBef>
                <a:spcPts val="1125"/>
              </a:spcBef>
              <a:spcAft>
                <a:spcPts val="1125"/>
              </a:spcAft>
            </a:pPr>
            <a:r>
              <a:rPr lang="ru-RU" sz="2800" b="1" dirty="0" smtClean="0">
                <a:solidFill>
                  <a:srgbClr val="C00000"/>
                </a:solidFill>
                <a:ea typeface="Times New Roman"/>
              </a:rPr>
              <a:t>Цель:</a:t>
            </a:r>
            <a:r>
              <a:rPr lang="ru-RU" sz="2800" b="1" dirty="0" smtClean="0">
                <a:solidFill>
                  <a:srgbClr val="333333"/>
                </a:solidFill>
                <a:ea typeface="Times New Roman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ea typeface="Times New Roman"/>
              </a:rPr>
              <a:t>акцентирование внимания родителей на актуальность вопроса о проявлении негативных эмоций; расширение представлений и знаний о возможных причинах появления негативных эмоций у детей, способах взаимодействия с детьми.</a:t>
            </a:r>
          </a:p>
          <a:p>
            <a:pPr indent="228600"/>
            <a:r>
              <a:rPr lang="ru-RU" sz="2400" b="1" dirty="0" smtClean="0">
                <a:solidFill>
                  <a:srgbClr val="C00000"/>
                </a:solidFill>
                <a:ea typeface="Times New Roman"/>
              </a:rPr>
              <a:t>Задачи: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002060"/>
                </a:solidFill>
                <a:ea typeface="Times New Roman"/>
              </a:rPr>
              <a:t>о</a:t>
            </a:r>
            <a:r>
              <a:rPr lang="ru-RU" sz="2400" dirty="0" smtClean="0">
                <a:solidFill>
                  <a:srgbClr val="002060"/>
                </a:solidFill>
                <a:ea typeface="Times New Roman"/>
              </a:rPr>
              <a:t>бозначить негативные эмоции у детей;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002060"/>
                </a:solidFill>
                <a:ea typeface="Times New Roman"/>
              </a:rPr>
              <a:t>д</a:t>
            </a:r>
            <a:r>
              <a:rPr lang="ru-RU" sz="2400" dirty="0" smtClean="0">
                <a:solidFill>
                  <a:srgbClr val="002060"/>
                </a:solidFill>
                <a:ea typeface="Times New Roman"/>
              </a:rPr>
              <a:t>ать практические рекомендации по реагированию на негативные эмоции у детей;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002060"/>
                </a:solidFill>
                <a:ea typeface="Times New Roman"/>
              </a:rPr>
              <a:t>п</a:t>
            </a:r>
            <a:r>
              <a:rPr lang="ru-RU" sz="2400" dirty="0" smtClean="0">
                <a:solidFill>
                  <a:srgbClr val="002060"/>
                </a:solidFill>
                <a:ea typeface="Times New Roman"/>
              </a:rPr>
              <a:t>родемонстрировать практические игры и упражнения для снятия негативных психических состояний (злость, гнев) с помощью многофункционального дидактического пособия </a:t>
            </a:r>
          </a:p>
          <a:p>
            <a:r>
              <a:rPr lang="ru-RU" sz="2400" dirty="0">
                <a:solidFill>
                  <a:srgbClr val="002060"/>
                </a:solidFill>
                <a:ea typeface="Times New Roman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ea typeface="Times New Roman"/>
              </a:rPr>
              <a:t>    «Куб чудесных превращений».</a:t>
            </a:r>
          </a:p>
        </p:txBody>
      </p:sp>
    </p:spTree>
    <p:extLst>
      <p:ext uri="{BB962C8B-B14F-4D97-AF65-F5344CB8AC3E}">
        <p14:creationId xmlns:p14="http://schemas.microsoft.com/office/powerpoint/2010/main" val="92112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23528" y="579277"/>
            <a:ext cx="8390876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0070C0"/>
                </a:solidFill>
                <a:latin typeface="Mistral" panose="03090702030407020403" pitchFamily="66" charset="0"/>
              </a:rPr>
              <a:t>БЛАГОДАРЮ </a:t>
            </a:r>
            <a:r>
              <a:rPr lang="ru-RU" sz="3600" b="1" dirty="0" smtClean="0">
                <a:solidFill>
                  <a:srgbClr val="0070C0"/>
                </a:solidFill>
                <a:latin typeface="Mistral" panose="03090702030407020403" pitchFamily="66" charset="0"/>
              </a:rPr>
              <a:t> ЗА  </a:t>
            </a:r>
            <a:r>
              <a:rPr lang="ru-RU" sz="3600" b="1" dirty="0">
                <a:solidFill>
                  <a:srgbClr val="0070C0"/>
                </a:solidFill>
                <a:latin typeface="Mistral" panose="03090702030407020403" pitchFamily="66" charset="0"/>
              </a:rPr>
              <a:t>ВНИМАНИЕ,</a:t>
            </a:r>
          </a:p>
          <a:p>
            <a:pPr lvl="0" algn="ctr"/>
            <a:r>
              <a:rPr lang="ru-RU" sz="3600" b="1" dirty="0">
                <a:solidFill>
                  <a:srgbClr val="0070C0"/>
                </a:solidFill>
                <a:latin typeface="Mistral" panose="03090702030407020403" pitchFamily="66" charset="0"/>
              </a:rPr>
              <a:t>ПОЗИТИВНЫХ </a:t>
            </a:r>
            <a:r>
              <a:rPr lang="ru-RU" sz="3600" b="1" dirty="0" smtClean="0">
                <a:solidFill>
                  <a:srgbClr val="0070C0"/>
                </a:solidFill>
                <a:latin typeface="Mistral" panose="03090702030407020403" pitchFamily="66" charset="0"/>
              </a:rPr>
              <a:t> ВАМ  ЭМОЦИЙ</a:t>
            </a:r>
            <a:r>
              <a:rPr lang="ru-RU" sz="3600" b="1" dirty="0">
                <a:solidFill>
                  <a:srgbClr val="0070C0"/>
                </a:solidFill>
                <a:latin typeface="Mistral" panose="03090702030407020403" pitchFamily="66" charset="0"/>
              </a:rPr>
              <a:t>!</a:t>
            </a:r>
          </a:p>
          <a:p>
            <a:pPr lvl="0" indent="228600" algn="ctr"/>
            <a:endParaRPr lang="ru-RU" sz="6600" kern="0" dirty="0">
              <a:solidFill>
                <a:srgbClr val="0070C0"/>
              </a:solidFill>
              <a:latin typeface="Mistral" panose="03090702030407020403" pitchFamily="66" charset="0"/>
            </a:endParaRPr>
          </a:p>
        </p:txBody>
      </p:sp>
      <p:pic>
        <p:nvPicPr>
          <p:cNvPr id="6" name="Picture 2" descr="C:\Users\я\Desktop\ЛЭПБУК\презентация\maxresdefaul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43" t="16120" r="28507" b="20995"/>
          <a:stretch/>
        </p:blipFill>
        <p:spPr bwMode="auto">
          <a:xfrm>
            <a:off x="3037217" y="3841353"/>
            <a:ext cx="2902935" cy="247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20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algn="ctr"/>
            <a:r>
              <a:rPr lang="ru-RU" sz="6600" b="1" dirty="0" smtClean="0">
                <a:solidFill>
                  <a:srgbClr val="C00000"/>
                </a:solidFill>
                <a:latin typeface="Mistral" panose="03090702030407020403" pitchFamily="66" charset="0"/>
                <a:ea typeface="Times New Roman"/>
              </a:rPr>
              <a:t>ИГРА</a:t>
            </a:r>
          </a:p>
          <a:p>
            <a:pPr lvl="0" indent="228600" algn="ctr"/>
            <a:r>
              <a:rPr lang="ru-RU" sz="6600" b="1" dirty="0" smtClean="0">
                <a:solidFill>
                  <a:srgbClr val="0070C0"/>
                </a:solidFill>
                <a:latin typeface="Mistral" panose="03090702030407020403" pitchFamily="66" charset="0"/>
                <a:ea typeface="Times New Roman"/>
              </a:rPr>
              <a:t>«ЗНАКОМСТВО»</a:t>
            </a:r>
            <a:endParaRPr lang="ru-RU" sz="6600" dirty="0">
              <a:solidFill>
                <a:srgbClr val="0070C0"/>
              </a:solidFill>
              <a:latin typeface="Mistral" panose="03090702030407020403" pitchFamily="66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6176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algn="ctr"/>
            <a:r>
              <a:rPr lang="ru-RU" sz="6600" b="1" dirty="0" smtClean="0">
                <a:solidFill>
                  <a:srgbClr val="C00000"/>
                </a:solidFill>
                <a:latin typeface="Mistral" panose="03090702030407020403" pitchFamily="66" charset="0"/>
                <a:ea typeface="Calibri"/>
              </a:rPr>
              <a:t>ИГРА-РАЗМИНКА </a:t>
            </a:r>
          </a:p>
          <a:p>
            <a:pPr lvl="0" indent="228600" algn="ctr"/>
            <a:r>
              <a:rPr lang="ru-RU" sz="6600" b="1" i="1" dirty="0" smtClean="0">
                <a:solidFill>
                  <a:srgbClr val="002060"/>
                </a:solidFill>
                <a:latin typeface="Mistral" panose="03090702030407020403" pitchFamily="66" charset="0"/>
                <a:ea typeface="Calibri"/>
              </a:rPr>
              <a:t>«ПОМЕНЯЙТЕСЬ МЕСТАМИ ТЕ, КТО…»</a:t>
            </a:r>
            <a:r>
              <a:rPr lang="ru-RU" sz="6600" b="1" dirty="0" smtClean="0">
                <a:solidFill>
                  <a:srgbClr val="002060"/>
                </a:solidFill>
                <a:ea typeface="Calibri"/>
              </a:rPr>
              <a:t> </a:t>
            </a:r>
            <a:endParaRPr lang="ru-RU" sz="6600" b="1" dirty="0">
              <a:solidFill>
                <a:srgbClr val="002060"/>
              </a:solidFill>
              <a:latin typeface="Mistral" panose="03090702030407020403" pitchFamily="66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054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ctr">
              <a:spcAft>
                <a:spcPts val="0"/>
              </a:spcAft>
            </a:pPr>
            <a:r>
              <a:rPr lang="ru-RU" sz="4800" b="1" dirty="0">
                <a:solidFill>
                  <a:srgbClr val="C00000"/>
                </a:solidFill>
                <a:ea typeface="Times New Roman"/>
              </a:rPr>
              <a:t>Эмоция</a:t>
            </a:r>
            <a:r>
              <a:rPr lang="ru-RU" sz="4800" dirty="0">
                <a:solidFill>
                  <a:srgbClr val="002060"/>
                </a:solidFill>
                <a:ea typeface="Times New Roman"/>
              </a:rPr>
              <a:t> – это психическое состояние человека. </a:t>
            </a:r>
            <a:endParaRPr lang="ru-RU" sz="4800" dirty="0" smtClean="0">
              <a:solidFill>
                <a:srgbClr val="002060"/>
              </a:solidFill>
              <a:ea typeface="Times New Roman"/>
            </a:endParaRPr>
          </a:p>
          <a:p>
            <a:pPr indent="228600" algn="ctr">
              <a:spcAft>
                <a:spcPts val="0"/>
              </a:spcAft>
            </a:pPr>
            <a:r>
              <a:rPr lang="ru-RU" sz="4800" dirty="0" smtClean="0">
                <a:solidFill>
                  <a:srgbClr val="002060"/>
                </a:solidFill>
                <a:ea typeface="Times New Roman"/>
              </a:rPr>
              <a:t>Эмоции бывают </a:t>
            </a:r>
            <a:r>
              <a:rPr lang="ru-RU" sz="4800" dirty="0">
                <a:solidFill>
                  <a:srgbClr val="002060"/>
                </a:solidFill>
                <a:ea typeface="Times New Roman"/>
              </a:rPr>
              <a:t>позитивные  и </a:t>
            </a:r>
            <a:r>
              <a:rPr lang="ru-RU" sz="4800" b="1" dirty="0" smtClean="0">
                <a:solidFill>
                  <a:srgbClr val="002060"/>
                </a:solidFill>
                <a:ea typeface="Times New Roman"/>
              </a:rPr>
              <a:t>негативные</a:t>
            </a:r>
            <a:r>
              <a:rPr lang="ru-RU" sz="4800" dirty="0" smtClean="0">
                <a:solidFill>
                  <a:srgbClr val="002060"/>
                </a:solidFill>
                <a:ea typeface="Times New Roman"/>
              </a:rPr>
              <a:t>.</a:t>
            </a:r>
            <a:endParaRPr lang="ru-RU" sz="4400" dirty="0">
              <a:solidFill>
                <a:srgbClr val="002060"/>
              </a:solidFill>
              <a:effectLst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3223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algn="ctr"/>
            <a:endParaRPr lang="ru-RU" sz="1600" kern="0" dirty="0">
              <a:solidFill>
                <a:srgbClr val="002060"/>
              </a:solidFill>
            </a:endParaRPr>
          </a:p>
        </p:txBody>
      </p:sp>
      <p:pic>
        <p:nvPicPr>
          <p:cNvPr id="4" name="Picture 2" descr="C:\Users\я\Desktop\мини-тренинг для родителей\5057708461ecd27b6d715a5970ce0f46-800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06655"/>
            <a:ext cx="6984776" cy="524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144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algn="just"/>
            <a:endParaRPr lang="ru-RU" sz="2800" dirty="0" smtClean="0">
              <a:solidFill>
                <a:srgbClr val="002060"/>
              </a:solidFill>
              <a:ea typeface="Times New Roman"/>
            </a:endParaRPr>
          </a:p>
          <a:p>
            <a:pPr lvl="0" indent="228600" algn="just"/>
            <a:endParaRPr lang="ru-RU" sz="2800" dirty="0">
              <a:solidFill>
                <a:srgbClr val="002060"/>
              </a:solidFill>
              <a:ea typeface="Times New Roman"/>
            </a:endParaRPr>
          </a:p>
          <a:p>
            <a:pPr lvl="0" indent="228600" algn="just"/>
            <a:r>
              <a:rPr lang="ru-RU" sz="2800" b="1" dirty="0" smtClean="0">
                <a:solidFill>
                  <a:srgbClr val="002060"/>
                </a:solidFill>
                <a:ea typeface="Times New Roman"/>
              </a:rPr>
              <a:t>ГНЕВ</a:t>
            </a:r>
          </a:p>
          <a:p>
            <a:pPr lvl="0" indent="228600" algn="just"/>
            <a:endParaRPr lang="ru-RU" sz="2800" dirty="0" smtClean="0">
              <a:solidFill>
                <a:srgbClr val="002060"/>
              </a:solidFill>
              <a:ea typeface="Times New Roman"/>
            </a:endParaRPr>
          </a:p>
          <a:p>
            <a:pPr lvl="0" indent="228600" algn="just"/>
            <a:endParaRPr lang="ru-RU" sz="2800" dirty="0" smtClean="0">
              <a:solidFill>
                <a:srgbClr val="002060"/>
              </a:solidFill>
              <a:ea typeface="Times New Roman"/>
            </a:endParaRPr>
          </a:p>
          <a:p>
            <a:pPr lvl="0" indent="228600" algn="just"/>
            <a:r>
              <a:rPr lang="ru-RU" sz="2800" b="1" dirty="0" smtClean="0">
                <a:solidFill>
                  <a:srgbClr val="002060"/>
                </a:solidFill>
                <a:ea typeface="Times New Roman"/>
              </a:rPr>
              <a:t>ЯРОСТЬ</a:t>
            </a:r>
          </a:p>
          <a:p>
            <a:pPr lvl="0" indent="228600" algn="just"/>
            <a:endParaRPr lang="ru-RU" sz="2800" dirty="0" smtClean="0">
              <a:solidFill>
                <a:srgbClr val="002060"/>
              </a:solidFill>
              <a:ea typeface="Times New Roman"/>
            </a:endParaRPr>
          </a:p>
          <a:p>
            <a:pPr lvl="0" indent="228600" algn="just"/>
            <a:endParaRPr lang="ru-RU" sz="2800" dirty="0">
              <a:solidFill>
                <a:srgbClr val="002060"/>
              </a:solidFill>
              <a:ea typeface="Times New Roman"/>
            </a:endParaRPr>
          </a:p>
          <a:p>
            <a:pPr lvl="0" indent="228600" algn="just"/>
            <a:r>
              <a:rPr lang="ru-RU" sz="2800" b="1" dirty="0" smtClean="0">
                <a:solidFill>
                  <a:srgbClr val="002060"/>
                </a:solidFill>
                <a:ea typeface="Times New Roman"/>
              </a:rPr>
              <a:t>ЗЛОСТЬ</a:t>
            </a:r>
            <a:endParaRPr lang="ru-RU" sz="2800" b="1" dirty="0">
              <a:solidFill>
                <a:srgbClr val="002060"/>
              </a:solidFill>
              <a:ea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9508" y="579277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228600" algn="ctr"/>
            <a:r>
              <a:rPr lang="ru-RU" sz="2800" b="1" dirty="0">
                <a:solidFill>
                  <a:srgbClr val="002060"/>
                </a:solidFill>
                <a:ea typeface="Times New Roman"/>
              </a:rPr>
              <a:t>Гнев</a:t>
            </a:r>
            <a:r>
              <a:rPr lang="ru-RU" sz="2800" dirty="0">
                <a:solidFill>
                  <a:srgbClr val="002060"/>
                </a:solidFill>
                <a:ea typeface="Times New Roman"/>
              </a:rPr>
              <a:t> – одна из самых опасных и разрушительных человеческих </a:t>
            </a:r>
            <a:r>
              <a:rPr lang="ru-RU" sz="2800" b="1" dirty="0">
                <a:solidFill>
                  <a:srgbClr val="002060"/>
                </a:solidFill>
                <a:ea typeface="Times New Roman"/>
              </a:rPr>
              <a:t>эмоций</a:t>
            </a:r>
            <a:r>
              <a:rPr lang="ru-RU" sz="2800" dirty="0">
                <a:solidFill>
                  <a:srgbClr val="002060"/>
                </a:solidFill>
                <a:ea typeface="Times New Roman"/>
              </a:rPr>
              <a:t>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3" y="1533384"/>
            <a:ext cx="1737655" cy="1607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я\Desktop\ЛЭПБУК\32acdf0e733a09c079b3728c03cfc314.jpe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33" t="32612" r="41384" b="36639"/>
          <a:stretch/>
        </p:blipFill>
        <p:spPr bwMode="auto">
          <a:xfrm>
            <a:off x="2642304" y="3212976"/>
            <a:ext cx="1723135" cy="1307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я\Desktop\ЛЭПБУК\32acdf0e733a09c079b3728c03cfc314.jpe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16" t="67945" r="46795" b="7885"/>
          <a:stretch/>
        </p:blipFill>
        <p:spPr bwMode="auto">
          <a:xfrm>
            <a:off x="2627784" y="4797152"/>
            <a:ext cx="1737655" cy="1175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61839" y="1737154"/>
            <a:ext cx="22371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ЧУВСТВО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ВОЗМУЩЕНИЯ,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НЕГОДОВАНИЯ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4736" y="3636104"/>
            <a:ext cx="2271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СИЛЬНЫЙ ГНЕВ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94966" y="4821915"/>
            <a:ext cx="28193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РАЗДРАЖИТЕЛЬНО-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ВРАЖДЕБНОЕ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ЧУВСТВО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90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algn="ctr"/>
            <a:r>
              <a:rPr lang="ru-RU" sz="3600" b="1" dirty="0">
                <a:solidFill>
                  <a:srgbClr val="C00000"/>
                </a:solidFill>
                <a:ea typeface="Times New Roman"/>
              </a:rPr>
              <a:t>Гнев</a:t>
            </a:r>
            <a:r>
              <a:rPr lang="ru-RU" sz="3200" b="1" dirty="0">
                <a:solidFill>
                  <a:srgbClr val="002060"/>
                </a:solidFill>
                <a:ea typeface="Times New Roman"/>
              </a:rPr>
              <a:t> </a:t>
            </a:r>
            <a:r>
              <a:rPr lang="ru-RU" sz="3200" dirty="0">
                <a:solidFill>
                  <a:srgbClr val="002060"/>
                </a:solidFill>
                <a:ea typeface="Times New Roman"/>
              </a:rPr>
              <a:t>— сильная эмоция, знакомая всем. Проявление его у дошкольника иногда так пугает родителей, что те попросту запрещают ему злиться, </a:t>
            </a:r>
            <a:endParaRPr lang="ru-RU" sz="3200" dirty="0" smtClean="0">
              <a:solidFill>
                <a:srgbClr val="002060"/>
              </a:solidFill>
              <a:ea typeface="Times New Roman"/>
            </a:endParaRPr>
          </a:p>
          <a:p>
            <a:pPr lvl="0" indent="228600" algn="ctr"/>
            <a:r>
              <a:rPr lang="ru-RU" sz="3200" dirty="0" smtClean="0">
                <a:solidFill>
                  <a:srgbClr val="002060"/>
                </a:solidFill>
                <a:ea typeface="Times New Roman"/>
              </a:rPr>
              <a:t>наказывают</a:t>
            </a:r>
            <a:r>
              <a:rPr lang="ru-RU" sz="3200" dirty="0">
                <a:solidFill>
                  <a:srgbClr val="002060"/>
                </a:solidFill>
                <a:ea typeface="Times New Roman"/>
              </a:rPr>
              <a:t>, игнорируют</a:t>
            </a:r>
            <a:r>
              <a:rPr lang="ru-RU" sz="3200" dirty="0" smtClean="0">
                <a:solidFill>
                  <a:srgbClr val="002060"/>
                </a:solidFill>
                <a:ea typeface="Times New Roman"/>
              </a:rPr>
              <a:t>.</a:t>
            </a:r>
          </a:p>
          <a:p>
            <a:pPr lvl="0" indent="228600" algn="ctr"/>
            <a:r>
              <a:rPr lang="ru-RU" sz="3200" dirty="0" smtClean="0">
                <a:solidFill>
                  <a:srgbClr val="002060"/>
                </a:solidFill>
                <a:ea typeface="Times New Roman"/>
              </a:rPr>
              <a:t> </a:t>
            </a:r>
            <a:r>
              <a:rPr lang="ru-RU" sz="3200" dirty="0">
                <a:solidFill>
                  <a:srgbClr val="002060"/>
                </a:solidFill>
                <a:ea typeface="Times New Roman"/>
              </a:rPr>
              <a:t>А ведь с этим всепоглощающим чувством тоже важно научиться обращаться, как и со всеми </a:t>
            </a:r>
            <a:endParaRPr lang="ru-RU" sz="3200" dirty="0" smtClean="0">
              <a:solidFill>
                <a:srgbClr val="002060"/>
              </a:solidFill>
              <a:ea typeface="Times New Roman"/>
            </a:endParaRPr>
          </a:p>
          <a:p>
            <a:pPr lvl="0" indent="228600" algn="ctr"/>
            <a:r>
              <a:rPr lang="ru-RU" sz="3200" dirty="0" smtClean="0">
                <a:solidFill>
                  <a:srgbClr val="002060"/>
                </a:solidFill>
                <a:ea typeface="Times New Roman"/>
              </a:rPr>
              <a:t>остальными </a:t>
            </a:r>
            <a:r>
              <a:rPr lang="ru-RU" sz="3200" dirty="0">
                <a:solidFill>
                  <a:srgbClr val="002060"/>
                </a:solidFill>
                <a:ea typeface="Times New Roman"/>
              </a:rPr>
              <a:t>эмоциями</a:t>
            </a:r>
            <a:r>
              <a:rPr lang="ru-RU" sz="3200" dirty="0" smtClean="0">
                <a:solidFill>
                  <a:srgbClr val="002060"/>
                </a:solidFill>
                <a:ea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059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algn="ctr"/>
            <a:endParaRPr lang="ru-RU" sz="3000" kern="0" dirty="0">
              <a:solidFill>
                <a:srgbClr val="002060"/>
              </a:solidFill>
            </a:endParaRPr>
          </a:p>
        </p:txBody>
      </p:sp>
      <p:pic>
        <p:nvPicPr>
          <p:cNvPr id="11266" name="Picture 2" descr="C:\Users\я\Desktop\мини-тренинг для родителей\e71bf217c3dba4cab62da93e8d167aa8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92696"/>
            <a:ext cx="5616623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4992382"/>
            <a:ext cx="8245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228600" algn="ctr"/>
            <a:r>
              <a:rPr lang="ru-RU" sz="3000" dirty="0">
                <a:solidFill>
                  <a:srgbClr val="002060"/>
                </a:solidFill>
                <a:ea typeface="Times New Roman"/>
              </a:rPr>
              <a:t>Обратной стороной детского гнева часто оказывается ощущение </a:t>
            </a:r>
            <a:r>
              <a:rPr lang="ru-RU" sz="3000" b="1" dirty="0">
                <a:solidFill>
                  <a:srgbClr val="002060"/>
                </a:solidFill>
                <a:ea typeface="Times New Roman"/>
              </a:rPr>
              <a:t>«я недостаточно силен». </a:t>
            </a:r>
            <a:endParaRPr lang="ru-RU" sz="3000" b="1" kern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14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382</Words>
  <Application>Microsoft Office PowerPoint</Application>
  <PresentationFormat>Экран (4:3)</PresentationFormat>
  <Paragraphs>127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User</cp:lastModifiedBy>
  <cp:revision>57</cp:revision>
  <dcterms:created xsi:type="dcterms:W3CDTF">2023-05-22T05:20:43Z</dcterms:created>
  <dcterms:modified xsi:type="dcterms:W3CDTF">2025-06-16T07:28:15Z</dcterms:modified>
</cp:coreProperties>
</file>