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  <p:sldId id="258" r:id="rId3"/>
    <p:sldId id="260" r:id="rId4"/>
    <p:sldId id="256" r:id="rId5"/>
    <p:sldId id="261" r:id="rId6"/>
    <p:sldId id="262" r:id="rId7"/>
    <p:sldId id="27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B6F46-6AB6-40DD-916E-4E4A85FD4C4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CFBC-69A3-4DDC-9AD5-BE1044D1E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B6F46-6AB6-40DD-916E-4E4A85FD4C4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CFBC-69A3-4DDC-9AD5-BE1044D1E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B6F46-6AB6-40DD-916E-4E4A85FD4C4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CFBC-69A3-4DDC-9AD5-BE1044D1E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B6F46-6AB6-40DD-916E-4E4A85FD4C4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CFBC-69A3-4DDC-9AD5-BE1044D1E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B6F46-6AB6-40DD-916E-4E4A85FD4C4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CFBC-69A3-4DDC-9AD5-BE1044D1E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B6F46-6AB6-40DD-916E-4E4A85FD4C4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CFBC-69A3-4DDC-9AD5-BE1044D1E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B6F46-6AB6-40DD-916E-4E4A85FD4C4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CFBC-69A3-4DDC-9AD5-BE1044D1E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B6F46-6AB6-40DD-916E-4E4A85FD4C4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CFBC-69A3-4DDC-9AD5-BE1044D1E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B6F46-6AB6-40DD-916E-4E4A85FD4C4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CFBC-69A3-4DDC-9AD5-BE1044D1E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B6F46-6AB6-40DD-916E-4E4A85FD4C4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CFBC-69A3-4DDC-9AD5-BE1044D1E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B6F46-6AB6-40DD-916E-4E4A85FD4C4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2AACFBC-69A3-4DDC-9AD5-BE1044D1EB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FB6F46-6AB6-40DD-916E-4E4A85FD4C4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2AACFBC-69A3-4DDC-9AD5-BE1044D1EB7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65836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57166"/>
            <a:ext cx="8229600" cy="5948786"/>
          </a:xfrm>
        </p:spPr>
        <p:txBody>
          <a:bodyPr anchor="ctr">
            <a:noAutofit/>
          </a:bodyPr>
          <a:lstStyle/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А сейчас проверь, дружок,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Ты готов начать урок?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Всё ль на месте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Всё ль в порядке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Ручка, книжка и тетрадка?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Все ли правильно сидят?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Все ль внимательно глядят?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Каждый хочет получать 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Только лишь отметку «5»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363915"/>
            <a:ext cx="813690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3200" dirty="0" smtClean="0"/>
              <a:t>3. Отпустил </a:t>
            </a:r>
            <a:r>
              <a:rPr lang="ru-RU" sz="3200" dirty="0" smtClean="0">
                <a:solidFill>
                  <a:srgbClr val="FF0000"/>
                </a:solidFill>
              </a:rPr>
              <a:t>он</a:t>
            </a:r>
            <a:r>
              <a:rPr lang="ru-RU" sz="3200" dirty="0" smtClean="0"/>
              <a:t> рыбку золотую и сказал </a:t>
            </a:r>
            <a:r>
              <a:rPr lang="ru-RU" sz="3200" dirty="0" smtClean="0">
                <a:solidFill>
                  <a:srgbClr val="FF0000"/>
                </a:solidFill>
              </a:rPr>
              <a:t>ей</a:t>
            </a:r>
            <a:r>
              <a:rPr lang="ru-RU" sz="3200" dirty="0" smtClean="0"/>
              <a:t> ласковое слово. На </a:t>
            </a:r>
            <a:r>
              <a:rPr lang="ru-RU" sz="3200" dirty="0" smtClean="0">
                <a:solidFill>
                  <a:srgbClr val="FF0000"/>
                </a:solidFill>
              </a:rPr>
              <a:t>него</a:t>
            </a:r>
            <a:r>
              <a:rPr lang="ru-RU" sz="3200" dirty="0" smtClean="0"/>
              <a:t> старуха взглянула, лишь с очей прогнать </a:t>
            </a:r>
            <a:r>
              <a:rPr lang="ru-RU" sz="3200" dirty="0" smtClean="0">
                <a:solidFill>
                  <a:srgbClr val="FF0000"/>
                </a:solidFill>
              </a:rPr>
              <a:t>его</a:t>
            </a:r>
            <a:r>
              <a:rPr lang="ru-RU" sz="3200" dirty="0" smtClean="0"/>
              <a:t> велела.</a:t>
            </a:r>
          </a:p>
          <a:p>
            <a:pPr indent="457200" algn="just"/>
            <a:endParaRPr lang="ru-RU" sz="3200" dirty="0" smtClean="0"/>
          </a:p>
          <a:p>
            <a:pPr indent="457200" algn="just"/>
            <a:endParaRPr lang="ru-RU" sz="3200" dirty="0" smtClean="0"/>
          </a:p>
          <a:p>
            <a:pPr indent="457200" algn="just"/>
            <a:r>
              <a:rPr lang="ru-RU" sz="3200" dirty="0" smtClean="0"/>
              <a:t>4. Огромный пёс нёсся прямо на Валю. Вот совсем близко </a:t>
            </a:r>
            <a:r>
              <a:rPr lang="ru-RU" sz="3200" dirty="0" smtClean="0">
                <a:solidFill>
                  <a:srgbClr val="FF0000"/>
                </a:solidFill>
              </a:rPr>
              <a:t>его</a:t>
            </a:r>
            <a:r>
              <a:rPr lang="ru-RU" sz="3200" dirty="0" smtClean="0"/>
              <a:t> клыкастая пасть. </a:t>
            </a:r>
            <a:r>
              <a:rPr lang="ru-RU" sz="3200" dirty="0" smtClean="0">
                <a:solidFill>
                  <a:srgbClr val="FF0000"/>
                </a:solidFill>
              </a:rPr>
              <a:t>Она</a:t>
            </a:r>
            <a:r>
              <a:rPr lang="ru-RU" sz="3200" dirty="0" smtClean="0"/>
              <a:t> бросила в </a:t>
            </a:r>
            <a:r>
              <a:rPr lang="ru-RU" sz="3200" dirty="0" smtClean="0">
                <a:solidFill>
                  <a:srgbClr val="FF0000"/>
                </a:solidFill>
              </a:rPr>
              <a:t>него</a:t>
            </a:r>
            <a:r>
              <a:rPr lang="ru-RU" sz="3200" dirty="0" smtClean="0"/>
              <a:t> сковородку, потом совок.</a:t>
            </a:r>
          </a:p>
          <a:p>
            <a:pPr indent="457200" algn="just"/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332656"/>
            <a:ext cx="8229600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254624" cy="530218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dirty="0" smtClean="0"/>
              <a:t>Спросил (у кого?)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Подошел (к кому?)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Указал  (на кого?)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>
                <a:solidFill>
                  <a:srgbClr val="00B050"/>
                </a:solidFill>
              </a:rPr>
              <a:t>Встретился (с кем?)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>
                <a:solidFill>
                  <a:srgbClr val="800000"/>
                </a:solidFill>
              </a:rPr>
              <a:t>Рассказал   (о ком?)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endParaRPr lang="ru-RU" sz="2800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196752"/>
            <a:ext cx="4038600" cy="508616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dirty="0" smtClean="0"/>
              <a:t>Спросил у меня.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Подошел ко мне.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Указал на меня.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>
                <a:solidFill>
                  <a:srgbClr val="00B050"/>
                </a:solidFill>
              </a:rPr>
              <a:t>Встретился со мной.</a:t>
            </a:r>
          </a:p>
          <a:p>
            <a:pPr>
              <a:buNone/>
            </a:pPr>
            <a:r>
              <a:rPr lang="ru-RU" sz="3600" dirty="0" smtClean="0">
                <a:solidFill>
                  <a:srgbClr val="800000"/>
                </a:solidFill>
              </a:rPr>
              <a:t>Рассказал обо мне.</a:t>
            </a:r>
          </a:p>
          <a:p>
            <a:pPr>
              <a:buNone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65836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340768"/>
            <a:ext cx="4100264" cy="49685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/>
              <a:t>3 л., ед.ч., м.р.</a:t>
            </a:r>
          </a:p>
          <a:p>
            <a:pPr>
              <a:buNone/>
            </a:pPr>
            <a:r>
              <a:rPr lang="ru-RU" sz="3600" dirty="0" smtClean="0"/>
              <a:t>1 л., ед.ч.</a:t>
            </a:r>
          </a:p>
          <a:p>
            <a:pPr>
              <a:buNone/>
            </a:pPr>
            <a:r>
              <a:rPr lang="ru-RU" sz="3600" dirty="0" smtClean="0"/>
              <a:t>3 л., ед.ч., ср.р.</a:t>
            </a:r>
          </a:p>
          <a:p>
            <a:pPr>
              <a:buNone/>
            </a:pPr>
            <a:r>
              <a:rPr lang="ru-RU" sz="3600" dirty="0" smtClean="0"/>
              <a:t>3 л., ед.ч., ж.р.</a:t>
            </a:r>
          </a:p>
          <a:p>
            <a:pPr>
              <a:buNone/>
            </a:pPr>
            <a:r>
              <a:rPr lang="ru-RU" sz="3600" dirty="0" smtClean="0"/>
              <a:t>3 л., мн.ч.</a:t>
            </a:r>
          </a:p>
          <a:p>
            <a:pPr>
              <a:buNone/>
            </a:pPr>
            <a:r>
              <a:rPr lang="ru-RU" sz="3600" dirty="0" smtClean="0"/>
              <a:t>2 л., мн.ч.</a:t>
            </a:r>
          </a:p>
          <a:p>
            <a:pPr>
              <a:buNone/>
            </a:pPr>
            <a:r>
              <a:rPr lang="ru-RU" sz="3600" dirty="0" smtClean="0"/>
              <a:t>1 л., мн.ч.</a:t>
            </a:r>
          </a:p>
          <a:p>
            <a:pPr>
              <a:buNone/>
            </a:pPr>
            <a:r>
              <a:rPr lang="ru-RU" sz="3600" dirty="0" smtClean="0"/>
              <a:t>2 л., ед.ч.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038600" cy="494214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Malgun Gothic" pitchFamily="34" charset="-127"/>
                <a:ea typeface="Malgun Gothic" pitchFamily="34" charset="-127"/>
                <a:cs typeface="Microsoft Himalaya" pitchFamily="2" charset="0"/>
              </a:rPr>
              <a:t>ОН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Malgun Gothic" pitchFamily="34" charset="-127"/>
                <a:ea typeface="Malgun Gothic" pitchFamily="34" charset="-127"/>
                <a:cs typeface="Microsoft Himalaya" pitchFamily="2" charset="0"/>
              </a:rPr>
              <a:t>Я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Malgun Gothic" pitchFamily="34" charset="-127"/>
                <a:ea typeface="Malgun Gothic" pitchFamily="34" charset="-127"/>
                <a:cs typeface="Microsoft Himalaya" pitchFamily="2" charset="0"/>
              </a:rPr>
              <a:t>ОНО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Malgun Gothic" pitchFamily="34" charset="-127"/>
                <a:ea typeface="Malgun Gothic" pitchFamily="34" charset="-127"/>
                <a:cs typeface="Microsoft Himalaya" pitchFamily="2" charset="0"/>
              </a:rPr>
              <a:t>ОНА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Malgun Gothic" pitchFamily="34" charset="-127"/>
                <a:ea typeface="Malgun Gothic" pitchFamily="34" charset="-127"/>
                <a:cs typeface="Microsoft Himalaya" pitchFamily="2" charset="0"/>
              </a:rPr>
              <a:t>ОНИ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Malgun Gothic" pitchFamily="34" charset="-127"/>
                <a:ea typeface="Malgun Gothic" pitchFamily="34" charset="-127"/>
                <a:cs typeface="Microsoft Himalaya" pitchFamily="2" charset="0"/>
              </a:rPr>
              <a:t>ВЫ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Malgun Gothic" pitchFamily="34" charset="-127"/>
                <a:ea typeface="Malgun Gothic" pitchFamily="34" charset="-127"/>
                <a:cs typeface="Microsoft Himalaya" pitchFamily="2" charset="0"/>
              </a:rPr>
              <a:t>МЫ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Malgun Gothic" pitchFamily="34" charset="-127"/>
                <a:ea typeface="Malgun Gothic" pitchFamily="34" charset="-127"/>
                <a:cs typeface="Microsoft Himalaya" pitchFamily="2" charset="0"/>
              </a:rPr>
              <a:t>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 flipV="1">
            <a:off x="457200" y="620688"/>
            <a:ext cx="8229600" cy="834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/>
          <a:lstStyle/>
          <a:p>
            <a:pPr indent="274320" algn="just">
              <a:buNone/>
            </a:pPr>
            <a:r>
              <a:rPr lang="ru-RU" dirty="0" smtClean="0"/>
              <a:t> </a:t>
            </a:r>
            <a:r>
              <a:rPr lang="ru-RU" sz="3600" dirty="0" smtClean="0"/>
              <a:t>Про </a:t>
            </a:r>
            <a:r>
              <a:rPr lang="ru-RU" sz="3600" b="1" dirty="0" smtClean="0"/>
              <a:t>лису</a:t>
            </a:r>
            <a:r>
              <a:rPr lang="ru-RU" sz="3600" dirty="0" smtClean="0"/>
              <a:t> дурная слава ходит. Будто </a:t>
            </a:r>
            <a:r>
              <a:rPr lang="ru-RU" sz="3600" b="1" dirty="0" smtClean="0"/>
              <a:t>лиса (…) </a:t>
            </a:r>
            <a:r>
              <a:rPr lang="ru-RU" sz="3600" dirty="0" smtClean="0"/>
              <a:t>из курятника кур таскает. Но на деле редко </a:t>
            </a:r>
            <a:r>
              <a:rPr lang="ru-RU" sz="3600" b="1" dirty="0" smtClean="0"/>
              <a:t>лисе(…) </a:t>
            </a:r>
            <a:r>
              <a:rPr lang="ru-RU" sz="3600" dirty="0" smtClean="0"/>
              <a:t>это удается. Чаще всего </a:t>
            </a:r>
            <a:r>
              <a:rPr lang="ru-RU" sz="3600" b="1" dirty="0" smtClean="0"/>
              <a:t>лиса (…)</a:t>
            </a:r>
            <a:r>
              <a:rPr lang="ru-RU" sz="3600" dirty="0" smtClean="0"/>
              <a:t> </a:t>
            </a:r>
            <a:r>
              <a:rPr lang="ru-RU" sz="3600" dirty="0" smtClean="0"/>
              <a:t>охотится за мышами. Ходит </a:t>
            </a:r>
            <a:r>
              <a:rPr lang="ru-RU" sz="3600" b="1" dirty="0" smtClean="0"/>
              <a:t>лиса (…)</a:t>
            </a:r>
            <a:r>
              <a:rPr lang="ru-RU" sz="3600" dirty="0" smtClean="0"/>
              <a:t> </a:t>
            </a:r>
            <a:r>
              <a:rPr lang="ru-RU" sz="3600" dirty="0" smtClean="0"/>
              <a:t>тихонечко по полю, по лесу и прислушивается. У </a:t>
            </a:r>
            <a:r>
              <a:rPr lang="ru-RU" sz="3600" b="1" dirty="0" smtClean="0"/>
              <a:t>лисы (…)</a:t>
            </a:r>
            <a:r>
              <a:rPr lang="ru-RU" sz="3600" dirty="0" smtClean="0"/>
              <a:t> </a:t>
            </a:r>
            <a:r>
              <a:rPr lang="ru-RU" sz="3600" dirty="0" smtClean="0"/>
              <a:t>чуткий слух. Только пискнет где-нибудь мышонок, </a:t>
            </a:r>
            <a:r>
              <a:rPr lang="ru-RU" sz="3600" b="1" dirty="0" smtClean="0"/>
              <a:t>лиса (…)</a:t>
            </a:r>
            <a:r>
              <a:rPr lang="ru-RU" sz="3600" dirty="0" smtClean="0"/>
              <a:t> </a:t>
            </a:r>
            <a:r>
              <a:rPr lang="ru-RU" sz="3600" dirty="0" smtClean="0"/>
              <a:t>уже тут как тут.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65836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       </a:t>
            </a:r>
            <a:r>
              <a:rPr lang="ru-RU" sz="3600" dirty="0" smtClean="0"/>
              <a:t>Про </a:t>
            </a:r>
            <a:r>
              <a:rPr lang="ru-RU" sz="3600" dirty="0" smtClean="0">
                <a:solidFill>
                  <a:srgbClr val="FF0000"/>
                </a:solidFill>
              </a:rPr>
              <a:t>лису</a:t>
            </a:r>
            <a:r>
              <a:rPr lang="ru-RU" sz="3600" dirty="0" smtClean="0"/>
              <a:t> дурная слава ходит. Будто </a:t>
            </a:r>
            <a:r>
              <a:rPr lang="ru-RU" sz="3600" dirty="0" smtClean="0">
                <a:solidFill>
                  <a:srgbClr val="FF0000"/>
                </a:solidFill>
              </a:rPr>
              <a:t>она</a:t>
            </a:r>
            <a:r>
              <a:rPr lang="ru-RU" sz="3600" dirty="0" smtClean="0"/>
              <a:t> (</a:t>
            </a:r>
            <a:r>
              <a:rPr lang="ru-RU" sz="3600" u="sng" dirty="0" smtClean="0"/>
              <a:t>3 </a:t>
            </a:r>
            <a:r>
              <a:rPr lang="ru-RU" sz="3600" u="sng" dirty="0" err="1" smtClean="0"/>
              <a:t>л.,ед.ч.,И.п</a:t>
            </a:r>
            <a:r>
              <a:rPr lang="ru-RU" sz="3600" u="sng" dirty="0" smtClean="0"/>
              <a:t>.</a:t>
            </a:r>
            <a:r>
              <a:rPr lang="ru-RU" sz="3600" dirty="0" smtClean="0"/>
              <a:t>)из курятника кур таскает. Но на деле редко </a:t>
            </a:r>
            <a:r>
              <a:rPr lang="ru-RU" sz="3600" dirty="0" smtClean="0">
                <a:solidFill>
                  <a:srgbClr val="FF0000"/>
                </a:solidFill>
              </a:rPr>
              <a:t>ей </a:t>
            </a:r>
            <a:r>
              <a:rPr lang="ru-RU" sz="3600" dirty="0" smtClean="0"/>
              <a:t>(3 л., ед.ч., Д.п.) это удается. Чаще всего </a:t>
            </a:r>
            <a:r>
              <a:rPr lang="ru-RU" sz="3600" dirty="0" smtClean="0">
                <a:solidFill>
                  <a:srgbClr val="FF0000"/>
                </a:solidFill>
              </a:rPr>
              <a:t>она</a:t>
            </a:r>
            <a:r>
              <a:rPr lang="ru-RU" sz="3600" dirty="0" smtClean="0"/>
              <a:t> (</a:t>
            </a:r>
            <a:r>
              <a:rPr lang="ru-RU" sz="3600" u="sng" dirty="0" smtClean="0"/>
              <a:t>3 л., ед.ч., И.п</a:t>
            </a:r>
            <a:r>
              <a:rPr lang="ru-RU" sz="3600" dirty="0" smtClean="0"/>
              <a:t>.) охотится за мышами. Ходит </a:t>
            </a:r>
            <a:r>
              <a:rPr lang="ru-RU" sz="3600" dirty="0" smtClean="0">
                <a:solidFill>
                  <a:srgbClr val="FF0000"/>
                </a:solidFill>
              </a:rPr>
              <a:t>она</a:t>
            </a:r>
            <a:r>
              <a:rPr lang="ru-RU" sz="3600" dirty="0" smtClean="0"/>
              <a:t> (3 л., ед.ч., И.п.) тихонечко по полю, по лесу и прислушивается. У </a:t>
            </a:r>
            <a:r>
              <a:rPr lang="ru-RU" sz="3600" dirty="0" smtClean="0">
                <a:solidFill>
                  <a:srgbClr val="FF0000"/>
                </a:solidFill>
              </a:rPr>
              <a:t>нее</a:t>
            </a:r>
            <a:r>
              <a:rPr lang="ru-RU" sz="3600" dirty="0" smtClean="0"/>
              <a:t> (</a:t>
            </a:r>
            <a:r>
              <a:rPr lang="ru-RU" sz="3600" u="sng" dirty="0" smtClean="0"/>
              <a:t>3л., ед. ч.. Р.п</a:t>
            </a:r>
            <a:r>
              <a:rPr lang="ru-RU" sz="3600" dirty="0" smtClean="0"/>
              <a:t>.) чуткий слух. Только пискнет где-нибудь мышонок, </a:t>
            </a:r>
            <a:r>
              <a:rPr lang="ru-RU" sz="3600" dirty="0" smtClean="0">
                <a:solidFill>
                  <a:srgbClr val="FF0000"/>
                </a:solidFill>
              </a:rPr>
              <a:t>она  </a:t>
            </a:r>
            <a:r>
              <a:rPr lang="ru-RU" sz="3600" dirty="0" smtClean="0"/>
              <a:t>(</a:t>
            </a:r>
            <a:r>
              <a:rPr lang="ru-RU" sz="3600" u="sng" dirty="0" smtClean="0"/>
              <a:t>3 л., ед.ч., И.п</a:t>
            </a:r>
            <a:r>
              <a:rPr lang="ru-RU" sz="3600" dirty="0" smtClean="0"/>
              <a:t>.) уже тут как тут.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48007" y="1928802"/>
            <a:ext cx="564193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Спасибо за урок !</a:t>
            </a:r>
            <a:endParaRPr lang="ru-RU" sz="9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046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36712"/>
            <a:ext cx="8229600" cy="557813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i="1" cap="all" dirty="0" smtClean="0">
                <a:solidFill>
                  <a:srgbClr val="FF0000"/>
                </a:solidFill>
              </a:rPr>
              <a:t>Местоимение</a:t>
            </a:r>
          </a:p>
          <a:p>
            <a:pPr algn="ctr">
              <a:buNone/>
            </a:pPr>
            <a:endParaRPr lang="ru-RU" sz="2800" b="1" i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ru-RU" sz="3200" b="1" i="1" dirty="0" smtClean="0">
                <a:solidFill>
                  <a:srgbClr val="00B0F0"/>
                </a:solidFill>
              </a:rPr>
              <a:t>Я заменить могу любые части речи,</a:t>
            </a:r>
            <a:br>
              <a:rPr lang="ru-RU" sz="3200" b="1" i="1" dirty="0" smtClean="0">
                <a:solidFill>
                  <a:srgbClr val="00B0F0"/>
                </a:solidFill>
              </a:rPr>
            </a:br>
            <a:endParaRPr lang="ru-RU" sz="3200" b="1" i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ru-RU" sz="3200" b="1" i="1" dirty="0" smtClean="0">
                <a:solidFill>
                  <a:srgbClr val="00B0F0"/>
                </a:solidFill>
              </a:rPr>
              <a:t>Взвалив обязанности их себе на плечи.</a:t>
            </a:r>
            <a:br>
              <a:rPr lang="ru-RU" sz="3200" b="1" i="1" dirty="0" smtClean="0">
                <a:solidFill>
                  <a:srgbClr val="00B0F0"/>
                </a:solidFill>
              </a:rPr>
            </a:br>
            <a:endParaRPr lang="ru-RU" sz="3200" b="1" i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ru-RU" sz="3200" b="1" i="1" dirty="0" smtClean="0">
                <a:solidFill>
                  <a:srgbClr val="00B0F0"/>
                </a:solidFill>
              </a:rPr>
              <a:t>Когда приходится слова другие замещать,</a:t>
            </a:r>
            <a:br>
              <a:rPr lang="ru-RU" sz="3200" b="1" i="1" dirty="0" smtClean="0">
                <a:solidFill>
                  <a:srgbClr val="00B0F0"/>
                </a:solidFill>
              </a:rPr>
            </a:br>
            <a:endParaRPr lang="ru-RU" sz="3200" b="1" i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ru-RU" sz="3200" b="1" i="1" dirty="0" smtClean="0">
                <a:solidFill>
                  <a:srgbClr val="00B0F0"/>
                </a:solidFill>
              </a:rPr>
              <a:t>На их значение всегда мне надо указать.</a:t>
            </a:r>
          </a:p>
          <a:p>
            <a:pPr algn="ctr">
              <a:buNone/>
            </a:pPr>
            <a:endParaRPr lang="ru-RU" sz="3200" b="1" i="1" cap="all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65836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>
            <a:normAutofit fontScale="92500"/>
          </a:bodyPr>
          <a:lstStyle/>
          <a:p>
            <a:pPr lvl="0"/>
            <a:r>
              <a:rPr lang="ru-RU" sz="2000" b="1" u="sng" dirty="0" smtClean="0">
                <a:solidFill>
                  <a:srgbClr val="FF0000"/>
                </a:solidFill>
              </a:rPr>
              <a:t>Что такое местоимение?</a:t>
            </a:r>
            <a:r>
              <a:rPr lang="ru-RU" sz="2000" dirty="0" smtClean="0"/>
              <a:t> </a:t>
            </a:r>
          </a:p>
          <a:p>
            <a:pPr lvl="0">
              <a:buNone/>
            </a:pPr>
            <a:r>
              <a:rPr lang="ru-RU" sz="2400" dirty="0" smtClean="0"/>
              <a:t>Местоимения – это часть речи.</a:t>
            </a:r>
          </a:p>
          <a:p>
            <a:pPr lvl="0"/>
            <a:r>
              <a:rPr lang="ru-RU" sz="2000" b="1" u="sng" dirty="0" smtClean="0">
                <a:solidFill>
                  <a:srgbClr val="FF0000"/>
                </a:solidFill>
              </a:rPr>
              <a:t>Какую роль играют местоимения в нашей речи? </a:t>
            </a:r>
          </a:p>
          <a:p>
            <a:pPr lvl="0">
              <a:buNone/>
            </a:pPr>
            <a:r>
              <a:rPr lang="ru-RU" sz="2400" dirty="0" smtClean="0"/>
              <a:t>Местоимения указывают на предметы, но не называют их.</a:t>
            </a:r>
          </a:p>
          <a:p>
            <a:pPr lvl="0"/>
            <a:r>
              <a:rPr lang="ru-RU" sz="2000" b="1" u="sng" dirty="0" smtClean="0">
                <a:solidFill>
                  <a:srgbClr val="FF0000"/>
                </a:solidFill>
              </a:rPr>
              <a:t>Какие бывают местоимения?</a:t>
            </a:r>
          </a:p>
          <a:p>
            <a:pPr lvl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Личные.</a:t>
            </a:r>
          </a:p>
          <a:p>
            <a:pPr lvl="0"/>
            <a:r>
              <a:rPr lang="ru-RU" sz="2000" b="1" u="sng" dirty="0" smtClean="0">
                <a:solidFill>
                  <a:srgbClr val="FF0000"/>
                </a:solidFill>
              </a:rPr>
              <a:t>Почему  их  называют личными местоимениями?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</a:p>
          <a:p>
            <a:pPr lvl="0">
              <a:buNone/>
            </a:pPr>
            <a:r>
              <a:rPr lang="ru-RU" sz="2400" dirty="0" smtClean="0"/>
              <a:t>Они указывают на лицо.</a:t>
            </a:r>
          </a:p>
          <a:p>
            <a:pPr lvl="0"/>
            <a:r>
              <a:rPr lang="ru-RU" sz="2000" b="1" u="sng" dirty="0" smtClean="0">
                <a:solidFill>
                  <a:srgbClr val="FF0000"/>
                </a:solidFill>
              </a:rPr>
              <a:t>Что вы знаете о личных местоимениях?</a:t>
            </a:r>
          </a:p>
          <a:p>
            <a:pPr lvl="0">
              <a:buNone/>
            </a:pPr>
            <a:r>
              <a:rPr lang="ru-RU" sz="2400" dirty="0" smtClean="0"/>
              <a:t>Они изменяются по числам; падежам; в 3 л., ед. ч. -  по родам.</a:t>
            </a:r>
          </a:p>
          <a:p>
            <a:pPr lvl="0"/>
            <a:r>
              <a:rPr lang="ru-RU" sz="2000" b="1" u="sng" dirty="0" smtClean="0">
                <a:solidFill>
                  <a:srgbClr val="FF0000"/>
                </a:solidFill>
              </a:rPr>
              <a:t>Сколько лиц у местоимений? Назовите их.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800000"/>
                </a:solidFill>
              </a:rPr>
              <a:t>1 л.  </a:t>
            </a:r>
            <a:r>
              <a:rPr lang="ru-RU" sz="2400" dirty="0" smtClean="0"/>
              <a:t>- это сам говорящий, </a:t>
            </a:r>
            <a:r>
              <a:rPr lang="ru-RU" sz="2400" b="1" dirty="0" smtClean="0">
                <a:solidFill>
                  <a:srgbClr val="800000"/>
                </a:solidFill>
              </a:rPr>
              <a:t>2 л. </a:t>
            </a:r>
            <a:r>
              <a:rPr lang="ru-RU" sz="2400" dirty="0" smtClean="0"/>
              <a:t>– собеседник, </a:t>
            </a:r>
            <a:r>
              <a:rPr lang="ru-RU" sz="2400" b="1" dirty="0" smtClean="0">
                <a:solidFill>
                  <a:srgbClr val="800000"/>
                </a:solidFill>
              </a:rPr>
              <a:t>3 л. </a:t>
            </a:r>
            <a:r>
              <a:rPr lang="ru-RU" sz="2400" dirty="0" smtClean="0"/>
              <a:t>– не участвующий в речи.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FFFF00"/>
                </a:solidFill>
              </a:rPr>
              <a:t>«Местоимение»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sz="4800" dirty="0" smtClean="0">
                <a:solidFill>
                  <a:srgbClr val="FFFF00"/>
                </a:solidFill>
              </a:rPr>
              <a:t>обобщение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4000" b="1" i="1" dirty="0" smtClean="0">
                <a:solidFill>
                  <a:srgbClr val="993366"/>
                </a:solidFill>
              </a:rPr>
              <a:t>Урок – путешествие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6429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24558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rgbClr val="0070C0"/>
                </a:solidFill>
              </a:rPr>
              <a:t>Словарная работа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pic>
        <p:nvPicPr>
          <p:cNvPr id="4" name="Picture 4" descr="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32757">
            <a:off x="51922" y="935534"/>
            <a:ext cx="16764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108890">
            <a:off x="2102757" y="1231279"/>
            <a:ext cx="1626529" cy="84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500174"/>
            <a:ext cx="180827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b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1428736"/>
            <a:ext cx="148829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20" y="1500174"/>
            <a:ext cx="144780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i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786058"/>
            <a:ext cx="1085839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 descr="CASXM7SP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57356" y="2786058"/>
            <a:ext cx="150971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 descr="CABNA51N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14744" y="2643182"/>
            <a:ext cx="164307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 descr="CA1OL0N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0694" y="2928934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6" descr="CA4V25A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15206" y="3000372"/>
            <a:ext cx="160020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CA2RG5MR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8596" y="4643446"/>
            <a:ext cx="1676400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 descr="CAPDBB6W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57422" y="4786322"/>
            <a:ext cx="184784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8" descr="CAQ7STAZ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86314" y="4572008"/>
            <a:ext cx="1495409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1" descr="i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215206" y="4857760"/>
            <a:ext cx="13589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674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5400" dirty="0" smtClean="0"/>
              <a:t>		</a:t>
            </a:r>
            <a:r>
              <a:rPr lang="ru-RU" sz="4800" dirty="0" smtClean="0"/>
              <a:t>Л</a:t>
            </a:r>
            <a:r>
              <a:rPr lang="ru-RU" sz="4800" u="sng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пата, т</a:t>
            </a:r>
            <a:r>
              <a:rPr lang="ru-RU" sz="4800" u="sng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пор, сап</a:t>
            </a:r>
            <a:r>
              <a:rPr lang="ru-RU" sz="4800" u="sng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ги, т</a:t>
            </a:r>
            <a:r>
              <a:rPr lang="ru-RU" sz="4800" u="sng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/>
              <a:t>релка, к</a:t>
            </a:r>
            <a:r>
              <a:rPr lang="ru-RU" sz="4800" u="sng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/>
              <a:t>стрюля, ст</a:t>
            </a:r>
            <a:r>
              <a:rPr lang="ru-RU" sz="4800" u="sng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/>
              <a:t>кан, п</a:t>
            </a:r>
            <a:r>
              <a:rPr lang="ru-RU" sz="4800" u="sng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суда, ов</a:t>
            </a:r>
            <a:r>
              <a:rPr lang="ru-RU" sz="4800" u="sng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щи, к</a:t>
            </a:r>
            <a:r>
              <a:rPr lang="ru-RU" sz="4800" u="sng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/>
              <a:t>ртофель, м</a:t>
            </a:r>
            <a:r>
              <a:rPr lang="ru-RU" sz="4800" u="sng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рковь, г</a:t>
            </a:r>
            <a:r>
              <a:rPr lang="ru-RU" sz="4800" u="sng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рох, сах</a:t>
            </a:r>
            <a:r>
              <a:rPr lang="ru-RU" sz="4800" u="sng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/>
              <a:t>р, б</a:t>
            </a:r>
            <a:r>
              <a:rPr lang="ru-RU" sz="4800" u="sng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/>
              <a:t>гаж, г</a:t>
            </a:r>
            <a:r>
              <a:rPr lang="ru-RU" sz="4800" u="sng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/>
              <a:t>зета. </a:t>
            </a:r>
          </a:p>
          <a:p>
            <a:pPr algn="just">
              <a:buNone/>
            </a:pP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1"/>
            <a:ext cx="564360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tx2"/>
                </a:solidFill>
              </a:rPr>
              <a:t>   П</a:t>
            </a:r>
            <a:r>
              <a:rPr lang="ru-RU" sz="8000" b="1" u="sng" dirty="0" smtClean="0">
                <a:solidFill>
                  <a:srgbClr val="FF0000"/>
                </a:solidFill>
              </a:rPr>
              <a:t>о</a:t>
            </a:r>
            <a:r>
              <a:rPr lang="ru-RU" sz="8000" b="1" dirty="0" smtClean="0">
                <a:solidFill>
                  <a:schemeClr val="tx2"/>
                </a:solidFill>
              </a:rPr>
              <a:t>беда</a:t>
            </a:r>
            <a:r>
              <a:rPr lang="en-US" sz="8000" b="1" dirty="0" smtClean="0"/>
              <a:t/>
            </a:r>
            <a:br>
              <a:rPr lang="en-US" sz="8000" b="1" dirty="0" smtClean="0"/>
            </a:br>
            <a:endParaRPr lang="ru-RU" sz="8000" dirty="0"/>
          </a:p>
        </p:txBody>
      </p:sp>
      <p:sp>
        <p:nvSpPr>
          <p:cNvPr id="5" name="TextBox 4"/>
          <p:cNvSpPr txBox="1"/>
          <p:nvPr/>
        </p:nvSpPr>
        <p:spPr>
          <a:xfrm>
            <a:off x="2071670" y="1268760"/>
            <a:ext cx="5429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(</a:t>
            </a:r>
            <a:r>
              <a:rPr lang="ru-RU" sz="3200" b="1" dirty="0" smtClean="0">
                <a:solidFill>
                  <a:schemeClr val="tx2"/>
                </a:solidFill>
              </a:rPr>
              <a:t>сущ., ж.р.,1скл., ед.ч.)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916832"/>
            <a:ext cx="8501121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4400" dirty="0" smtClean="0"/>
              <a:t>Победа -  это успех в битве, в войне, полное поражение противника.  </a:t>
            </a:r>
          </a:p>
          <a:p>
            <a:pPr indent="457200" algn="just"/>
            <a:r>
              <a:rPr lang="ru-RU" sz="4400" dirty="0" smtClean="0"/>
              <a:t>Победа бывает большая и маленькая. </a:t>
            </a:r>
          </a:p>
          <a:p>
            <a:pPr indent="457200" algn="just"/>
            <a:r>
              <a:rPr lang="ru-RU" sz="4400" dirty="0" smtClean="0"/>
              <a:t>Каждый человек  стремится  к  победе. </a:t>
            </a:r>
          </a:p>
          <a:p>
            <a:pPr algn="just"/>
            <a:r>
              <a:rPr lang="ru-RU" sz="4800" dirty="0" smtClean="0"/>
              <a:t>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2786058"/>
            <a:ext cx="8640960" cy="316322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200" dirty="0" smtClean="0"/>
              <a:t>  		</a:t>
            </a:r>
            <a:r>
              <a:rPr lang="ru-RU" sz="4000" dirty="0" smtClean="0">
                <a:solidFill>
                  <a:srgbClr val="FF0000"/>
                </a:solidFill>
              </a:rPr>
              <a:t>Победа</a:t>
            </a:r>
            <a:r>
              <a:rPr lang="ru-RU" sz="4000" dirty="0" smtClean="0"/>
              <a:t> – это успех в битве, войне, полное поражение противника. </a:t>
            </a:r>
            <a:r>
              <a:rPr lang="ru-RU" sz="4000" dirty="0" smtClean="0">
                <a:solidFill>
                  <a:srgbClr val="FF0000"/>
                </a:solidFill>
              </a:rPr>
              <a:t>Она</a:t>
            </a:r>
            <a:r>
              <a:rPr lang="ru-RU" sz="4000" dirty="0" smtClean="0"/>
              <a:t> бывает большая и маленькая. Каждый человек стремится к </a:t>
            </a:r>
            <a:r>
              <a:rPr lang="ru-RU" sz="4000" dirty="0" smtClean="0">
                <a:solidFill>
                  <a:srgbClr val="FF0000"/>
                </a:solidFill>
              </a:rPr>
              <a:t>ней</a:t>
            </a:r>
            <a:r>
              <a:rPr lang="ru-RU" sz="4000" dirty="0" smtClean="0"/>
              <a:t>.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643042" y="500042"/>
            <a:ext cx="592935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/>
              <a:t>П</a:t>
            </a:r>
            <a:r>
              <a:rPr lang="ru-RU" sz="9600" dirty="0" smtClean="0">
                <a:solidFill>
                  <a:srgbClr val="FF0000"/>
                </a:solidFill>
              </a:rPr>
              <a:t>о</a:t>
            </a:r>
            <a:r>
              <a:rPr lang="ru-RU" sz="9600" dirty="0" smtClean="0"/>
              <a:t>беда</a:t>
            </a:r>
          </a:p>
          <a:p>
            <a:pPr algn="ctr"/>
            <a:r>
              <a:rPr lang="ru-RU" sz="4000" dirty="0" smtClean="0"/>
              <a:t>(сущ., ж.р., 1 </a:t>
            </a:r>
            <a:r>
              <a:rPr lang="ru-RU" sz="4000" dirty="0" err="1" smtClean="0"/>
              <a:t>скл</a:t>
            </a:r>
            <a:r>
              <a:rPr lang="ru-RU" sz="4000" dirty="0" smtClean="0"/>
              <a:t>., ед.ч.)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60648"/>
            <a:ext cx="863806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endParaRPr lang="ru-RU" sz="3200" dirty="0" smtClean="0">
              <a:solidFill>
                <a:srgbClr val="FF0000"/>
              </a:solidFill>
            </a:endParaRPr>
          </a:p>
          <a:p>
            <a:pPr lvl="0"/>
            <a:r>
              <a:rPr lang="ru-RU" sz="3200" dirty="0" smtClean="0"/>
              <a:t>    1. </a:t>
            </a:r>
            <a:r>
              <a:rPr lang="ru-RU" sz="3200" b="1" dirty="0" smtClean="0">
                <a:solidFill>
                  <a:srgbClr val="FF0000"/>
                </a:solidFill>
              </a:rPr>
              <a:t>Я 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smtClean="0"/>
              <a:t>нарисую елочку. А </a:t>
            </a:r>
            <a:r>
              <a:rPr lang="ru-RU" sz="3200" b="1" dirty="0" smtClean="0">
                <a:solidFill>
                  <a:srgbClr val="FF0000"/>
                </a:solidFill>
              </a:rPr>
              <a:t>ты </a:t>
            </a:r>
            <a:r>
              <a:rPr lang="ru-RU" sz="3200" dirty="0" smtClean="0"/>
              <a:t>что нарисуешь? Когда  </a:t>
            </a:r>
            <a:r>
              <a:rPr lang="ru-RU" sz="3200" b="1" dirty="0" smtClean="0">
                <a:solidFill>
                  <a:srgbClr val="FF0000"/>
                </a:solidFill>
              </a:rPr>
              <a:t>они</a:t>
            </a:r>
            <a:r>
              <a:rPr lang="ru-RU" sz="3200" dirty="0" smtClean="0"/>
              <a:t> приедут? Завтра </a:t>
            </a:r>
            <a:r>
              <a:rPr lang="ru-RU" sz="3200" b="1" dirty="0" smtClean="0">
                <a:solidFill>
                  <a:srgbClr val="FF0000"/>
                </a:solidFill>
              </a:rPr>
              <a:t>мы</a:t>
            </a:r>
            <a:r>
              <a:rPr lang="ru-RU" sz="3200" b="1" dirty="0" smtClean="0"/>
              <a:t> </a:t>
            </a:r>
            <a:r>
              <a:rPr lang="ru-RU" sz="3200" dirty="0" smtClean="0"/>
              <a:t>пойдем на речку.    </a:t>
            </a:r>
            <a:r>
              <a:rPr lang="ru-RU" sz="3200" b="1" dirty="0" smtClean="0">
                <a:solidFill>
                  <a:srgbClr val="FF0000"/>
                </a:solidFill>
              </a:rPr>
              <a:t>Вы</a:t>
            </a:r>
            <a:r>
              <a:rPr lang="ru-RU" sz="3200" b="1" dirty="0" smtClean="0"/>
              <a:t> </a:t>
            </a:r>
            <a:r>
              <a:rPr lang="ru-RU" sz="3200" dirty="0" smtClean="0"/>
              <a:t> пойдёте с нами? Почему </a:t>
            </a:r>
            <a:r>
              <a:rPr lang="ru-RU" sz="3200" b="1" dirty="0" smtClean="0">
                <a:solidFill>
                  <a:srgbClr val="FF0000"/>
                </a:solidFill>
              </a:rPr>
              <a:t>они</a:t>
            </a:r>
            <a:r>
              <a:rPr lang="ru-RU" sz="3200" b="1" dirty="0" smtClean="0"/>
              <a:t> </a:t>
            </a:r>
            <a:r>
              <a:rPr lang="ru-RU" sz="3200" dirty="0" smtClean="0"/>
              <a:t>оставили нас?</a:t>
            </a:r>
          </a:p>
          <a:p>
            <a:pPr indent="457200" algn="just"/>
            <a:endParaRPr lang="ru-RU" sz="3200" dirty="0" smtClean="0"/>
          </a:p>
          <a:p>
            <a:pPr lvl="0" indent="457200" algn="just"/>
            <a:r>
              <a:rPr lang="ru-RU" sz="3200" dirty="0" smtClean="0"/>
              <a:t>2. Вечером</a:t>
            </a: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</a:t>
            </a:r>
            <a:r>
              <a:rPr lang="ru-RU" sz="3200" dirty="0" smtClean="0"/>
              <a:t> читаем сказки. А</a:t>
            </a: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вы</a:t>
            </a:r>
            <a:r>
              <a:rPr lang="ru-RU" sz="3200" dirty="0" smtClean="0"/>
              <a:t> будет слушать вместе с нами? </a:t>
            </a:r>
            <a:r>
              <a:rPr lang="ru-RU" sz="3200" b="1" dirty="0" smtClean="0">
                <a:solidFill>
                  <a:srgbClr val="FF0000"/>
                </a:solidFill>
              </a:rPr>
              <a:t>Вы</a:t>
            </a:r>
            <a:r>
              <a:rPr lang="ru-RU" sz="3200" dirty="0" smtClean="0"/>
              <a:t> ещё нам почитаете? Какую задачу  </a:t>
            </a:r>
            <a:r>
              <a:rPr lang="ru-RU" sz="3200" b="1" dirty="0" smtClean="0">
                <a:solidFill>
                  <a:srgbClr val="FF0000"/>
                </a:solidFill>
              </a:rPr>
              <a:t>они</a:t>
            </a:r>
            <a:r>
              <a:rPr lang="ru-RU" sz="3200" dirty="0" smtClean="0"/>
              <a:t> решают? Куда </a:t>
            </a:r>
            <a:r>
              <a:rPr lang="ru-RU" sz="3200" b="1" dirty="0" smtClean="0">
                <a:solidFill>
                  <a:srgbClr val="FF0000"/>
                </a:solidFill>
              </a:rPr>
              <a:t>ты</a:t>
            </a:r>
            <a:r>
              <a:rPr lang="ru-RU" sz="3200" dirty="0" smtClean="0"/>
              <a:t> идёшь? Завтра </a:t>
            </a:r>
            <a:r>
              <a:rPr lang="ru-RU" sz="3200" b="1" dirty="0" smtClean="0">
                <a:solidFill>
                  <a:srgbClr val="FF0000"/>
                </a:solidFill>
              </a:rPr>
              <a:t>я</a:t>
            </a:r>
            <a:r>
              <a:rPr lang="ru-RU" sz="3200" dirty="0" smtClean="0"/>
              <a:t> пойду в библиотеку.</a:t>
            </a:r>
          </a:p>
          <a:p>
            <a:pPr indent="457200" algn="just"/>
            <a:endParaRPr lang="ru-RU" sz="3200" dirty="0" smtClean="0"/>
          </a:p>
          <a:p>
            <a:pPr algn="just"/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1837</TotalTime>
  <Words>598</Words>
  <Application>Microsoft Office PowerPoint</Application>
  <PresentationFormat>Экран (4:3)</PresentationFormat>
  <Paragraphs>85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Слайд 1</vt:lpstr>
      <vt:lpstr>Слайд 2</vt:lpstr>
      <vt:lpstr>Слайд 3</vt:lpstr>
      <vt:lpstr>«Местоимение» обобщение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«Местоимение» обобщение</dc:title>
  <dc:creator>user</dc:creator>
  <cp:lastModifiedBy>Kazna</cp:lastModifiedBy>
  <cp:revision>164</cp:revision>
  <dcterms:created xsi:type="dcterms:W3CDTF">2015-02-10T06:44:40Z</dcterms:created>
  <dcterms:modified xsi:type="dcterms:W3CDTF">2021-02-12T12:30:28Z</dcterms:modified>
</cp:coreProperties>
</file>