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"/>
  </p:notesMasterIdLst>
  <p:sldIdLst>
    <p:sldId id="256" r:id="rId2"/>
    <p:sldId id="267" r:id="rId3"/>
    <p:sldId id="257" r:id="rId4"/>
    <p:sldId id="263" r:id="rId5"/>
    <p:sldId id="264" r:id="rId6"/>
    <p:sldId id="268" r:id="rId7"/>
    <p:sldId id="261" r:id="rId8"/>
    <p:sldId id="262" r:id="rId9"/>
    <p:sldId id="258" r:id="rId10"/>
    <p:sldId id="269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9" d="100"/>
          <a:sy n="69" d="100"/>
        </p:scale>
        <p:origin x="-1332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69624A-B979-4A72-A426-EA52165ADD03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9A3F8E-E806-4B82-B478-E60538A187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26717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 УРОКА: УГЛУБЛЕНИЕ КРИЗИСНЫХ ЯВЛЕНИЙ В СССР К НАЧАЛУ 1980-х гг.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2928934"/>
            <a:ext cx="7772400" cy="271464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Д/З: ПОДГОТОВИТЬСЯ К К/Р ПО ТЕМАМ</a:t>
            </a:r>
          </a:p>
          <a:p>
            <a:r>
              <a:rPr lang="ru-RU" dirty="0" smtClean="0"/>
              <a:t> РАЗДЕЛА «СССР 1953-1985» ПО § </a:t>
            </a:r>
            <a:r>
              <a:rPr lang="ru-RU" sz="2800" dirty="0" smtClean="0"/>
              <a:t>31</a:t>
            </a:r>
            <a:r>
              <a:rPr lang="ru-RU" sz="2800" dirty="0" smtClean="0"/>
              <a:t>-38</a:t>
            </a:r>
            <a:r>
              <a:rPr lang="ru-RU" dirty="0" smtClean="0"/>
              <a:t> 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i="1" dirty="0" smtClean="0"/>
              <a:t>Вавилина Е. А. учитель истории и </a:t>
            </a:r>
          </a:p>
          <a:p>
            <a:r>
              <a:rPr lang="ru-RU" i="1" dirty="0" smtClean="0"/>
              <a:t>обществознания ВК</a:t>
            </a:r>
          </a:p>
          <a:p>
            <a:r>
              <a:rPr lang="ru-RU" i="1" dirty="0" smtClean="0"/>
              <a:t>МОАУ </a:t>
            </a:r>
            <a:r>
              <a:rPr lang="ru-RU" i="1" dirty="0" smtClean="0"/>
              <a:t>«СОШ № 76» г. Оренбурга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Каковы причины перехода к политике разрядки в международных отношениях в 1960- е годы?</a:t>
            </a:r>
          </a:p>
          <a:p>
            <a:r>
              <a:rPr lang="ru-RU" dirty="0" smtClean="0"/>
              <a:t>Отношения между СССР и США в1960-1970- </a:t>
            </a:r>
            <a:r>
              <a:rPr lang="ru-RU" dirty="0" smtClean="0"/>
              <a:t>е</a:t>
            </a:r>
            <a:r>
              <a:rPr lang="ru-RU" dirty="0" smtClean="0"/>
              <a:t> годы характеризуются политикой разрядки. Каковы последствия этих действий?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Задание № 17 (тренинг ЕГЭ)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214422"/>
            <a:ext cx="8715436" cy="4792869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2600" dirty="0" smtClean="0"/>
              <a:t>1.ПРОАНАЛИЗИРОВАТЬ ОСНОВНЫЕ МЕРЫ ЭКОНОМИЧЕСКОЙ РЕФОРМЫ А.Н. КОСЫГИНА. КАКОВЫ ЕЕ РЕЗУЛЬТАТЫ?</a:t>
            </a:r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r>
              <a:rPr lang="ru-RU" sz="2600" dirty="0" smtClean="0"/>
              <a:t>2.В ЧЕМ ЗАКЛЮЧАЮТСЯ ПРИЧИНЫ НАЧАВШЕГОСЯ ОТСТАВАНИЯ ЭКОНОМИКИ СССР К НАЧАЛУ 1980 г.?</a:t>
            </a:r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r>
              <a:rPr lang="ru-RU" sz="2600" dirty="0" smtClean="0"/>
              <a:t>3. КАКОВЫ ОСНОВНЫЕ ЧЕРТЫ ПОЛИТИЧЕСКОГО РЕЖИМА 1970-1980х?</a:t>
            </a:r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r>
              <a:rPr lang="ru-RU" sz="2600" dirty="0" smtClean="0"/>
              <a:t>4. ПОЧЕМУ СВЕРХДЕРЖАВЫ ОСОЗНАЛИ НЕОБХОДИМОСТЬ РАЗРЯДКИ?</a:t>
            </a:r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r>
              <a:rPr lang="ru-RU" sz="2600" dirty="0" smtClean="0"/>
              <a:t>5. ПЕРЕЧИСЛИТЬ ДОСТИЖЕНИЯ И ПРОСЧЕТЫ В РАЗНЫХ СФЕРАХ ЖИЗНИ НАШЕЙ СТРАНЫ В1960-1980 х. гг.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ВОПРОСЫ НА ОБОБЩЕНИЕ ТЕМЫ: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сформировать представление об углублении кризисных явлений во всех сферах жизни советского общества, </a:t>
            </a:r>
          </a:p>
          <a:p>
            <a:r>
              <a:rPr lang="ru-RU" dirty="0" smtClean="0"/>
              <a:t>систематизировать ранее полученные знания обучающихся по темам периода «СССР в 1953-1985 годы»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Цели урока: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КУЛЬТУРА И ДУХОВНАЯ ЖИЗНЬ В </a:t>
            </a:r>
            <a:br>
              <a:rPr lang="ru-RU" dirty="0" smtClean="0"/>
            </a:br>
            <a:r>
              <a:rPr lang="ru-RU" dirty="0" smtClean="0"/>
              <a:t>СССР 1960-1980 ГГ.</a:t>
            </a:r>
          </a:p>
          <a:p>
            <a:r>
              <a:rPr lang="ru-RU" dirty="0" smtClean="0"/>
              <a:t>НАРАСТАНИЕ ПРОТИВОРЕЧИЙ В СОЦИАЛЬНО-ЭКОНОМИЧЕСКОЙ, ОБЩЕСТВЕННО-ПОЛИТИЧЕСКОЙ  И ВНЕШНЕПОЛИТИЧЕСКОЙ СФЕРАХ ЖИЗНИ СОВЕТСКОГО ОБЩЕСТВА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ВОПРОСЫ: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63" y="1153160"/>
          <a:ext cx="8229600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7557"/>
                <a:gridCol w="2500330"/>
                <a:gridCol w="2371713"/>
              </a:tblGrid>
              <a:tr h="384486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ПОКАЗАТЕЛИ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СЕРЕДИНА 1970х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СЕРЕДИНА 1980х</a:t>
                      </a:r>
                      <a:endParaRPr lang="ru-RU" sz="2000" dirty="0"/>
                    </a:p>
                  </a:txBody>
                  <a:tcPr/>
                </a:tc>
              </a:tr>
              <a:tr h="672851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Прирост национального дохода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7,7%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3,5%</a:t>
                      </a:r>
                      <a:endParaRPr lang="ru-RU" sz="2000" dirty="0"/>
                    </a:p>
                  </a:txBody>
                  <a:tcPr/>
                </a:tc>
              </a:tr>
              <a:tr h="672851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Темпы роста производительности труда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6,8%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3%</a:t>
                      </a:r>
                      <a:endParaRPr lang="ru-RU" sz="2000" dirty="0"/>
                    </a:p>
                  </a:txBody>
                  <a:tcPr/>
                </a:tc>
              </a:tr>
              <a:tr h="672851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Капиталовложения в  жилищное строительство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17,7%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15,1%</a:t>
                      </a:r>
                      <a:endParaRPr lang="ru-RU" sz="2000" dirty="0"/>
                    </a:p>
                  </a:txBody>
                  <a:tcPr/>
                </a:tc>
              </a:tr>
              <a:tr h="672851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Экспорт (машины, оборудование)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20%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12,5%</a:t>
                      </a:r>
                      <a:endParaRPr lang="ru-RU" sz="2000" dirty="0"/>
                    </a:p>
                  </a:txBody>
                  <a:tcPr/>
                </a:tc>
              </a:tr>
              <a:tr h="384486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Экспорт (нефть, газ)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16,7%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55,4%</a:t>
                      </a:r>
                      <a:endParaRPr lang="ru-RU" sz="2000" dirty="0"/>
                    </a:p>
                  </a:txBody>
                  <a:tcPr/>
                </a:tc>
              </a:tr>
              <a:tr h="672851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Рост доходов на душу населения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5,9%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2,1%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ПРОАНАЛИЗИРУЙТЕ СТАТИСТИЧЕСКИЕ ДАННЫЕ (ЭКОНОМИЧЕСКИЕ ПОКАЗАТЕЛИ):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385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Прошло военную службу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620 тыс. чел. военнослужащих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Общие потери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14 453 чел.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Пропало без вести (попало в плен)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417 чел.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Один день войны 40-й армии</a:t>
                      </a:r>
                      <a:endParaRPr lang="ru-RU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6,0–6,5 млн. рублей</a:t>
                      </a:r>
                      <a:endParaRPr lang="ru-RU" i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 учетом снабжения афганской армии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10–11 млн. рублей</a:t>
                      </a:r>
                      <a:endParaRPr lang="ru-RU" i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Всего</a:t>
                      </a:r>
                      <a:r>
                        <a:rPr lang="ru-RU" baseline="0" dirty="0" smtClean="0"/>
                        <a:t> (содержание ограниченного контингента войск, снабжение афганской армии, оказание безвозмездной гуманитарной помощи)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 8 до 36 млрд. рублей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ПРОАНАЛИЗИРУЙТЕ СТАТИСТИЧЕСКИЕ ДАННЫЕ </a:t>
            </a:r>
            <a:br>
              <a:rPr lang="ru-RU" sz="2000" dirty="0" smtClean="0"/>
            </a:br>
            <a:r>
              <a:rPr lang="ru-RU" sz="2000" dirty="0" smtClean="0"/>
              <a:t>(война в Афганистане декабрь 1979-февраль 1989 </a:t>
            </a:r>
            <a:r>
              <a:rPr lang="ru-RU" sz="2000" dirty="0" err="1" smtClean="0"/>
              <a:t>гг</a:t>
            </a:r>
            <a:r>
              <a:rPr lang="ru-RU" sz="2000" dirty="0" smtClean="0"/>
              <a:t>):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Какие выводы об особенностях социально-экономического развития СССР к началу 1980х годов можно сделать?</a:t>
            </a:r>
          </a:p>
          <a:p>
            <a:r>
              <a:rPr lang="ru-RU" dirty="0" smtClean="0"/>
              <a:t>Что свидетельствует об исчерпании потенциала экстенсивной модели индустриального развития, выбранной СССР?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71415"/>
          <a:ext cx="8658228" cy="6719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716"/>
                <a:gridCol w="3655572"/>
                <a:gridCol w="3228940"/>
              </a:tblGrid>
              <a:tr h="785817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СФЕРЫ ОБЩЕСТВЕН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НОЙ ЖИЗНИ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ЯВЛЕНИЯ (ПРОЦЕССЫ)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ПРИМЕРЫ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372555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ЭКОНОМИЧЕС</a:t>
                      </a:r>
                    </a:p>
                    <a:p>
                      <a:r>
                        <a:rPr lang="ru-RU" sz="1600" dirty="0" smtClean="0"/>
                        <a:t>КАЯ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600" dirty="0" smtClean="0"/>
                        <a:t>ПАДЕНИЕ ТЕМПОВ ЭКОНОМИЧЕСКОГО РОСТА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dirty="0" smtClean="0"/>
                        <a:t>КРИЗИС</a:t>
                      </a:r>
                      <a:r>
                        <a:rPr lang="ru-RU" sz="1600" baseline="0" dirty="0" smtClean="0"/>
                        <a:t> КОМАНДНО-АДМИНИСТРАТИВНОЙ СИСТЕМЫ УПРАВЛЕНИЯ ХОЗЯЙСТВОМ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ТЕНЕВАЯ ЭКОНОМИКА, ХИЩЕНИЯ, РОСТ ЧИСЛЕННОСТИ БЮРОКРАТИЧЕСКОГО АППАРАТА, </a:t>
                      </a:r>
                      <a:r>
                        <a:rPr lang="ru-RU" sz="1600" baseline="0" dirty="0" smtClean="0"/>
                        <a:t>НЕХВАТКА ПРОДОВОЛЬСТВИЯ, КАРТОЧКИ, НЕДОСТАТОЧНОЕ ВНЕДРЕНИЕ НАУЧНО-ТЕХНИЧЕСКИХ ОТКРЫТИЙ В ПРОИЗВОДСТВО, НИЗКАЯ АВТОМАТИЗАЦИЯ ПРОИЗВОДСТВА</a:t>
                      </a:r>
                      <a:endParaRPr lang="ru-RU" sz="1600" dirty="0"/>
                    </a:p>
                  </a:txBody>
                  <a:tcPr/>
                </a:tc>
              </a:tr>
              <a:tr h="287870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ПОЛИТИЧЕС</a:t>
                      </a:r>
                    </a:p>
                    <a:p>
                      <a:r>
                        <a:rPr lang="ru-RU" sz="1600" dirty="0" smtClean="0"/>
                        <a:t>КАЯ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1.УСИЛЕНИЕ БЮРОКРАТИЗАЦИИ ГОСАППАРАТА</a:t>
                      </a:r>
                    </a:p>
                    <a:p>
                      <a:r>
                        <a:rPr lang="ru-RU" sz="1600" dirty="0" smtClean="0"/>
                        <a:t>2.</a:t>
                      </a:r>
                      <a:r>
                        <a:rPr lang="ru-RU" sz="1600" baseline="0" dirty="0" smtClean="0"/>
                        <a:t> КРИЗИС СОВЕТСКОЙ МОДЕЛИ ПОЛИТИЧЕСКОЙ СИСТЕМЫ</a:t>
                      </a:r>
                    </a:p>
                    <a:p>
                      <a:r>
                        <a:rPr lang="ru-RU" sz="1600" baseline="0" dirty="0" smtClean="0"/>
                        <a:t>3. КРИЗИС МЕЖНАЦИОНАЛЬНЫХ ОТНОШЕНИЙ</a:t>
                      </a:r>
                    </a:p>
                    <a:p>
                      <a:r>
                        <a:rPr lang="ru-RU" sz="1600" baseline="0" dirty="0" smtClean="0"/>
                        <a:t>4.НЕСПОСОБНОСТЬ ПАРТАППАРАТА К РЕАЛЬНОМУ КОНТРОЛЮ СИТУАЦИИ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ПРОБУЖДЕНИЕ НАЦИОНАЛЬНОГО САМОСОЗНАНИЯ НАРОДОВ СССР (ПРИБАЛТИКА, КАВКАЗ, УКРАИНА), ЗАСТОЙ В ПАРТИЙНО- ГОСУДАРСТВЕННОЙ СТРУКТУРЕ, ГЕРОНТОКРАТИЯ, КЛАНОВОСТЬ, «МАФИЯ» (ДЕЛО МЕДУНОВА,</a:t>
                      </a:r>
                      <a:r>
                        <a:rPr lang="ru-RU" sz="1600" baseline="0" dirty="0" smtClean="0"/>
                        <a:t> РАШИДОВА, ЧУРБАНОВА)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42852"/>
          <a:ext cx="8858312" cy="637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4636"/>
                <a:gridCol w="3601776"/>
                <a:gridCol w="3571900"/>
              </a:tblGrid>
              <a:tr h="1155534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СОЦИАЛЬНАЯ 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1.ОТСУТСТВИЕ СОЦИАЛЬНОЙ СПРАВЕДЛИВОСТИ И СОЦИАЛЬНОГО РАВЕНСТВА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ВЗЯТОЧНИЧЕСТВО, КОРРУПЦИЯ, ВОРОВСТВО И ПЬЯНСТВО НА ПРЕДПРИЯТИЯХ,</a:t>
                      </a:r>
                    </a:p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СПЕЦРАСПРЕДЕЛЕ</a:t>
                      </a:r>
                    </a:p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НИЕ, ПАЙКИ,  «ДОСТАТЬ ПО ЗНАКОМСТВУ»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782265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ДУХОВНАЯ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600" dirty="0" smtClean="0"/>
                        <a:t>ПРОТИВОСТОЯНИЕ ОФИЦИАЛЬНОЙ И ДЕМОКРАТИЧЕСКОЙ КУЛЬТУРЫ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1600" dirty="0" smtClean="0"/>
                        <a:t>2. ДОГМАТИЗМ В ИДЕЙНОЙ СФЕРЕ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1600" dirty="0" smtClean="0"/>
                        <a:t>3. ИДЕЙНАЯ РЕАБИЛИТАЦИЯ СТАЛИНИЗМА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МАССОВЫЙ СКЕПТИЦИЗМ, АПАТИЯ, ЦИНИЗМ, ПРОТИВОСТОЯНИЕ ОФИЦИАЛЬНОЙ И «НАРОДНОЙ» КУЛЬТУРЫ, «МАГНИТОФОННАЯ РЕВОЛЮЦИЯ»,РАЗОЧАРОВАНИЕ В ИДЕАЛАХ СОЦИАЛИЗМА, АНЕКДОТЫ, ВОЗВЕЛИЧИВАНИЕ НОВОГО ВОЖДЯ (БРЕЖНЕВА)</a:t>
                      </a:r>
                      <a:endParaRPr lang="ru-RU" sz="1600" dirty="0"/>
                    </a:p>
                  </a:txBody>
                  <a:tcPr/>
                </a:tc>
              </a:tr>
              <a:tr h="193894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ВНЕШНЯЯ ПОЛИТИКА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1.ПРОВАЛ ПОЛИТИКИ РАЗРЯДКИ</a:t>
                      </a:r>
                    </a:p>
                    <a:p>
                      <a:r>
                        <a:rPr lang="ru-RU" sz="1600" dirty="0" smtClean="0"/>
                        <a:t>2.ПРОДОЛЖЕНИЕ ПОДДЕРЖКИ СОЦИАЛИСТИЧЕСКИХ РЕЖИМОВ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ВОЙНА В АФГАНИСТАНЕ, НЕРАТИФИЦИРОВАН ОСВ-1, «СССР-ИМПЕРИЯ ЗЛА» (РЕЙГАН), НОВЫЙ ВИТОК ГОНКИ ВООРУЖЕНИЙ, РАЗМЕЩЕНИЕ РАКЕТ СРЕДНЕЙ ДАЛЬНОСТИ В ЕВРОПЕ (СС-20, «ПЕРШИНГ», «КРУЗ»), 1983-СОИ, СБИТ</a:t>
                      </a:r>
                      <a:r>
                        <a:rPr lang="ru-RU" sz="1600" baseline="0" dirty="0" smtClean="0"/>
                        <a:t> ЮЖНОКОРЕЙСКИЙ «БОИНГ», 1981- «СОЛИДАРНОСТЬ» В ПНР 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285992"/>
            <a:ext cx="8786874" cy="385765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Правильно названы три причины/последствия- </a:t>
            </a:r>
            <a:r>
              <a:rPr lang="ru-RU" b="1" dirty="0" smtClean="0">
                <a:solidFill>
                  <a:srgbClr val="FF0000"/>
                </a:solidFill>
              </a:rPr>
              <a:t>3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балла </a:t>
            </a:r>
          </a:p>
          <a:p>
            <a:r>
              <a:rPr lang="ru-RU" dirty="0" smtClean="0"/>
              <a:t>Правильно названы </a:t>
            </a:r>
            <a:r>
              <a:rPr lang="ru-RU" dirty="0" smtClean="0"/>
              <a:t>две </a:t>
            </a:r>
            <a:r>
              <a:rPr lang="ru-RU" dirty="0" smtClean="0"/>
              <a:t>причины/последствия- </a:t>
            </a:r>
            <a:r>
              <a:rPr lang="ru-RU" b="1" dirty="0" smtClean="0">
                <a:solidFill>
                  <a:srgbClr val="FF0000"/>
                </a:solidFill>
              </a:rPr>
              <a:t>2 балла </a:t>
            </a:r>
            <a:endParaRPr lang="ru-RU" dirty="0" smtClean="0"/>
          </a:p>
          <a:p>
            <a:r>
              <a:rPr lang="ru-RU" dirty="0" smtClean="0"/>
              <a:t>Правильно названы </a:t>
            </a:r>
            <a:r>
              <a:rPr lang="ru-RU" dirty="0" smtClean="0"/>
              <a:t>одна причина/последствие- </a:t>
            </a:r>
            <a:r>
              <a:rPr lang="ru-RU" dirty="0" smtClean="0">
                <a:solidFill>
                  <a:srgbClr val="FF0000"/>
                </a:solidFill>
              </a:rPr>
              <a:t>1</a:t>
            </a:r>
            <a:r>
              <a:rPr lang="ru-RU" b="1" dirty="0" smtClean="0">
                <a:solidFill>
                  <a:srgbClr val="FF0000"/>
                </a:solidFill>
              </a:rPr>
              <a:t> балл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 smtClean="0"/>
              <a:t>Приведены рассуждения общего характера, не соответствующие требованию задания)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ИЛИ ответ неправильный</a:t>
            </a:r>
            <a:r>
              <a:rPr lang="ru-RU" dirty="0" smtClean="0"/>
              <a:t>– </a:t>
            </a:r>
            <a:r>
              <a:rPr lang="ru-RU" b="1" dirty="0" smtClean="0">
                <a:solidFill>
                  <a:srgbClr val="FF0000"/>
                </a:solidFill>
              </a:rPr>
              <a:t>0</a:t>
            </a:r>
            <a:r>
              <a:rPr lang="ru-RU" b="1" dirty="0" smtClean="0">
                <a:solidFill>
                  <a:srgbClr val="FF0000"/>
                </a:solidFill>
              </a:rPr>
              <a:t> баллов</a:t>
            </a:r>
            <a:endParaRPr lang="ru-RU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58679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/>
              <a:t>Задание № </a:t>
            </a:r>
            <a:r>
              <a:rPr lang="ru-RU" sz="2700" dirty="0" smtClean="0"/>
              <a:t>17</a:t>
            </a:r>
            <a:r>
              <a:rPr lang="ru-RU" sz="2700" b="1" dirty="0" smtClean="0"/>
              <a:t> </a:t>
            </a:r>
            <a:r>
              <a:rPr lang="ru-RU" sz="1600" b="1" dirty="0" smtClean="0"/>
              <a:t>(тренинг ЕГЭ)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с</a:t>
            </a:r>
            <a:r>
              <a:rPr lang="ru-RU" sz="3200" dirty="0" smtClean="0"/>
              <a:t>одержание верного ответа и указания по оцениванию:</a:t>
            </a:r>
            <a:endParaRPr lang="ru-RU" sz="2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262</TotalTime>
  <Words>622</Words>
  <PresentationFormat>Экран (4:3)</PresentationFormat>
  <Paragraphs>102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ТЕМА УРОКА: УГЛУБЛЕНИЕ КРИЗИСНЫХ ЯВЛЕНИЙ В СССР К НАЧАЛУ 1980-х гг. </vt:lpstr>
      <vt:lpstr>Цели урока:</vt:lpstr>
      <vt:lpstr>ОСНОВНЫЕ ВОПРОСЫ:</vt:lpstr>
      <vt:lpstr>ПРОАНАЛИЗИРУЙТЕ СТАТИСТИЧЕСКИЕ ДАННЫЕ (ЭКОНОМИЧЕСКИЕ ПОКАЗАТЕЛИ):</vt:lpstr>
      <vt:lpstr>ПРОАНАЛИЗИРУЙТЕ СТАТИСТИЧЕСКИЕ ДАННЫЕ  (война в Афганистане декабрь 1979-февраль 1989 гг):</vt:lpstr>
      <vt:lpstr>Слайд 6</vt:lpstr>
      <vt:lpstr>Слайд 7</vt:lpstr>
      <vt:lpstr>Слайд 8</vt:lpstr>
      <vt:lpstr>Задание № 17 (тренинг ЕГЭ)  содержание верного ответа и указания по оцениванию:</vt:lpstr>
      <vt:lpstr>Задание № 17 (тренинг ЕГЭ)</vt:lpstr>
      <vt:lpstr>ВОПРОСЫ НА ОБОБЩЕНИЕ ТЕМЫ: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Elena</cp:lastModifiedBy>
  <cp:revision>34</cp:revision>
  <dcterms:created xsi:type="dcterms:W3CDTF">2017-03-10T09:31:23Z</dcterms:created>
  <dcterms:modified xsi:type="dcterms:W3CDTF">2021-10-27T13:03:04Z</dcterms:modified>
</cp:coreProperties>
</file>