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0" r:id="rId5"/>
    <p:sldId id="319" r:id="rId6"/>
    <p:sldId id="318" r:id="rId7"/>
    <p:sldId id="321" r:id="rId8"/>
    <p:sldId id="287" r:id="rId9"/>
    <p:sldId id="288" r:id="rId10"/>
    <p:sldId id="322" r:id="rId11"/>
    <p:sldId id="325" r:id="rId12"/>
    <p:sldId id="323" r:id="rId13"/>
    <p:sldId id="324" r:id="rId14"/>
    <p:sldId id="336" r:id="rId15"/>
    <p:sldId id="326" r:id="rId16"/>
    <p:sldId id="280" r:id="rId17"/>
    <p:sldId id="327" r:id="rId18"/>
    <p:sldId id="328" r:id="rId19"/>
    <p:sldId id="330" r:id="rId20"/>
    <p:sldId id="257" r:id="rId21"/>
    <p:sldId id="289" r:id="rId22"/>
    <p:sldId id="291" r:id="rId23"/>
    <p:sldId id="292" r:id="rId24"/>
    <p:sldId id="290" r:id="rId25"/>
    <p:sldId id="331" r:id="rId26"/>
    <p:sldId id="293" r:id="rId27"/>
    <p:sldId id="296" r:id="rId28"/>
    <p:sldId id="332" r:id="rId29"/>
    <p:sldId id="295" r:id="rId30"/>
    <p:sldId id="333" r:id="rId31"/>
    <p:sldId id="298" r:id="rId32"/>
    <p:sldId id="300" r:id="rId33"/>
    <p:sldId id="303" r:id="rId34"/>
    <p:sldId id="302" r:id="rId35"/>
    <p:sldId id="304" r:id="rId36"/>
    <p:sldId id="299" r:id="rId37"/>
    <p:sldId id="334" r:id="rId38"/>
    <p:sldId id="305" r:id="rId39"/>
    <p:sldId id="306" r:id="rId40"/>
    <p:sldId id="335" r:id="rId41"/>
    <p:sldId id="337" r:id="rId42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78"/>
    <p:restoredTop sz="95596"/>
  </p:normalViewPr>
  <p:slideViewPr>
    <p:cSldViewPr showGuides="1">
      <p:cViewPr varScale="1">
        <p:scale>
          <a:sx n="69" d="100"/>
          <a:sy n="69" d="100"/>
        </p:scale>
        <p:origin x="6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endParaRPr lang="en-US" altLang="zh-CN" sz="1200" dirty="0">
              <a:ea typeface="SimSun" panose="02010600030101010101" pitchFamily="2" charset="-122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endParaRPr lang="en-US" altLang="zh-CN" sz="1200" dirty="0">
              <a:ea typeface="SimSun" panose="02010600030101010101" pitchFamily="2" charset="-122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eaLnBrk="1" hangingPunct="1"/>
            <a:endParaRPr lang="en-US" altLang="zh-CN" sz="1200" dirty="0">
              <a:ea typeface="SimSun" panose="02010600030101010101" pitchFamily="2" charset="-122"/>
            </a:endParaRPr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Tx/>
              <a:buNone/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466C8B-4127-46D7-9B48-E3C9D082E0A0}" type="slidenum">
              <a:rPr kumimoji="0" lang="en-US" alt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  <p:sp>
        <p:nvSpPr>
          <p:cNvPr id="512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000" b="0" i="0" u="none" strike="noStrike" kern="1200" cap="none" spc="-1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604" name="TextShape 3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  <p:sp>
        <p:nvSpPr>
          <p:cNvPr id="3072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  <p:sp>
        <p:nvSpPr>
          <p:cNvPr id="32771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  <p:sp>
        <p:nvSpPr>
          <p:cNvPr id="3481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  <p:sp>
        <p:nvSpPr>
          <p:cNvPr id="3686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ru-RU" altLang="ru-RU" dirty="0"/>
              <a:t>Оставить тип задачи</a:t>
            </a:r>
            <a:endParaRPr lang="ru-RU" altLang="ru-RU" dirty="0"/>
          </a:p>
        </p:txBody>
      </p:sp>
      <p:sp>
        <p:nvSpPr>
          <p:cNvPr id="41988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ru-RU" altLang="ru-RU" dirty="0"/>
              <a:t>Оставить тип задачи</a:t>
            </a:r>
            <a:endParaRPr lang="ru-RU" altLang="ru-RU" dirty="0"/>
          </a:p>
        </p:txBody>
      </p:sp>
      <p:sp>
        <p:nvSpPr>
          <p:cNvPr id="44036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000" b="0" i="0" u="none" strike="noStrike" kern="1200" cap="none" spc="-1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172" name="TextShape 3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ln/>
        </p:spPr>
      </p:sp>
      <p:sp>
        <p:nvSpPr>
          <p:cNvPr id="9219" name="Заметки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ru-RU" altLang="ru-RU" dirty="0"/>
          </a:p>
        </p:txBody>
      </p:sp>
      <p:sp>
        <p:nvSpPr>
          <p:cNvPr id="9220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ln/>
        </p:spPr>
      </p:sp>
      <p:sp>
        <p:nvSpPr>
          <p:cNvPr id="11267" name="Заметки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ru-RU" altLang="ru-RU" dirty="0"/>
          </a:p>
        </p:txBody>
      </p:sp>
      <p:sp>
        <p:nvSpPr>
          <p:cNvPr id="11268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ln/>
        </p:spPr>
      </p:sp>
      <p:sp>
        <p:nvSpPr>
          <p:cNvPr id="13315" name="Заметки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ru-RU" altLang="ru-RU" dirty="0"/>
          </a:p>
        </p:txBody>
      </p:sp>
      <p:sp>
        <p:nvSpPr>
          <p:cNvPr id="13316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000" b="0" i="0" u="none" strike="noStrike" kern="1200" cap="none" spc="-1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412" name="TextShape 3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Заметки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ru-RU" altLang="ru-RU" dirty="0"/>
              <a:t>Пилка шоль, мезим</a:t>
            </a:r>
            <a:endParaRPr lang="ru-RU" altLang="ru-RU" dirty="0"/>
          </a:p>
        </p:txBody>
      </p:sp>
      <p:sp>
        <p:nvSpPr>
          <p:cNvPr id="19460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en-US" altLang="ru-RU" dirty="0"/>
            </a:fld>
            <a:endParaRPr lang="en-US" alt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000" b="0" i="0" u="none" strike="noStrike" kern="1200" cap="none" spc="-1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508" name="TextShape 3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000" b="0" i="0" u="none" strike="noStrike" kern="1200" cap="none" spc="-1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556" name="TextShape 3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  <a:buChar char="•"/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</a:rPr>
            </a:fld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838200"/>
            <a:ext cx="7772400" cy="70485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1524000"/>
            <a:ext cx="7772400" cy="685800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noProof="1"/>
              <a:t>Click to edit Master subtitle style</a:t>
            </a:r>
            <a:endParaRPr 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00850" y="304800"/>
            <a:ext cx="1962150" cy="6324600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304800"/>
            <a:ext cx="5734050" cy="6324600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35814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5814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  <a:p>
            <a:pPr lvl="1"/>
            <a:r>
              <a:rPr lang="ru-RU" noProof="1"/>
              <a:t>Второй уровень</a:t>
            </a:r>
            <a:endParaRPr lang="ru-RU" noProof="1"/>
          </a:p>
          <a:p>
            <a:pPr lvl="2"/>
            <a:r>
              <a:rPr lang="ru-RU" noProof="1"/>
              <a:t>Третий уровень</a:t>
            </a:r>
            <a:endParaRPr lang="ru-RU" noProof="1"/>
          </a:p>
          <a:p>
            <a:pPr lvl="3"/>
            <a:r>
              <a:rPr lang="ru-RU" noProof="1"/>
              <a:t>Четвертый уровень</a:t>
            </a:r>
            <a:endParaRPr lang="ru-RU" noProof="1"/>
          </a:p>
          <a:p>
            <a:pPr lvl="4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2286000" y="304800"/>
            <a:ext cx="6477000" cy="715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ru-RU" dirty="0"/>
              <a:t>Click to edit Master title style</a:t>
            </a:r>
            <a:endParaRPr lang="en-US" altLang="ru-RU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914400" y="1828800"/>
            <a:ext cx="7315200" cy="480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ru-RU" dirty="0"/>
              <a:t>Click to edit Master text styles</a:t>
            </a:r>
            <a:endParaRPr lang="en-US" altLang="ru-RU" dirty="0"/>
          </a:p>
          <a:p>
            <a:pPr lvl="1"/>
            <a:r>
              <a:rPr lang="en-US" altLang="ru-RU" dirty="0"/>
              <a:t>Second level</a:t>
            </a:r>
            <a:endParaRPr lang="en-US" altLang="ru-RU" dirty="0"/>
          </a:p>
          <a:p>
            <a:pPr lvl="2"/>
            <a:r>
              <a:rPr lang="en-US" altLang="ru-RU" dirty="0"/>
              <a:t>Third level</a:t>
            </a:r>
            <a:endParaRPr lang="en-US" altLang="ru-RU" dirty="0"/>
          </a:p>
          <a:p>
            <a:pPr lvl="3"/>
            <a:r>
              <a:rPr lang="en-US" altLang="ru-RU" dirty="0"/>
              <a:t>Fourth level</a:t>
            </a:r>
            <a:endParaRPr lang="en-US" altLang="ru-RU" dirty="0"/>
          </a:p>
          <a:p>
            <a:pPr lvl="4"/>
            <a:r>
              <a:rPr lang="en-US" altLang="ru-RU" dirty="0"/>
              <a:t>Fifth level</a:t>
            </a:r>
            <a:endParaRPr lang="en-US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5"/>
          <p:cNvSpPr>
            <a:spLocks noGrp="1"/>
          </p:cNvSpPr>
          <p:nvPr>
            <p:ph type="ctrTitle"/>
          </p:nvPr>
        </p:nvSpPr>
        <p:spPr>
          <a:xfrm>
            <a:off x="990600" y="1524000"/>
            <a:ext cx="7772400" cy="914400"/>
          </a:xfrm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br>
              <a:rPr lang="ru-RU" altLang="ru-RU" dirty="0">
                <a:latin typeface="+mj-lt"/>
                <a:ea typeface="+mj-ea"/>
                <a:cs typeface="+mj-cs"/>
              </a:rPr>
            </a:br>
            <a:r>
              <a:rPr lang="ru-RU" altLang="ru-RU" sz="2800" b="1" dirty="0">
                <a:latin typeface="+mj-lt"/>
                <a:ea typeface="+mj-ea"/>
                <a:cs typeface="+mj-cs"/>
              </a:rPr>
              <a:t>Формируем функциональную грамотность на уроках химии и биологии</a:t>
            </a:r>
            <a:br>
              <a:rPr lang="ru-RU" altLang="ru-RU" dirty="0">
                <a:latin typeface="+mj-lt"/>
                <a:ea typeface="+mj-ea"/>
                <a:cs typeface="+mj-cs"/>
              </a:rPr>
            </a:br>
            <a:r>
              <a:rPr lang="ru-RU" altLang="ru-RU" dirty="0">
                <a:latin typeface="+mj-lt"/>
                <a:ea typeface="+mj-ea"/>
                <a:cs typeface="+mj-cs"/>
              </a:rPr>
              <a:t> </a:t>
            </a:r>
            <a:endParaRPr lang="en-US" altLang="ru-RU" dirty="0">
              <a:latin typeface="+mj-lt"/>
              <a:ea typeface="+mj-ea"/>
              <a:cs typeface="+mj-cs"/>
            </a:endParaRPr>
          </a:p>
        </p:txBody>
      </p:sp>
      <p:sp>
        <p:nvSpPr>
          <p:cNvPr id="2" name="Подзаголовок 1"/>
          <p:cNvSpPr/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" name="Picture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648200" y="381000"/>
            <a:ext cx="3979800" cy="630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5" name="CustomShape 1"/>
          <p:cNvSpPr/>
          <p:nvPr/>
        </p:nvSpPr>
        <p:spPr>
          <a:xfrm>
            <a:off x="5105400" y="4038600"/>
            <a:ext cx="3313113" cy="1152525"/>
          </a:xfrm>
          <a:prstGeom prst="ellipse">
            <a:avLst/>
          </a:prstGeom>
          <a:noFill/>
          <a:ln w="38160">
            <a:solidFill>
              <a:srgbClr val="A5002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Прямоугольник 4"/>
          <p:cNvSpPr/>
          <p:nvPr/>
        </p:nvSpPr>
        <p:spPr>
          <a:xfrm>
            <a:off x="152400" y="2667000"/>
            <a:ext cx="43434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Откуда в соли ГМО?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Picture 2"/>
          <p:cNvPicPr/>
          <p:nvPr/>
        </p:nvPicPr>
        <p:blipFill>
          <a:blip r:embed="rId1" cstate="print"/>
          <a:srcRect l="7937" r="11112"/>
          <a:stretch>
            <a:fillRect/>
          </a:stretch>
        </p:blipFill>
        <p:spPr>
          <a:xfrm>
            <a:off x="761999" y="1352040"/>
            <a:ext cx="7927200" cy="4896360"/>
          </a:xfrm>
          <a:prstGeom prst="rect">
            <a:avLst/>
          </a:prstGeom>
          <a:ln w="57240">
            <a:solidFill>
              <a:schemeClr val="tx1"/>
            </a:solidFill>
            <a:round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143000" y="533400"/>
            <a:ext cx="75342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В чем обман?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" name="Picture 2"/>
          <p:cNvPicPr/>
          <p:nvPr/>
        </p:nvPicPr>
        <p:blipFill>
          <a:blip r:embed="rId1" cstate="print"/>
          <a:srcRect l="7937" r="11112"/>
          <a:stretch>
            <a:fillRect/>
          </a:stretch>
        </p:blipFill>
        <p:spPr>
          <a:xfrm>
            <a:off x="761999" y="1352040"/>
            <a:ext cx="7927200" cy="4896360"/>
          </a:xfrm>
          <a:prstGeom prst="rect">
            <a:avLst/>
          </a:prstGeom>
          <a:ln w="57240">
            <a:solidFill>
              <a:schemeClr val="tx1"/>
            </a:solidFill>
            <a:round/>
          </a:ln>
          <a:effectLst>
            <a:softEdge rad="112500"/>
          </a:effectLst>
        </p:spPr>
      </p:pic>
      <p:sp>
        <p:nvSpPr>
          <p:cNvPr id="67" name="CustomShape 1"/>
          <p:cNvSpPr/>
          <p:nvPr/>
        </p:nvSpPr>
        <p:spPr>
          <a:xfrm>
            <a:off x="2362200" y="3429000"/>
            <a:ext cx="4103688" cy="1439863"/>
          </a:xfrm>
          <a:prstGeom prst="ellipse">
            <a:avLst/>
          </a:prstGeom>
          <a:noFill/>
          <a:ln w="66600">
            <a:solidFill>
              <a:srgbClr val="00B0F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Прямоугольник 4"/>
          <p:cNvSpPr/>
          <p:nvPr/>
        </p:nvSpPr>
        <p:spPr>
          <a:xfrm>
            <a:off x="1143000" y="533400"/>
            <a:ext cx="75342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В чем обман?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1"/>
          <p:cNvSpPr/>
          <p:nvPr/>
        </p:nvSpPr>
        <p:spPr>
          <a:xfrm>
            <a:off x="609600" y="1455738"/>
            <a:ext cx="8229600" cy="2247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Arial" panose="020B0604020202020204" pitchFamily="34" charset="0"/>
              </a:rPr>
              <a:t> оценивать c научной точки зрения аргументы из различных источников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Arial" panose="020B0604020202020204" pitchFamily="34" charset="0"/>
              </a:rPr>
              <a:t> анализировать, интерпретировать естественнонаучные данные и делать соответствующие выводы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Arial" panose="020B0604020202020204" pitchFamily="34" charset="0"/>
              </a:rPr>
              <a:t>делать и научно обосновывать прогнозы о протекании процесса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26627" name="Прямоугольник 2"/>
          <p:cNvSpPr/>
          <p:nvPr/>
        </p:nvSpPr>
        <p:spPr>
          <a:xfrm>
            <a:off x="1143000" y="533400"/>
            <a:ext cx="75342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schemeClr val="bg2"/>
                </a:solidFill>
              </a:rPr>
              <a:t>Формируемые умения</a:t>
            </a:r>
            <a:endParaRPr lang="ru-RU" altLang="ru-RU" sz="28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5"/>
          <p:cNvSpPr>
            <a:spLocks noGrp="1"/>
          </p:cNvSpPr>
          <p:nvPr>
            <p:ph type="title"/>
          </p:nvPr>
        </p:nvSpPr>
        <p:spPr>
          <a:xfrm>
            <a:off x="1752600" y="1752600"/>
            <a:ext cx="7315200" cy="1905000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Попрыгунья Стрекоза </a:t>
            </a: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Лето красное пропела…</a:t>
            </a:r>
            <a:br>
              <a:rPr lang="en-US" altLang="ru-RU" sz="4000" dirty="0"/>
            </a:br>
            <a:endParaRPr lang="ru-RU" altLang="ru-RU" sz="4000" dirty="0"/>
          </a:p>
        </p:txBody>
      </p:sp>
      <p:pic>
        <p:nvPicPr>
          <p:cNvPr id="27651" name="Picture 4" descr="https://iralebedeva.ru/images/likhachev_1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3429000"/>
            <a:ext cx="4914900" cy="318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5"/>
          <p:cNvSpPr>
            <a:spLocks noGrp="1"/>
          </p:cNvSpPr>
          <p:nvPr>
            <p:ph type="title"/>
          </p:nvPr>
        </p:nvSpPr>
        <p:spPr>
          <a:xfrm>
            <a:off x="1752600" y="1752600"/>
            <a:ext cx="7315200" cy="1905000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Попрыгунья Стрекоза </a:t>
            </a: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Лето красное пропела…</a:t>
            </a:r>
            <a:br>
              <a:rPr lang="en-US" altLang="ru-RU" sz="4000" dirty="0"/>
            </a:br>
            <a:endParaRPr lang="ru-RU" alt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362200" y="1524000"/>
            <a:ext cx="3429000" cy="6858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굴림" charset="-127"/>
                <a:cs typeface="+mn-cs"/>
                <a:sym typeface="+mn-ea"/>
              </a:rPr>
              <a:t>Попрыгунья?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굴림" charset="-127"/>
              <a:cs typeface="+mn-cs"/>
              <a:sym typeface="+mn-ea"/>
            </a:endParaRPr>
          </a:p>
        </p:txBody>
      </p:sp>
      <p:pic>
        <p:nvPicPr>
          <p:cNvPr id="29700" name="Picture 4" descr="https://iralebedeva.ru/images/likhachev_1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3429000"/>
            <a:ext cx="4914900" cy="318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5"/>
          <p:cNvSpPr>
            <a:spLocks noGrp="1"/>
          </p:cNvSpPr>
          <p:nvPr>
            <p:ph type="title"/>
          </p:nvPr>
        </p:nvSpPr>
        <p:spPr>
          <a:xfrm>
            <a:off x="1752600" y="1752600"/>
            <a:ext cx="7315200" cy="1905000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Попрыгунья Стрекоза </a:t>
            </a: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Лето красное пропела…</a:t>
            </a:r>
            <a:br>
              <a:rPr lang="en-US" altLang="ru-RU" sz="4000" dirty="0"/>
            </a:br>
            <a:endParaRPr lang="ru-RU" alt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362200" y="1524000"/>
            <a:ext cx="3429000" cy="6858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굴림" charset="-127"/>
                <a:cs typeface="+mn-cs"/>
                <a:sym typeface="+mn-ea"/>
              </a:rPr>
              <a:t>Попрыгунья?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굴림" charset="-127"/>
              <a:cs typeface="+mn-cs"/>
              <a:sym typeface="+mn-ea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867400" y="2667000"/>
            <a:ext cx="2819400" cy="6858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굴림" charset="-127"/>
                <a:cs typeface="+mn-cs"/>
                <a:sym typeface="+mn-ea"/>
              </a:rPr>
              <a:t>пропела?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굴림" charset="-127"/>
              <a:cs typeface="+mn-cs"/>
              <a:sym typeface="+mn-ea"/>
            </a:endParaRPr>
          </a:p>
        </p:txBody>
      </p:sp>
      <p:pic>
        <p:nvPicPr>
          <p:cNvPr id="31749" name="Picture 4" descr="https://iralebedeva.ru/images/likhachev_1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3429000"/>
            <a:ext cx="4914900" cy="318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5"/>
          <p:cNvSpPr>
            <a:spLocks noGrp="1"/>
          </p:cNvSpPr>
          <p:nvPr>
            <p:ph type="title"/>
          </p:nvPr>
        </p:nvSpPr>
        <p:spPr>
          <a:xfrm>
            <a:off x="1752600" y="1752600"/>
            <a:ext cx="7315200" cy="1905000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Попрыгунья Стрекоза </a:t>
            </a: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br>
              <a:rPr lang="ru-RU" altLang="ru-RU" sz="4000" dirty="0">
                <a:latin typeface="Verdana" panose="020B0604030504040204" pitchFamily="34" charset="0"/>
                <a:ea typeface="굴림" charset="-127"/>
              </a:rPr>
            </a:br>
            <a:r>
              <a:rPr lang="ru-RU" altLang="ru-RU" sz="4000" dirty="0">
                <a:latin typeface="Verdana" panose="020B0604030504040204" pitchFamily="34" charset="0"/>
                <a:ea typeface="굴림" charset="-127"/>
              </a:rPr>
              <a:t>Лето красное пропела…</a:t>
            </a:r>
            <a:br>
              <a:rPr lang="en-US" altLang="ru-RU" sz="4000" dirty="0"/>
            </a:br>
            <a:endParaRPr lang="ru-RU" alt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362200" y="1524000"/>
            <a:ext cx="3429000" cy="6858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굴림" charset="-127"/>
                <a:cs typeface="+mn-cs"/>
                <a:sym typeface="+mn-ea"/>
              </a:rPr>
              <a:t>Попрыгунья?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굴림" charset="-127"/>
              <a:cs typeface="+mn-cs"/>
              <a:sym typeface="+mn-ea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867400" y="2667000"/>
            <a:ext cx="2819400" cy="6858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굴림" charset="-127"/>
                <a:cs typeface="+mn-cs"/>
                <a:sym typeface="+mn-ea"/>
              </a:rPr>
              <a:t>пропела?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굴림" charset="-127"/>
              <a:cs typeface="+mn-cs"/>
              <a:sym typeface="+mn-ea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867400" y="1524000"/>
            <a:ext cx="2971800" cy="6858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굴림" charset="-127"/>
                <a:cs typeface="+mn-cs"/>
                <a:sym typeface="+mn-ea"/>
              </a:rPr>
              <a:t>Стрекоза?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굴림" charset="-127"/>
              <a:cs typeface="+mn-cs"/>
              <a:sym typeface="+mn-ea"/>
            </a:endParaRPr>
          </a:p>
        </p:txBody>
      </p:sp>
      <p:pic>
        <p:nvPicPr>
          <p:cNvPr id="33798" name="Picture 4" descr="https://iralebedeva.ru/images/likhachev_1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3429000"/>
            <a:ext cx="4914900" cy="318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2" descr="https://uprostim.com/wp-content/uploads/2021/03/image042-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429000"/>
            <a:ext cx="5029200" cy="329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7"/>
          <p:cNvSpPr>
            <a:spLocks noGrp="1"/>
          </p:cNvSpPr>
          <p:nvPr>
            <p:ph type="title"/>
          </p:nvPr>
        </p:nvSpPr>
        <p:spPr>
          <a:xfrm>
            <a:off x="2286000" y="5032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ru-RU" altLang="ru-RU" sz="2800" b="1" dirty="0"/>
              <a:t>«4К» ЗАДАНИЙ, НАПРАВЛЕННЫХ НА ФОРМИРОВАНИЕ И ОЦЕНКУ ФГ</a:t>
            </a:r>
            <a:endParaRPr lang="ru-RU" altLang="ru-RU" sz="2800" b="1" dirty="0"/>
          </a:p>
        </p:txBody>
      </p:sp>
      <p:sp>
        <p:nvSpPr>
          <p:cNvPr id="35843" name="Прямоугольник 3"/>
          <p:cNvSpPr/>
          <p:nvPr/>
        </p:nvSpPr>
        <p:spPr>
          <a:xfrm>
            <a:off x="228600" y="1905000"/>
            <a:ext cx="35734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  <a:latin typeface="Arial" panose="020B0604020202020204" pitchFamily="34" charset="0"/>
              </a:rPr>
              <a:t>К</a:t>
            </a:r>
            <a:r>
              <a:rPr lang="ru-RU" altLang="ru-RU" sz="2400" dirty="0">
                <a:latin typeface="Arial" panose="020B0604020202020204" pitchFamily="34" charset="0"/>
              </a:rPr>
              <a:t>омплексный характер 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35844" name="Прямоугольник 4"/>
          <p:cNvSpPr/>
          <p:nvPr/>
        </p:nvSpPr>
        <p:spPr>
          <a:xfrm>
            <a:off x="228600" y="5638800"/>
            <a:ext cx="4572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  <a:latin typeface="Arial" panose="020B0604020202020204" pitchFamily="34" charset="0"/>
              </a:rPr>
              <a:t>К</a:t>
            </a:r>
            <a:r>
              <a:rPr lang="ru-RU" altLang="ru-RU" sz="2400" dirty="0">
                <a:latin typeface="Arial" panose="020B0604020202020204" pitchFamily="34" charset="0"/>
              </a:rPr>
              <a:t>омпетентностная ориентированность 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35845" name="Прямоугольник 5"/>
          <p:cNvSpPr/>
          <p:nvPr/>
        </p:nvSpPr>
        <p:spPr>
          <a:xfrm>
            <a:off x="228600" y="2890838"/>
            <a:ext cx="22447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  <a:latin typeface="Arial" panose="020B0604020202020204" pitchFamily="34" charset="0"/>
              </a:rPr>
              <a:t>К</a:t>
            </a:r>
            <a:r>
              <a:rPr lang="ru-RU" altLang="ru-RU" sz="2400" dirty="0">
                <a:latin typeface="Arial" panose="020B0604020202020204" pitchFamily="34" charset="0"/>
              </a:rPr>
              <a:t>онтекстность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35846" name="Прямоугольник 6"/>
          <p:cNvSpPr/>
          <p:nvPr/>
        </p:nvSpPr>
        <p:spPr>
          <a:xfrm>
            <a:off x="228600" y="4114800"/>
            <a:ext cx="4572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  <a:latin typeface="Arial" panose="020B0604020202020204" pitchFamily="34" charset="0"/>
              </a:rPr>
              <a:t>К</a:t>
            </a:r>
            <a:r>
              <a:rPr lang="ru-RU" altLang="ru-RU" sz="2400" dirty="0">
                <a:latin typeface="Arial" panose="020B0604020202020204" pitchFamily="34" charset="0"/>
              </a:rPr>
              <a:t>онцептная ориентированность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35847" name="Прямоугольник 8"/>
          <p:cNvSpPr/>
          <p:nvPr/>
        </p:nvSpPr>
        <p:spPr>
          <a:xfrm>
            <a:off x="3810000" y="1962150"/>
            <a:ext cx="36131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ряд взаимосвязанных задач 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35848" name="Прямоугольник 9"/>
          <p:cNvSpPr/>
          <p:nvPr/>
        </p:nvSpPr>
        <p:spPr>
          <a:xfrm>
            <a:off x="3810000" y="2667000"/>
            <a:ext cx="5029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моделирует реальную, жизненную ситуацию в различных контекстах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35849" name="Прямоугольник 10"/>
          <p:cNvSpPr/>
          <p:nvPr/>
        </p:nvSpPr>
        <p:spPr>
          <a:xfrm>
            <a:off x="3810000" y="4191000"/>
            <a:ext cx="50292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конструируется на основе концептов с преимущественным использованием дедуктивного метода; ориентирует на нелинейное мышление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35850" name="Прямоугольник 11"/>
          <p:cNvSpPr/>
          <p:nvPr/>
        </p:nvSpPr>
        <p:spPr>
          <a:xfrm>
            <a:off x="3810000" y="5534025"/>
            <a:ext cx="51054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предметные знания и умения учеников становятся опорой, средством решения задач в реальных жизненных ситуациях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1 «СТРАННАЯ СТРЕКОЗА»</a:t>
            </a:r>
            <a:endParaRPr lang="ru-RU" alt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752600"/>
            <a:ext cx="7315200" cy="1676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Для выступления на конкурсе чтецов Маша выбрала басню И. А. Крылова «Стрекоза и муравей». Внимательно прочитав эту басню, Маша заметила, что стрекоза описывается не совсем характерно для этого насекомого.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2" name="Прямоугольник 3"/>
          <p:cNvSpPr/>
          <p:nvPr/>
        </p:nvSpPr>
        <p:spPr>
          <a:xfrm>
            <a:off x="304800" y="4038600"/>
            <a:ext cx="84582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Как вы думаете, какие строчки привлекли внимание Маши? Обведите номера строчек, в которых описываются нехарактерные для стрекозы черты. Дайте пояснения своего выбора в таблице, используя справочный материал. 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37893" name="Прямоугольник 4"/>
          <p:cNvSpPr/>
          <p:nvPr/>
        </p:nvSpPr>
        <p:spPr>
          <a:xfrm>
            <a:off x="1325563" y="1295400"/>
            <a:ext cx="1493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ФАБУЛА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894" name="Прямоугольник 5"/>
          <p:cNvSpPr/>
          <p:nvPr/>
        </p:nvSpPr>
        <p:spPr>
          <a:xfrm>
            <a:off x="398463" y="3581400"/>
            <a:ext cx="60785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СТИМУЛ + ФОРМУЛИРОВКА ЗАДАНИЯ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" name="Рисунок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990600" y="1295400"/>
            <a:ext cx="7920360" cy="5112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1 «СТРАННАЯ СТРЕКОЗА»</a:t>
            </a:r>
            <a:endParaRPr lang="ru-RU" alt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81000" y="1676400"/>
          <a:ext cx="8382000" cy="4724400"/>
        </p:xfrm>
        <a:graphic>
          <a:graphicData uri="http://schemas.openxmlformats.org/drawingml/2006/table">
            <a:tbl>
              <a:tblPr/>
              <a:tblGrid>
                <a:gridCol w="591145"/>
                <a:gridCol w="3676054"/>
                <a:gridCol w="4114801"/>
              </a:tblGrid>
              <a:tr h="33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№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Строчка из басни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Пояснение 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Как под каждым ей листком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Был готов и стол, и дом.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Попрыгунья стрекоза…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Оглянуться не успела,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Как зима катит в глаза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В мягких муравах у нас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Песни, резвость всякий час…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Лето красное пропела…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И кому же в ум пойдет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На желудок петь голодный!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К Муравью ползет она…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«Ты всё пела? это дело: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Так поди же, попляши!»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1 «СТРАННАЯ СТРЕКОЗА»</a:t>
            </a:r>
            <a:endParaRPr lang="ru-RU" alt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81000" y="1676400"/>
          <a:ext cx="8382000" cy="4291013"/>
        </p:xfrm>
        <a:graphic>
          <a:graphicData uri="http://schemas.openxmlformats.org/drawingml/2006/table">
            <a:tbl>
              <a:tblPr/>
              <a:tblGrid>
                <a:gridCol w="591145"/>
                <a:gridCol w="3676054"/>
                <a:gridCol w="4114801"/>
              </a:tblGrid>
              <a:tr h="3432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№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Строчка из басни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Пояснение 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Как под каждым ей</a:t>
                      </a:r>
                      <a:r>
                        <a:rPr lang="ru-RU" sz="20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листком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Был готов и стол, и дом.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Стрекозы питаются на лету </a:t>
                      </a:r>
                      <a:endParaRPr lang="ru-RU" sz="2000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Попрыгунья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стрекоза…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Способ передвижения</a:t>
                      </a:r>
                      <a:r>
                        <a:rPr lang="ru-RU" sz="2000" kern="12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стрекоз -полет</a:t>
                      </a:r>
                      <a:endParaRPr lang="ru-RU" sz="2000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3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20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мягких муравах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у нас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Песни, резвость всякий час…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2000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Стрекозы большую часть времени проводят в полете</a:t>
                      </a:r>
                      <a:endParaRPr lang="ru-RU" sz="2000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Лето красное </a:t>
                      </a:r>
                      <a:r>
                        <a:rPr lang="ru-RU" sz="20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пропела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Стрекозы не издают звуков, похожих на «пение»</a:t>
                      </a:r>
                      <a:endParaRPr lang="ru-RU" sz="2000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3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20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Ты всё пела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? это дело:</a:t>
                      </a:r>
                      <a:b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Так поди же, попляши!»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Стрекозы – неутомимые охотники, очень активные и подвижные насекомые</a:t>
                      </a:r>
                      <a:endParaRPr lang="ru-RU" sz="2000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2133600" y="4270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1«СТРАННАЯ СТРЕКОЗА»</a:t>
            </a:r>
            <a:endParaRPr lang="ru-RU" altLang="ru-RU" sz="2800" b="1" dirty="0"/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1143000" y="2286000"/>
            <a:ext cx="7315200" cy="1676400"/>
          </a:xfrm>
          <a:ln/>
        </p:spPr>
        <p:txBody>
          <a:bodyPr vert="horz" wrap="square" lIns="91440" tIns="45720" rIns="91440" bIns="45720" anchor="t" anchorCtr="0"/>
          <a:p>
            <a:pPr algn="just">
              <a:buNone/>
            </a:pPr>
            <a:r>
              <a:rPr lang="ru-RU" altLang="en-US" sz="2000" b="1" u="sng" dirty="0">
                <a:latin typeface="Arial" panose="020B0604020202020204" pitchFamily="34" charset="0"/>
              </a:rPr>
              <a:t>Задача-возможность</a:t>
            </a:r>
            <a:r>
              <a:rPr lang="ru-RU" altLang="en-US" sz="2000" dirty="0">
                <a:latin typeface="Arial" panose="020B0604020202020204" pitchFamily="34" charset="0"/>
              </a:rPr>
              <a:t> направлена на оценивание</a:t>
            </a:r>
            <a:endParaRPr lang="ru-RU" altLang="en-US" sz="2000" dirty="0">
              <a:latin typeface="Arial" panose="020B0604020202020204" pitchFamily="34" charset="0"/>
            </a:endParaRPr>
          </a:p>
          <a:p>
            <a:pPr algn="just">
              <a:buNone/>
            </a:pPr>
            <a:r>
              <a:rPr lang="ru-RU" altLang="en-US" sz="2000" dirty="0">
                <a:latin typeface="Arial" panose="020B0604020202020204" pitchFamily="34" charset="0"/>
              </a:rPr>
              <a:t>достоверности информации — на установление истинности</a:t>
            </a:r>
            <a:endParaRPr lang="ru-RU" altLang="en-US" sz="2000" dirty="0">
              <a:latin typeface="Arial" panose="020B0604020202020204" pitchFamily="34" charset="0"/>
            </a:endParaRPr>
          </a:p>
          <a:p>
            <a:pPr algn="just">
              <a:buNone/>
            </a:pPr>
            <a:r>
              <a:rPr lang="ru-RU" altLang="en-US" sz="2000" dirty="0">
                <a:latin typeface="Arial" panose="020B0604020202020204" pitchFamily="34" charset="0"/>
              </a:rPr>
              <a:t>или ложности утверждений и существования или</a:t>
            </a:r>
            <a:endParaRPr lang="ru-RU" altLang="en-US" sz="2000" dirty="0">
              <a:latin typeface="Arial" panose="020B0604020202020204" pitchFamily="34" charset="0"/>
            </a:endParaRPr>
          </a:p>
          <a:p>
            <a:pPr algn="just">
              <a:buNone/>
            </a:pPr>
            <a:r>
              <a:rPr lang="ru-RU" altLang="en-US" sz="2000" dirty="0">
                <a:latin typeface="Arial" panose="020B0604020202020204" pitchFamily="34" charset="0"/>
              </a:rPr>
              <a:t>несуществования объектов.  </a:t>
            </a:r>
            <a:endParaRPr lang="ru-RU" altLang="en-US" sz="2000" dirty="0">
              <a:latin typeface="Arial" panose="020B0604020202020204" pitchFamily="34" charset="0"/>
            </a:endParaRPr>
          </a:p>
        </p:txBody>
      </p:sp>
      <p:sp>
        <p:nvSpPr>
          <p:cNvPr id="40964" name="Прямоугольник 4"/>
          <p:cNvSpPr/>
          <p:nvPr/>
        </p:nvSpPr>
        <p:spPr>
          <a:xfrm>
            <a:off x="1219200" y="1524000"/>
            <a:ext cx="21828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ТИП ЗАДАЧИ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2514600" y="1222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1«СТРАННАЯ СТРЕКОЗА»</a:t>
            </a:r>
            <a:endParaRPr lang="ru-RU" altLang="ru-RU" sz="2800" b="1" dirty="0"/>
          </a:p>
        </p:txBody>
      </p:sp>
      <p:sp>
        <p:nvSpPr>
          <p:cNvPr id="43011" name="Прямоугольник 3"/>
          <p:cNvSpPr/>
          <p:nvPr/>
        </p:nvSpPr>
        <p:spPr>
          <a:xfrm>
            <a:off x="228600" y="1676400"/>
            <a:ext cx="8458200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Находить и извлекать информацию: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Находить и извлекать одну или несколько единиц информации, расположенных в одном фрагменте текста.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осмысливать и оценивать содержание и форму текста: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Оценивать полноту, достоверность информации.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Обнаруживать противоречия, содержащиеся в одном или нескольких текстах.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Высказывать и обосновывать собственную точку зрения по вопросу, обсуждаемому в тексте.</a:t>
            </a:r>
            <a:endParaRPr lang="ru-RU" altLang="ru-RU" sz="1800" dirty="0">
              <a:latin typeface="Arial" panose="020B0604020202020204" pitchFamily="34" charset="0"/>
            </a:endParaRPr>
          </a:p>
        </p:txBody>
      </p:sp>
      <p:sp>
        <p:nvSpPr>
          <p:cNvPr id="43012" name="Прямоугольник 5"/>
          <p:cNvSpPr/>
          <p:nvPr/>
        </p:nvSpPr>
        <p:spPr>
          <a:xfrm>
            <a:off x="1625600" y="757238"/>
            <a:ext cx="47752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ОБЛАСТЬ КОМПЕТЕНТНОСТИ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3" name="Прямоугольник 5"/>
          <p:cNvSpPr/>
          <p:nvPr/>
        </p:nvSpPr>
        <p:spPr>
          <a:xfrm>
            <a:off x="877888" y="1290638"/>
            <a:ext cx="430371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Читательская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4" name="Прямоугольник 5"/>
          <p:cNvSpPr/>
          <p:nvPr/>
        </p:nvSpPr>
        <p:spPr>
          <a:xfrm>
            <a:off x="879475" y="4191000"/>
            <a:ext cx="53689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Естественнонаучная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5" name="Прямоугольник 3"/>
          <p:cNvSpPr/>
          <p:nvPr/>
        </p:nvSpPr>
        <p:spPr>
          <a:xfrm>
            <a:off x="228600" y="4648200"/>
            <a:ext cx="8458200" cy="2954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Научное объяснение явлений: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Применить соответствующие естественнонаучные знания для объяснения явления.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Интерпретация данных и использование научных доказательств для получения выводов: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Анализировать, интерпретировать данные и делать соответствующие выводы.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ru-RU" altLang="ru-RU" sz="2000" b="1" i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2286000" y="4270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2 «КТО В МАСКЕ?»</a:t>
            </a:r>
            <a:endParaRPr lang="ru-RU" alt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2057400"/>
            <a:ext cx="7315200" cy="914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Маша решила узнать, какого насекомого имел в виду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И. А. Крылов, когда писал басню.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60" name="Прямоугольник 3"/>
          <p:cNvSpPr/>
          <p:nvPr/>
        </p:nvSpPr>
        <p:spPr>
          <a:xfrm>
            <a:off x="304800" y="4038600"/>
            <a:ext cx="8458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По тексту басни составить краткое описание насекомого. Используя справку, содержащую биологические описания различных насекомых и их фотографии, выбрать "кандидата на роль стрекозы». 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45061" name="Прямоугольник 4"/>
          <p:cNvSpPr/>
          <p:nvPr/>
        </p:nvSpPr>
        <p:spPr>
          <a:xfrm>
            <a:off x="1325563" y="1443038"/>
            <a:ext cx="14938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ФАБУЛА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5062" name="Прямоугольник 5"/>
          <p:cNvSpPr/>
          <p:nvPr/>
        </p:nvSpPr>
        <p:spPr>
          <a:xfrm>
            <a:off x="398463" y="3581400"/>
            <a:ext cx="60785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СТИМУЛ + ФОРМУЛИРОВКА ЗАДАНИЯ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2 «КТО В МАСКЕ?»</a:t>
            </a:r>
            <a:endParaRPr lang="ru-RU" altLang="ru-RU" sz="2800" b="1" dirty="0"/>
          </a:p>
        </p:txBody>
      </p:sp>
      <p:pic>
        <p:nvPicPr>
          <p:cNvPr id="4608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1524000"/>
            <a:ext cx="28448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524000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Рисунок 5"/>
          <p:cNvPicPr>
            <a:picLocks noChangeAspect="1"/>
          </p:cNvPicPr>
          <p:nvPr/>
        </p:nvPicPr>
        <p:blipFill>
          <a:blip r:embed="rId3"/>
          <a:srcRect l="3522" r="17589"/>
          <a:stretch>
            <a:fillRect/>
          </a:stretch>
        </p:blipFill>
        <p:spPr>
          <a:xfrm>
            <a:off x="6019800" y="1538288"/>
            <a:ext cx="28448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4187825"/>
            <a:ext cx="2819400" cy="198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Рисунок 8"/>
          <p:cNvPicPr>
            <a:picLocks noChangeAspect="1"/>
          </p:cNvPicPr>
          <p:nvPr/>
        </p:nvPicPr>
        <p:blipFill>
          <a:blip r:embed="rId5"/>
          <a:srcRect l="11221"/>
          <a:stretch>
            <a:fillRect/>
          </a:stretch>
        </p:blipFill>
        <p:spPr>
          <a:xfrm>
            <a:off x="228600" y="4160838"/>
            <a:ext cx="2687638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7063" y="4156075"/>
            <a:ext cx="2630487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2 «КТО В МАСКЕ?»</a:t>
            </a:r>
            <a:endParaRPr lang="ru-RU" altLang="ru-RU" sz="2800" b="1" dirty="0"/>
          </a:p>
        </p:txBody>
      </p:sp>
      <p:pic>
        <p:nvPicPr>
          <p:cNvPr id="47107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1524000"/>
            <a:ext cx="28448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524000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Рисунок 5"/>
          <p:cNvPicPr>
            <a:picLocks noChangeAspect="1"/>
          </p:cNvPicPr>
          <p:nvPr/>
        </p:nvPicPr>
        <p:blipFill>
          <a:blip r:embed="rId3"/>
          <a:srcRect l="3522" r="17589"/>
          <a:stretch>
            <a:fillRect/>
          </a:stretch>
        </p:blipFill>
        <p:spPr>
          <a:xfrm>
            <a:off x="6019800" y="1538288"/>
            <a:ext cx="28448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4187825"/>
            <a:ext cx="2819400" cy="198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1" name="Рисунок 8"/>
          <p:cNvPicPr>
            <a:picLocks noChangeAspect="1"/>
          </p:cNvPicPr>
          <p:nvPr/>
        </p:nvPicPr>
        <p:blipFill>
          <a:blip r:embed="rId5"/>
          <a:srcRect l="11221"/>
          <a:stretch>
            <a:fillRect/>
          </a:stretch>
        </p:blipFill>
        <p:spPr>
          <a:xfrm>
            <a:off x="228600" y="4160838"/>
            <a:ext cx="2687638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2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7063" y="4156075"/>
            <a:ext cx="2630487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3" name="Прямоугольник 8"/>
          <p:cNvSpPr/>
          <p:nvPr/>
        </p:nvSpPr>
        <p:spPr>
          <a:xfrm>
            <a:off x="254000" y="1447800"/>
            <a:ext cx="1816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КУЗНЕЧИК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114" name="Прямоугольник 9"/>
          <p:cNvSpPr/>
          <p:nvPr/>
        </p:nvSpPr>
        <p:spPr>
          <a:xfrm>
            <a:off x="5943600" y="4114800"/>
            <a:ext cx="14938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ЦИКАДА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2286000" y="5032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2 «КТО В МАСКЕ?»</a:t>
            </a:r>
            <a:endParaRPr lang="ru-RU" altLang="ru-RU" sz="2800" b="1" dirty="0"/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1066800" y="2362200"/>
            <a:ext cx="7315200" cy="1676400"/>
          </a:xfrm>
          <a:ln/>
        </p:spPr>
        <p:txBody>
          <a:bodyPr vert="horz" wrap="square" lIns="91440" tIns="45720" rIns="91440" bIns="45720" anchor="t" anchorCtr="0"/>
          <a:p>
            <a:pPr algn="just">
              <a:buNone/>
            </a:pPr>
            <a:r>
              <a:rPr lang="ru-RU" altLang="en-US" sz="2000" b="1" dirty="0">
                <a:latin typeface="Arial" panose="020B0604020202020204" pitchFamily="34" charset="0"/>
              </a:rPr>
              <a:t>Задача-сравнение</a:t>
            </a:r>
            <a:r>
              <a:rPr lang="ru-RU" altLang="en-US" sz="2000" dirty="0">
                <a:latin typeface="Arial" panose="020B0604020202020204" pitchFamily="34" charset="0"/>
              </a:rPr>
              <a:t> предполагает использование приема</a:t>
            </a:r>
            <a:endParaRPr lang="ru-RU" altLang="en-US" sz="2000" dirty="0">
              <a:latin typeface="Arial" panose="020B0604020202020204" pitchFamily="34" charset="0"/>
            </a:endParaRPr>
          </a:p>
          <a:p>
            <a:pPr algn="just">
              <a:buNone/>
            </a:pPr>
            <a:r>
              <a:rPr lang="ru-RU" altLang="en-US" sz="2000" dirty="0">
                <a:latin typeface="Arial" panose="020B0604020202020204" pitchFamily="34" charset="0"/>
              </a:rPr>
              <a:t>сравнения — выделения сходных и различных свойств. </a:t>
            </a:r>
            <a:endParaRPr lang="ru-RU" altLang="en-US" sz="2000" dirty="0">
              <a:latin typeface="Arial" panose="020B0604020202020204" pitchFamily="34" charset="0"/>
            </a:endParaRPr>
          </a:p>
        </p:txBody>
      </p:sp>
      <p:sp>
        <p:nvSpPr>
          <p:cNvPr id="48132" name="Прямоугольник 4"/>
          <p:cNvSpPr/>
          <p:nvPr/>
        </p:nvSpPr>
        <p:spPr>
          <a:xfrm>
            <a:off x="981075" y="1595438"/>
            <a:ext cx="21828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ТИП ЗАДАЧИ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2286000" y="3508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2 «КТО В МАСКЕ?»</a:t>
            </a:r>
            <a:endParaRPr lang="ru-RU" altLang="ru-RU" sz="2800" b="1" dirty="0"/>
          </a:p>
        </p:txBody>
      </p:sp>
      <p:sp>
        <p:nvSpPr>
          <p:cNvPr id="49155" name="Прямоугольник 5"/>
          <p:cNvSpPr/>
          <p:nvPr/>
        </p:nvSpPr>
        <p:spPr>
          <a:xfrm>
            <a:off x="1168400" y="1214438"/>
            <a:ext cx="47752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ОБЛАСТЬ КОМПЕТЕНТНОСТИ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9156" name="Прямоугольник 3"/>
          <p:cNvSpPr/>
          <p:nvPr/>
        </p:nvSpPr>
        <p:spPr>
          <a:xfrm>
            <a:off x="533400" y="2360613"/>
            <a:ext cx="8077200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Находить и извлекать информацию: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Находить и извлекать одну или несколько единиц информации, расположенных в одном фрагменте текста.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Осмысливать и оценивать содержание и форму текста: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Высказывать и обосновывать собственную точку зрения по вопросу, обсуждаемому в тексте.</a:t>
            </a:r>
            <a:endParaRPr lang="ru-RU" altLang="ru-RU" sz="1800" dirty="0">
              <a:latin typeface="Arial" panose="020B0604020202020204" pitchFamily="34" charset="0"/>
            </a:endParaRPr>
          </a:p>
        </p:txBody>
      </p:sp>
      <p:sp>
        <p:nvSpPr>
          <p:cNvPr id="49157" name="Прямоугольник 5"/>
          <p:cNvSpPr/>
          <p:nvPr/>
        </p:nvSpPr>
        <p:spPr>
          <a:xfrm>
            <a:off x="381000" y="1824038"/>
            <a:ext cx="43037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Читательская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9158" name="Прямоугольник 9"/>
          <p:cNvSpPr/>
          <p:nvPr/>
        </p:nvSpPr>
        <p:spPr>
          <a:xfrm>
            <a:off x="533400" y="4867275"/>
            <a:ext cx="83058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Понимать особенности естественнонаучного исследования: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Выдвигать объяснительные гипотезы и предлагать способы их проверки.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 </a:t>
            </a:r>
            <a:endParaRPr lang="ru-RU" altLang="ru-RU" sz="1800" dirty="0">
              <a:latin typeface="Arial" panose="020B0604020202020204" pitchFamily="34" charset="0"/>
            </a:endParaRPr>
          </a:p>
        </p:txBody>
      </p:sp>
      <p:sp>
        <p:nvSpPr>
          <p:cNvPr id="49159" name="Прямоугольник 5"/>
          <p:cNvSpPr/>
          <p:nvPr/>
        </p:nvSpPr>
        <p:spPr>
          <a:xfrm>
            <a:off x="533400" y="4338638"/>
            <a:ext cx="53689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Естественнонаучная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3 «СТРЕКОЗА ИЛИ КУЗНЕЧИК?»</a:t>
            </a:r>
            <a:endParaRPr lang="ru-RU" alt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905000"/>
            <a:ext cx="7315200" cy="129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Маша подтвердила свою догадку, найдя статью в сети Интернет. Действительно, во времена Крылова стрекозами одновременно называли и стрекоз, и кузнечиков.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180" name="Прямоугольник 3"/>
          <p:cNvSpPr/>
          <p:nvPr/>
        </p:nvSpPr>
        <p:spPr>
          <a:xfrm>
            <a:off x="304800" y="4038600"/>
            <a:ext cx="8458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Маша нашла несколько произведений, в которых упоминается стрекоза. Определите, в каких произведениях речь идёт действительно о стрекозе?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50181" name="Прямоугольник 4"/>
          <p:cNvSpPr/>
          <p:nvPr/>
        </p:nvSpPr>
        <p:spPr>
          <a:xfrm>
            <a:off x="1325563" y="1295400"/>
            <a:ext cx="1493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ФАБУЛА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0182" name="Прямоугольник 5"/>
          <p:cNvSpPr/>
          <p:nvPr/>
        </p:nvSpPr>
        <p:spPr>
          <a:xfrm>
            <a:off x="398463" y="3581400"/>
            <a:ext cx="60785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СТИМУЛ + ФОРМУЛИРОВКА ЗАДАНИЯ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52600" y="1295400"/>
            <a:ext cx="6257925" cy="5349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3000" y="685800"/>
            <a:ext cx="75342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Все ли правдоподобно на рисунке?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3 «СТРЕКОЗА ИЛИ КУЗНЕЧИК?»</a:t>
            </a:r>
            <a:endParaRPr lang="ru-RU" altLang="ru-RU" sz="2800" b="1" dirty="0"/>
          </a:p>
        </p:txBody>
      </p:sp>
      <p:sp>
        <p:nvSpPr>
          <p:cNvPr id="51203" name="Rectangle 1"/>
          <p:cNvSpPr/>
          <p:nvPr/>
        </p:nvSpPr>
        <p:spPr>
          <a:xfrm>
            <a:off x="228600" y="1676400"/>
            <a:ext cx="4267200" cy="1938338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А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Где гнутся над омутом лозы,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dirty="0">
                <a:latin typeface="Arial" panose="020B0604020202020204" pitchFamily="34" charset="0"/>
              </a:rPr>
              <a:t>Где летнее солнце печёт,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dirty="0">
                <a:latin typeface="Arial" panose="020B0604020202020204" pitchFamily="34" charset="0"/>
              </a:rPr>
              <a:t>Летают и пляшут стрекозы,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dirty="0">
                <a:latin typeface="Arial" panose="020B0604020202020204" pitchFamily="34" charset="0"/>
              </a:rPr>
              <a:t>Весёлый ведут хоровод. 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А. К. Толстой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51204" name="Rectangle 1"/>
          <p:cNvSpPr/>
          <p:nvPr/>
        </p:nvSpPr>
        <p:spPr>
          <a:xfrm>
            <a:off x="2590800" y="4114800"/>
            <a:ext cx="4267200" cy="16319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В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Хотя бы крикнул коростель,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Иль стрекозы живая трель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Послышалась...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М. Ю. Лермонтов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51205" name="Rectangle 1"/>
          <p:cNvSpPr/>
          <p:nvPr/>
        </p:nvSpPr>
        <p:spPr>
          <a:xfrm>
            <a:off x="4724400" y="1676400"/>
            <a:ext cx="4267200" cy="1938338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Б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В душном воздуха молчанье,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Как предчувствие грозы,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Жарче роз благоуханье,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Звонче голос стрекозы…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Ф. И.Тютчев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3 «СТРЕКОЗА ИЛИ КУЗНЕЧИК?»</a:t>
            </a:r>
            <a:endParaRPr lang="ru-RU" altLang="ru-RU" sz="2800" b="1" dirty="0"/>
          </a:p>
        </p:txBody>
      </p:sp>
      <p:sp>
        <p:nvSpPr>
          <p:cNvPr id="52227" name="Rectangle 1"/>
          <p:cNvSpPr/>
          <p:nvPr/>
        </p:nvSpPr>
        <p:spPr>
          <a:xfrm>
            <a:off x="228600" y="1676400"/>
            <a:ext cx="4267200" cy="1938338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</a:rPr>
              <a:t>А</a:t>
            </a:r>
            <a:endParaRPr lang="ru-RU" altLang="ru-RU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Где гнутся над омутом лозы,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dirty="0">
                <a:latin typeface="Arial" panose="020B0604020202020204" pitchFamily="34" charset="0"/>
              </a:rPr>
              <a:t>Где летнее солнце печёт,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</a:rPr>
              <a:t>Летают</a:t>
            </a:r>
            <a:r>
              <a:rPr lang="ru-RU" altLang="ru-RU" sz="2000" dirty="0">
                <a:latin typeface="Arial" panose="020B0604020202020204" pitchFamily="34" charset="0"/>
              </a:rPr>
              <a:t> и пляшут стрекозы,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dirty="0">
                <a:latin typeface="Arial" panose="020B0604020202020204" pitchFamily="34" charset="0"/>
              </a:rPr>
              <a:t>Весёлый ведут хоровод. 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А. К. Толстой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52228" name="Rectangle 1"/>
          <p:cNvSpPr/>
          <p:nvPr/>
        </p:nvSpPr>
        <p:spPr>
          <a:xfrm>
            <a:off x="2590800" y="4114800"/>
            <a:ext cx="4267200" cy="16319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В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Хотя бы крикнул коростель,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Иль стрекозы </a:t>
            </a:r>
            <a:r>
              <a:rPr lang="ru-RU" altLang="ru-RU" sz="2000" i="1" dirty="0">
                <a:solidFill>
                  <a:srgbClr val="FF0000"/>
                </a:solidFill>
                <a:latin typeface="Arial" panose="020B0604020202020204" pitchFamily="34" charset="0"/>
              </a:rPr>
              <a:t>живая трель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Послышалась...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М. Ю. Лермонтов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52229" name="Rectangle 1"/>
          <p:cNvSpPr/>
          <p:nvPr/>
        </p:nvSpPr>
        <p:spPr>
          <a:xfrm>
            <a:off x="4724400" y="1676400"/>
            <a:ext cx="4267200" cy="1938338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Б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В душном воздуха молчанье,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Как предчувствие грозы,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Жарче роз благоуханье,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solidFill>
                  <a:srgbClr val="FF0000"/>
                </a:solidFill>
                <a:latin typeface="Arial" panose="020B0604020202020204" pitchFamily="34" charset="0"/>
              </a:rPr>
              <a:t>Звонче голос </a:t>
            </a:r>
            <a:r>
              <a:rPr lang="ru-RU" altLang="ru-RU" sz="2000" i="1" dirty="0">
                <a:latin typeface="Arial" panose="020B0604020202020204" pitchFamily="34" charset="0"/>
              </a:rPr>
              <a:t>стрекозы…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Ф. И.Тютчев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3 «СТРЕКОЗА ИЛИ КУЗНЕЧИК?»</a:t>
            </a:r>
            <a:endParaRPr lang="ru-RU" altLang="ru-RU" sz="2800" b="1" dirty="0"/>
          </a:p>
        </p:txBody>
      </p:sp>
      <p:sp>
        <p:nvSpPr>
          <p:cNvPr id="53251" name="Rectangle 1"/>
          <p:cNvSpPr/>
          <p:nvPr/>
        </p:nvSpPr>
        <p:spPr>
          <a:xfrm>
            <a:off x="1600200" y="2940050"/>
            <a:ext cx="5867400" cy="16319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Д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Меж тем живет вокруг равнина водяная, 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Стрекозы синие колеблют поплавки, 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И тощие кругом шныряют пауки.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А. Н. Майков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53252" name="Rectangle 1"/>
          <p:cNvSpPr/>
          <p:nvPr/>
        </p:nvSpPr>
        <p:spPr>
          <a:xfrm>
            <a:off x="685800" y="1295400"/>
            <a:ext cx="7848600" cy="16319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Г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Он лежал неловко… неловкость сказывалась в самом положении его рук … его длинных ног с поднятыми коленями, подобных задним ножкам стрекозы. </a:t>
            </a:r>
            <a:endParaRPr lang="ru-RU" altLang="ru-RU" sz="2000" i="1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И.С. Тургенев</a:t>
            </a:r>
            <a:endParaRPr lang="ru-RU" altLang="ru-RU" sz="2000" i="1" dirty="0">
              <a:latin typeface="Arial" panose="020B0604020202020204" pitchFamily="34" charset="0"/>
            </a:endParaRPr>
          </a:p>
        </p:txBody>
      </p:sp>
      <p:sp>
        <p:nvSpPr>
          <p:cNvPr id="53253" name="Rectangle 1"/>
          <p:cNvSpPr/>
          <p:nvPr/>
        </p:nvSpPr>
        <p:spPr>
          <a:xfrm>
            <a:off x="1600200" y="4572000"/>
            <a:ext cx="5867400" cy="2000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Д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 Теперь в ветвях берёзы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Поют и соловьи,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В лугах поют стрекозы,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В полях поют ручьи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А.К. Толстой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3 «СТРЕКОЗА ИЛИ КУЗНЕЧИК?»</a:t>
            </a:r>
            <a:endParaRPr lang="ru-RU" altLang="ru-RU" sz="2800" b="1" dirty="0"/>
          </a:p>
        </p:txBody>
      </p:sp>
      <p:sp>
        <p:nvSpPr>
          <p:cNvPr id="54275" name="Rectangle 1"/>
          <p:cNvSpPr/>
          <p:nvPr/>
        </p:nvSpPr>
        <p:spPr>
          <a:xfrm>
            <a:off x="1600200" y="2940050"/>
            <a:ext cx="5867400" cy="16319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</a:rPr>
              <a:t>Д</a:t>
            </a:r>
            <a:endParaRPr lang="ru-RU" altLang="ru-RU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Меж тем живет вокруг </a:t>
            </a:r>
            <a:r>
              <a:rPr lang="ru-RU" altLang="ru-RU" sz="2000" b="1" i="1" dirty="0">
                <a:solidFill>
                  <a:srgbClr val="00B050"/>
                </a:solidFill>
                <a:latin typeface="Arial" panose="020B0604020202020204" pitchFamily="34" charset="0"/>
              </a:rPr>
              <a:t>равнина водяная</a:t>
            </a:r>
            <a:r>
              <a:rPr lang="ru-RU" altLang="ru-RU" sz="2000" i="1" dirty="0">
                <a:latin typeface="Arial" panose="020B0604020202020204" pitchFamily="34" charset="0"/>
              </a:rPr>
              <a:t>, 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Стрекозы синие </a:t>
            </a:r>
            <a:r>
              <a:rPr lang="ru-RU" altLang="ru-RU" sz="2000" b="1" i="1" dirty="0">
                <a:solidFill>
                  <a:srgbClr val="00B050"/>
                </a:solidFill>
                <a:latin typeface="Arial" panose="020B0604020202020204" pitchFamily="34" charset="0"/>
              </a:rPr>
              <a:t>колеблют поплавки</a:t>
            </a:r>
            <a:r>
              <a:rPr lang="ru-RU" altLang="ru-RU" sz="2000" i="1" dirty="0">
                <a:latin typeface="Arial" panose="020B0604020202020204" pitchFamily="34" charset="0"/>
              </a:rPr>
              <a:t>, 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И тощие кругом шныряют пауки.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А. Н. Майков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54276" name="Rectangle 1"/>
          <p:cNvSpPr/>
          <p:nvPr/>
        </p:nvSpPr>
        <p:spPr>
          <a:xfrm>
            <a:off x="685800" y="1295400"/>
            <a:ext cx="7848600" cy="16319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Г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Он лежал неловко… неловкость сказывалась в самом положении его рук … его длинных ног с </a:t>
            </a:r>
            <a:r>
              <a:rPr lang="ru-RU" altLang="ru-RU" sz="2000" i="1" dirty="0">
                <a:solidFill>
                  <a:srgbClr val="FF0000"/>
                </a:solidFill>
                <a:latin typeface="Arial" panose="020B0604020202020204" pitchFamily="34" charset="0"/>
              </a:rPr>
              <a:t>поднятыми коленями</a:t>
            </a:r>
            <a:r>
              <a:rPr lang="ru-RU" altLang="ru-RU" sz="2000" i="1" dirty="0">
                <a:latin typeface="Arial" panose="020B0604020202020204" pitchFamily="34" charset="0"/>
              </a:rPr>
              <a:t>, подобных задним ножкам стрекозы. </a:t>
            </a:r>
            <a:endParaRPr lang="ru-RU" altLang="ru-RU" sz="2000" i="1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И.С. Тургенев</a:t>
            </a:r>
            <a:endParaRPr lang="ru-RU" altLang="ru-RU" sz="2000" i="1" dirty="0">
              <a:latin typeface="Arial" panose="020B0604020202020204" pitchFamily="34" charset="0"/>
            </a:endParaRPr>
          </a:p>
        </p:txBody>
      </p:sp>
      <p:sp>
        <p:nvSpPr>
          <p:cNvPr id="54277" name="Rectangle 1"/>
          <p:cNvSpPr/>
          <p:nvPr/>
        </p:nvSpPr>
        <p:spPr>
          <a:xfrm>
            <a:off x="1600200" y="4572000"/>
            <a:ext cx="5867400" cy="2000250"/>
          </a:xfrm>
          <a:prstGeom prst="rect">
            <a:avLst/>
          </a:prstGeom>
          <a:solidFill>
            <a:srgbClr val="FFFFFF">
              <a:alpha val="14902"/>
            </a:srgbClr>
          </a:solidFill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Arial" panose="020B0604020202020204" pitchFamily="34" charset="0"/>
              </a:rPr>
              <a:t>Д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 </a:t>
            </a:r>
            <a:r>
              <a:rPr lang="ru-RU" altLang="ru-RU" sz="2000" i="1" dirty="0">
                <a:latin typeface="Arial" panose="020B0604020202020204" pitchFamily="34" charset="0"/>
              </a:rPr>
              <a:t> Теперь в ветвях берёзы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Поют и соловьи,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В лугах </a:t>
            </a:r>
            <a:r>
              <a:rPr lang="ru-RU" altLang="ru-RU" sz="2000" i="1" dirty="0">
                <a:solidFill>
                  <a:srgbClr val="FF0000"/>
                </a:solidFill>
                <a:latin typeface="Arial" panose="020B0604020202020204" pitchFamily="34" charset="0"/>
              </a:rPr>
              <a:t>поют</a:t>
            </a:r>
            <a:r>
              <a:rPr lang="ru-RU" altLang="ru-RU" sz="2000" i="1" dirty="0">
                <a:latin typeface="Arial" panose="020B0604020202020204" pitchFamily="34" charset="0"/>
              </a:rPr>
              <a:t> стрекозы,</a:t>
            </a:r>
            <a:br>
              <a:rPr lang="ru-RU" altLang="ru-RU" sz="2000" dirty="0">
                <a:latin typeface="Arial" panose="020B0604020202020204" pitchFamily="34" charset="0"/>
              </a:rPr>
            </a:br>
            <a:r>
              <a:rPr lang="ru-RU" altLang="ru-RU" sz="2000" i="1" dirty="0">
                <a:latin typeface="Arial" panose="020B0604020202020204" pitchFamily="34" charset="0"/>
              </a:rPr>
              <a:t>В полях поют ручьи</a:t>
            </a:r>
            <a:endParaRPr lang="ru-RU" altLang="ru-RU" sz="2000" dirty="0">
              <a:latin typeface="Arial" panose="020B0604020202020204" pitchFamily="34" charset="0"/>
            </a:endParaRPr>
          </a:p>
          <a:p>
            <a:pPr marL="0" lvl="0" indent="0" algn="r">
              <a:spcBef>
                <a:spcPct val="0"/>
              </a:spcBef>
              <a:buNone/>
            </a:pPr>
            <a:r>
              <a:rPr lang="ru-RU" altLang="ru-RU" sz="2000" i="1" dirty="0">
                <a:latin typeface="Arial" panose="020B0604020202020204" pitchFamily="34" charset="0"/>
              </a:rPr>
              <a:t>А.К. Толстой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2286000" y="5794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3 «СТРЕКОЗА ИЛИ КУЗНЕЧИК?»</a:t>
            </a:r>
            <a:endParaRPr lang="ru-RU" altLang="ru-RU" sz="2800" b="1" dirty="0"/>
          </a:p>
        </p:txBody>
      </p:sp>
      <p:sp>
        <p:nvSpPr>
          <p:cNvPr id="31745" name="Rectangle 1"/>
          <p:cNvSpPr>
            <a:spLocks noGrp="1" noChangeArrowheads="1"/>
          </p:cNvSpPr>
          <p:nvPr>
            <p:ph idx="1"/>
          </p:nvPr>
        </p:nvSpPr>
        <p:spPr>
          <a:xfrm>
            <a:off x="762000" y="2416175"/>
            <a:ext cx="7485063" cy="708025"/>
          </a:xfrm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Задача-интерпретация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Формулировка задачи предполагает распознавание объекта.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300" name="Прямоугольник 4"/>
          <p:cNvSpPr/>
          <p:nvPr/>
        </p:nvSpPr>
        <p:spPr>
          <a:xfrm>
            <a:off x="914400" y="1824038"/>
            <a:ext cx="21828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ТИП ЗАДАЧИ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3 «СТРЕКОЗА ИЛИ КУЗНЕЧИК?»</a:t>
            </a:r>
            <a:endParaRPr lang="ru-RU" altLang="ru-RU" sz="2800" b="1" dirty="0"/>
          </a:p>
        </p:txBody>
      </p:sp>
      <p:sp>
        <p:nvSpPr>
          <p:cNvPr id="56323" name="Прямоугольник 5"/>
          <p:cNvSpPr/>
          <p:nvPr/>
        </p:nvSpPr>
        <p:spPr>
          <a:xfrm>
            <a:off x="1371600" y="1143000"/>
            <a:ext cx="47752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ОБЛАСТЬ КОМПЕТЕНТНОСТИ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6324" name="Rectangle 8"/>
          <p:cNvSpPr/>
          <p:nvPr/>
        </p:nvSpPr>
        <p:spPr>
          <a:xfrm>
            <a:off x="304800" y="2166938"/>
            <a:ext cx="8458200" cy="2862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Находить и извлекать информацию: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en-US" altLang="ru-RU" sz="1800" dirty="0">
                <a:latin typeface="Arial" panose="020B0604020202020204" pitchFamily="34" charset="0"/>
              </a:rPr>
              <a:t>- </a:t>
            </a:r>
            <a:r>
              <a:rPr lang="ru-RU" altLang="ru-RU" sz="1800" dirty="0">
                <a:latin typeface="Arial" panose="020B0604020202020204" pitchFamily="34" charset="0"/>
              </a:rPr>
              <a:t>Определять место, где содержится искомая информация.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Находить и извлекать одну или несколько единиц информации, расположенных в одном фрагменте текста.</a:t>
            </a:r>
            <a:endParaRPr lang="en-US" altLang="ru-RU" sz="1800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Оценивать полноту, достоверность информации: 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Обнаруживать противоречия, содержащиеся в одном или нескольких текстах.</a:t>
            </a:r>
            <a:endParaRPr lang="en-US" altLang="ru-RU" sz="1800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Использовать информацию из текста: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Использовать информацию из текста для решения практической задачи с привлечением фоновых знаний.</a:t>
            </a:r>
            <a:endParaRPr lang="ru-RU" altLang="ru-RU" sz="1800" dirty="0">
              <a:latin typeface="Arial" panose="020B0604020202020204" pitchFamily="34" charset="0"/>
            </a:endParaRPr>
          </a:p>
        </p:txBody>
      </p:sp>
      <p:sp>
        <p:nvSpPr>
          <p:cNvPr id="56325" name="Rectangle 9"/>
          <p:cNvSpPr/>
          <p:nvPr/>
        </p:nvSpPr>
        <p:spPr>
          <a:xfrm>
            <a:off x="381000" y="5476875"/>
            <a:ext cx="8382000" cy="9239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Научное объяснение явлений: 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Применить соответствующие естественнонаучные знания для объяснения явления. </a:t>
            </a:r>
            <a:endParaRPr lang="ru-RU" altLang="ru-RU" sz="1800" dirty="0">
              <a:latin typeface="Arial" panose="020B0604020202020204" pitchFamily="34" charset="0"/>
            </a:endParaRPr>
          </a:p>
        </p:txBody>
      </p:sp>
      <p:sp>
        <p:nvSpPr>
          <p:cNvPr id="56326" name="Прямоугольник 5"/>
          <p:cNvSpPr/>
          <p:nvPr/>
        </p:nvSpPr>
        <p:spPr>
          <a:xfrm>
            <a:off x="381000" y="1671638"/>
            <a:ext cx="43037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Читательская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6327" name="Прямоугольник 5"/>
          <p:cNvSpPr/>
          <p:nvPr/>
        </p:nvSpPr>
        <p:spPr>
          <a:xfrm>
            <a:off x="457200" y="5024438"/>
            <a:ext cx="53689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Естественнонаучная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4 «ПОЧЕМУ СТРЕКОЗУ </a:t>
            </a:r>
            <a:br>
              <a:rPr lang="ru-RU" altLang="ru-RU" sz="2800" b="1" dirty="0"/>
            </a:br>
            <a:r>
              <a:rPr lang="ru-RU" altLang="ru-RU" sz="2800" b="1" dirty="0"/>
              <a:t>НАЗВАЛИ СТРЕКОЗОЙ?»</a:t>
            </a:r>
            <a:endParaRPr lang="ru-RU" altLang="ru-RU" sz="2800" b="1" dirty="0"/>
          </a:p>
        </p:txBody>
      </p:sp>
      <p:sp>
        <p:nvSpPr>
          <p:cNvPr id="52225" name="Rectangle 1"/>
          <p:cNvSpPr>
            <a:spLocks noGrp="1" noChangeArrowheads="1"/>
          </p:cNvSpPr>
          <p:nvPr>
            <p:ph idx="1"/>
          </p:nvPr>
        </p:nvSpPr>
        <p:spPr>
          <a:xfrm>
            <a:off x="398463" y="1724025"/>
            <a:ext cx="8364538" cy="2924175"/>
          </a:xfrm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Маша нашла значения нескольких родственных слову «стрекоза» слов: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Стрекотать - издавать стрекот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(Толковый словарь русского языка С. И. Ожегова)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Дать стрекача – стремительно убежать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(Энциклопедический словарь)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Стрекать - егозить туда и сюда; кинуться куда опрометью, прыснуть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(Словарь Даля)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348" name="Прямоугольник 3"/>
          <p:cNvSpPr/>
          <p:nvPr/>
        </p:nvSpPr>
        <p:spPr>
          <a:xfrm>
            <a:off x="398463" y="5441950"/>
            <a:ext cx="83645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altLang="ru-RU" sz="2000" dirty="0">
                <a:latin typeface="Arial" panose="020B0604020202020204" pitchFamily="34" charset="0"/>
              </a:rPr>
              <a:t>Используя дополнительные источники информации выдвиньте гипотезу происхождения названия стрекозы.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  <p:sp>
        <p:nvSpPr>
          <p:cNvPr id="57349" name="Прямоугольник 4"/>
          <p:cNvSpPr/>
          <p:nvPr/>
        </p:nvSpPr>
        <p:spPr>
          <a:xfrm>
            <a:off x="1325563" y="1295400"/>
            <a:ext cx="1493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ФАБУЛА</a:t>
            </a:r>
            <a:endParaRPr lang="ru-RU" altLang="ru-RU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7350" name="Прямоугольник 5"/>
          <p:cNvSpPr/>
          <p:nvPr/>
        </p:nvSpPr>
        <p:spPr>
          <a:xfrm>
            <a:off x="398463" y="4948238"/>
            <a:ext cx="60785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СТИМУЛ + ФОРМУЛИРОВКА ЗАДАНИЯ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2286000" y="7318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4 «ПОЧЕМУ СТРЕКОЗУ НАЗВАЛИ СТРЕКОЗОЙ?»</a:t>
            </a:r>
            <a:endParaRPr lang="ru-RU" alt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2743200"/>
            <a:ext cx="7315200" cy="1676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Задача на недостаточность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связана с использование приема дополнения данных в ходе оценивания полноты информации.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372" name="Прямоугольник 4"/>
          <p:cNvSpPr/>
          <p:nvPr/>
        </p:nvSpPr>
        <p:spPr>
          <a:xfrm>
            <a:off x="981075" y="2052638"/>
            <a:ext cx="21828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ТИП ЗАДАЧИ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2286000" y="427038"/>
            <a:ext cx="6477000" cy="715962"/>
          </a:xfrm>
          <a:ln/>
        </p:spPr>
        <p:txBody>
          <a:bodyPr vert="horz" wrap="square" lIns="91440" tIns="45720" rIns="91440" bIns="45720" anchor="ctr" anchorCtr="0"/>
          <a:p>
            <a:pPr algn="ctr"/>
            <a:r>
              <a:rPr lang="ru-RU" altLang="ru-RU" sz="2800" b="1" dirty="0"/>
              <a:t>4 «ПОЧЕМУ СТРЕКОЗУ НАЗВАЛИ СТРЕКОЗОЙ?»</a:t>
            </a:r>
            <a:endParaRPr lang="ru-RU" altLang="ru-RU" sz="2800" b="1" dirty="0"/>
          </a:p>
        </p:txBody>
      </p:sp>
      <p:sp>
        <p:nvSpPr>
          <p:cNvPr id="59395" name="Прямоугольник 5"/>
          <p:cNvSpPr/>
          <p:nvPr/>
        </p:nvSpPr>
        <p:spPr>
          <a:xfrm>
            <a:off x="990600" y="1365250"/>
            <a:ext cx="47752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ОБЛАСТЬ КОМПЕТЕНТНОСТИ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9396" name="Rectangle 7"/>
          <p:cNvSpPr/>
          <p:nvPr/>
        </p:nvSpPr>
        <p:spPr>
          <a:xfrm>
            <a:off x="512763" y="4819650"/>
            <a:ext cx="75438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Понимание особенностей естественнонаучного исследования: 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Выдвигать объяснительные гипотезы и предлагать способы их проверки. </a:t>
            </a:r>
            <a:endParaRPr lang="ru-RU" altLang="ru-RU" sz="1800" dirty="0">
              <a:latin typeface="Arial" panose="020B0604020202020204" pitchFamily="34" charset="0"/>
            </a:endParaRPr>
          </a:p>
        </p:txBody>
      </p:sp>
      <p:sp>
        <p:nvSpPr>
          <p:cNvPr id="59397" name="Прямоугольник 8"/>
          <p:cNvSpPr/>
          <p:nvPr/>
        </p:nvSpPr>
        <p:spPr>
          <a:xfrm>
            <a:off x="457200" y="2413000"/>
            <a:ext cx="82296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Использовать информацию из текста: 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Формулировать на основе полученной из текста информации собственную гипотезу.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b="1" i="1" dirty="0">
                <a:latin typeface="Arial" panose="020B0604020202020204" pitchFamily="34" charset="0"/>
              </a:rPr>
              <a:t>Интегрировать и интерпретировать информацию:</a:t>
            </a:r>
            <a:endParaRPr lang="ru-RU" altLang="ru-RU" sz="1800" b="1" i="1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- Понимать значение неизвестного слова или выражения на основе контекста. </a:t>
            </a:r>
            <a:endParaRPr lang="ru-RU" altLang="ru-RU" sz="1800" dirty="0">
              <a:latin typeface="Arial" panose="020B060402020202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ru-RU" altLang="ru-RU" sz="2400" dirty="0">
              <a:latin typeface="Arial" panose="020B0604020202020204" pitchFamily="34" charset="0"/>
            </a:endParaRPr>
          </a:p>
        </p:txBody>
      </p:sp>
      <p:sp>
        <p:nvSpPr>
          <p:cNvPr id="59398" name="Прямоугольник 5"/>
          <p:cNvSpPr/>
          <p:nvPr/>
        </p:nvSpPr>
        <p:spPr>
          <a:xfrm>
            <a:off x="512763" y="1889125"/>
            <a:ext cx="43037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Читательская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9399" name="Прямоугольник 5"/>
          <p:cNvSpPr/>
          <p:nvPr/>
        </p:nvSpPr>
        <p:spPr>
          <a:xfrm>
            <a:off x="396875" y="4305300"/>
            <a:ext cx="53689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Естественнонаучная грамотность</a:t>
            </a:r>
            <a:endParaRPr lang="ru-RU" altLang="ru-RU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1"/>
          <p:cNvSpPr/>
          <p:nvPr/>
        </p:nvSpPr>
        <p:spPr>
          <a:xfrm>
            <a:off x="457200" y="2362200"/>
            <a:ext cx="5410200" cy="2738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ru-RU" altLang="en-US" sz="2000" dirty="0">
                <a:solidFill>
                  <a:srgbClr val="FF0000"/>
                </a:solidFill>
              </a:rPr>
              <a:t>? </a:t>
            </a:r>
            <a:r>
              <a:rPr lang="ru-RU" altLang="en-US" sz="2000" dirty="0"/>
              <a:t>Дефицит дидактического материала</a:t>
            </a:r>
            <a:endParaRPr lang="ru-RU" altLang="en-US" sz="2000" dirty="0"/>
          </a:p>
          <a:p>
            <a:pPr marL="0" lvl="0" indent="0">
              <a:spcBef>
                <a:spcPct val="0"/>
              </a:spcBef>
              <a:buNone/>
            </a:pPr>
            <a:endParaRPr lang="ru-RU" altLang="en-US" sz="800" dirty="0"/>
          </a:p>
          <a:p>
            <a:pPr marL="0" lvl="0" indent="0">
              <a:spcBef>
                <a:spcPct val="0"/>
              </a:spcBef>
              <a:buNone/>
            </a:pPr>
            <a:r>
              <a:rPr lang="ru-RU" altLang="en-US" sz="2000" dirty="0">
                <a:solidFill>
                  <a:srgbClr val="FF0000"/>
                </a:solidFill>
              </a:rPr>
              <a:t>?</a:t>
            </a:r>
            <a:r>
              <a:rPr lang="ru-RU" altLang="en-US" sz="2000" dirty="0"/>
              <a:t> Трудозатратность</a:t>
            </a:r>
            <a:endParaRPr lang="ru-RU" altLang="en-US" sz="2000" dirty="0"/>
          </a:p>
          <a:p>
            <a:pPr marL="0" lvl="0" indent="0">
              <a:spcBef>
                <a:spcPct val="0"/>
              </a:spcBef>
              <a:buNone/>
            </a:pPr>
            <a:endParaRPr lang="ru-RU" altLang="en-US" sz="800" dirty="0"/>
          </a:p>
          <a:p>
            <a:pPr marL="0" lvl="0" indent="0">
              <a:spcBef>
                <a:spcPct val="0"/>
              </a:spcBef>
              <a:buNone/>
            </a:pPr>
            <a:r>
              <a:rPr lang="ru-RU" altLang="en-US" sz="2000" dirty="0">
                <a:solidFill>
                  <a:srgbClr val="FF0000"/>
                </a:solidFill>
              </a:rPr>
              <a:t>?</a:t>
            </a:r>
            <a:r>
              <a:rPr lang="ru-RU" altLang="en-US" sz="2000" dirty="0"/>
              <a:t> Ресурсозатратность</a:t>
            </a:r>
            <a:endParaRPr lang="ru-RU" altLang="en-US" sz="2000" dirty="0"/>
          </a:p>
          <a:p>
            <a:pPr marL="0" lvl="0" indent="0">
              <a:spcBef>
                <a:spcPct val="0"/>
              </a:spcBef>
              <a:buNone/>
            </a:pPr>
            <a:endParaRPr lang="ru-RU" altLang="en-US" sz="800" dirty="0"/>
          </a:p>
          <a:p>
            <a:pPr marL="0" lvl="0" indent="0">
              <a:spcBef>
                <a:spcPct val="0"/>
              </a:spcBef>
              <a:buNone/>
            </a:pPr>
            <a:r>
              <a:rPr lang="ru-RU" altLang="en-US" sz="2000" dirty="0">
                <a:solidFill>
                  <a:srgbClr val="FF0000"/>
                </a:solidFill>
              </a:rPr>
              <a:t>?</a:t>
            </a:r>
            <a:r>
              <a:rPr lang="ru-RU" altLang="en-US" sz="2000" dirty="0"/>
              <a:t> Дефицит времени на уроке</a:t>
            </a:r>
            <a:endParaRPr lang="ru-RU" altLang="en-US" sz="2000" dirty="0"/>
          </a:p>
          <a:p>
            <a:pPr marL="0" lvl="0" indent="0">
              <a:spcBef>
                <a:spcPct val="0"/>
              </a:spcBef>
              <a:buNone/>
            </a:pPr>
            <a:endParaRPr lang="ru-RU" altLang="en-US" sz="800" dirty="0"/>
          </a:p>
          <a:p>
            <a:pPr marL="0" lvl="0" indent="0">
              <a:spcBef>
                <a:spcPct val="0"/>
              </a:spcBef>
              <a:buNone/>
            </a:pPr>
            <a:r>
              <a:rPr lang="ru-RU" altLang="en-US" sz="2000" dirty="0">
                <a:solidFill>
                  <a:srgbClr val="FF0000"/>
                </a:solidFill>
              </a:rPr>
              <a:t>?</a:t>
            </a:r>
            <a:r>
              <a:rPr lang="ru-RU" altLang="en-US" sz="2000" dirty="0"/>
              <a:t> Не всегда можно «привязать» к изучаемой теме без ущерба учебному процессу</a:t>
            </a:r>
            <a:endParaRPr lang="ru-RU" altLang="en-US" sz="2000" dirty="0"/>
          </a:p>
        </p:txBody>
      </p:sp>
      <p:sp>
        <p:nvSpPr>
          <p:cNvPr id="60419" name="Прямоугольник 2"/>
          <p:cNvSpPr/>
          <p:nvPr/>
        </p:nvSpPr>
        <p:spPr>
          <a:xfrm>
            <a:off x="1143000" y="695325"/>
            <a:ext cx="75342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schemeClr val="bg2"/>
                </a:solidFill>
              </a:rPr>
              <a:t>Ложка дегтя в бочке меда</a:t>
            </a:r>
            <a:endParaRPr lang="ru-RU" altLang="ru-RU" sz="2800" b="1" dirty="0">
              <a:solidFill>
                <a:schemeClr val="bg2"/>
              </a:solidFill>
            </a:endParaRPr>
          </a:p>
        </p:txBody>
      </p:sp>
      <p:pic>
        <p:nvPicPr>
          <p:cNvPr id="60420" name="Рисунок 4"/>
          <p:cNvPicPr>
            <a:picLocks noChangeAspect="1"/>
          </p:cNvPicPr>
          <p:nvPr/>
        </p:nvPicPr>
        <p:blipFill>
          <a:blip r:embed="rId1"/>
          <a:srcRect l="22951" t="23497" r="26228" b="10928"/>
          <a:stretch>
            <a:fillRect/>
          </a:stretch>
        </p:blipFill>
        <p:spPr>
          <a:xfrm>
            <a:off x="5943600" y="2443163"/>
            <a:ext cx="2514600" cy="2433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06877" y="1368624"/>
            <a:ext cx="7756664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87438" y="609600"/>
            <a:ext cx="75342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Ежи – плотоядные животные…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10575" y="6053138"/>
            <a:ext cx="4826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  <a:sym typeface="+mn-ea"/>
              </a:rPr>
              <a:t>4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7400" y="1066800"/>
            <a:ext cx="5562600" cy="5584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98538" y="466725"/>
            <a:ext cx="75342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Ещё одно заблуждение!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1" cstate="print"/>
          <a:srcRect l="14706"/>
          <a:stretch>
            <a:fillRect/>
          </a:stretch>
        </p:blipFill>
        <p:spPr bwMode="auto">
          <a:xfrm>
            <a:off x="1295400" y="1057275"/>
            <a:ext cx="6934200" cy="541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9" name="Прямоугольник 6"/>
          <p:cNvSpPr/>
          <p:nvPr/>
        </p:nvSpPr>
        <p:spPr>
          <a:xfrm>
            <a:off x="1447800" y="1338263"/>
            <a:ext cx="3276600" cy="1754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3600" b="1" dirty="0">
                <a:solidFill>
                  <a:schemeClr val="bg1"/>
                </a:solidFill>
                <a:latin typeface="Verdana" panose="020B0604030504040204" pitchFamily="34" charset="0"/>
              </a:rPr>
              <a:t>Зачем МНЕ </a:t>
            </a:r>
            <a:endParaRPr lang="ru-RU" altLang="ru-RU" sz="3600" b="1" dirty="0">
              <a:solidFill>
                <a:schemeClr val="bg1"/>
              </a:solidFill>
              <a:latin typeface="Verdana" panose="020B060403050404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3600" b="1" dirty="0">
                <a:solidFill>
                  <a:schemeClr val="bg1"/>
                </a:solidFill>
                <a:latin typeface="Verdana" panose="020B0604030504040204" pitchFamily="34" charset="0"/>
              </a:rPr>
              <a:t>все это</a:t>
            </a:r>
            <a:r>
              <a:rPr lang="ru-RU" altLang="ru-RU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…</a:t>
            </a:r>
            <a:endParaRPr lang="ru-RU" altLang="ru-RU" sz="3600" b="1" dirty="0">
              <a:solidFill>
                <a:schemeClr val="bg1"/>
              </a:solidFill>
              <a:latin typeface="Verdana" panose="020B060403050404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3600" b="1" dirty="0">
                <a:solidFill>
                  <a:schemeClr val="bg1"/>
                </a:solidFill>
                <a:latin typeface="Verdana" panose="020B0604030504040204" pitchFamily="34" charset="0"/>
              </a:rPr>
              <a:t>надо?</a:t>
            </a:r>
            <a:endParaRPr lang="ru-RU" altLang="ru-RU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Рисунок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8200" y="1295400"/>
            <a:ext cx="8002588" cy="5332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3" name="Прямоугольник 6"/>
          <p:cNvSpPr/>
          <p:nvPr/>
        </p:nvSpPr>
        <p:spPr>
          <a:xfrm>
            <a:off x="1219200" y="1543050"/>
            <a:ext cx="2327275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3600" b="1" dirty="0">
                <a:solidFill>
                  <a:srgbClr val="FF0000"/>
                </a:solidFill>
                <a:latin typeface="Verdana" panose="020B0604030504040204" pitchFamily="34" charset="0"/>
              </a:rPr>
              <a:t>Ах, вот</a:t>
            </a:r>
            <a:endParaRPr lang="ru-RU" altLang="ru-RU" sz="36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ru-RU" altLang="ru-RU" sz="3600" b="1" dirty="0">
                <a:solidFill>
                  <a:srgbClr val="FF0000"/>
                </a:solidFill>
                <a:latin typeface="Verdana" panose="020B0604030504040204" pitchFamily="34" charset="0"/>
              </a:rPr>
              <a:t>зачем!!!</a:t>
            </a:r>
            <a:endParaRPr lang="ru-RU" altLang="ru-RU" sz="36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" name="Picture 4"/>
          <p:cNvPicPr/>
          <p:nvPr/>
        </p:nvPicPr>
        <p:blipFill>
          <a:blip r:embed="rId1" cstate="print"/>
          <a:srcRect t="1298" b="3897"/>
          <a:stretch>
            <a:fillRect/>
          </a:stretch>
        </p:blipFill>
        <p:spPr>
          <a:xfrm>
            <a:off x="2133664" y="990600"/>
            <a:ext cx="5362560" cy="563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" name="Picture 2"/>
          <p:cNvPicPr/>
          <p:nvPr/>
        </p:nvPicPr>
        <p:blipFill>
          <a:blip r:embed="rId2" cstate="print"/>
          <a:srcRect l="84313" r="4592" b="88622"/>
          <a:stretch>
            <a:fillRect/>
          </a:stretch>
        </p:blipFill>
        <p:spPr>
          <a:xfrm>
            <a:off x="4114800" y="1524000"/>
            <a:ext cx="1562306" cy="1080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" name="Picture 2"/>
          <p:cNvPicPr/>
          <p:nvPr/>
        </p:nvPicPr>
        <p:blipFill>
          <a:blip r:embed="rId2" cstate="print"/>
          <a:srcRect l="84313" r="4592" b="88622"/>
          <a:stretch>
            <a:fillRect/>
          </a:stretch>
        </p:blipFill>
        <p:spPr>
          <a:xfrm>
            <a:off x="5791200" y="3191272"/>
            <a:ext cx="1511584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609725" y="466725"/>
            <a:ext cx="75342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Нужны ли витамины в шампуне?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1" cstate="print"/>
          <a:srcRect t="6667" b="6667"/>
          <a:stretch>
            <a:fillRect/>
          </a:stretch>
        </p:blipFill>
        <p:spPr bwMode="auto">
          <a:xfrm>
            <a:off x="1143000" y="1371600"/>
            <a:ext cx="7854461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47800" y="381000"/>
            <a:ext cx="753427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Безопасен ли бесконтрольный 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прием лекарства?</a:t>
            </a:r>
            <a:endParaRPr kumimoji="0" lang="ru-RU" altLang="ru-RU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powerpoint-template-24 15">
      <a:dk1>
        <a:srgbClr val="4D4D4D"/>
      </a:dk1>
      <a:lt1>
        <a:srgbClr val="FFFFFF"/>
      </a:lt1>
      <a:dk2>
        <a:srgbClr val="4D4D4D"/>
      </a:dk2>
      <a:lt2>
        <a:srgbClr val="2D2D2D"/>
      </a:lt2>
      <a:accent1>
        <a:srgbClr val="353535"/>
      </a:accent1>
      <a:accent2>
        <a:srgbClr val="4F4F4F"/>
      </a:accent2>
      <a:accent3>
        <a:srgbClr val="FFFFFF"/>
      </a:accent3>
      <a:accent4>
        <a:srgbClr val="404040"/>
      </a:accent4>
      <a:accent5>
        <a:srgbClr val="AEAEAE"/>
      </a:accent5>
      <a:accent6>
        <a:srgbClr val="474747"/>
      </a:accent6>
      <a:hlink>
        <a:srgbClr val="7D7D7D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A29AA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F4FBE"/>
        </a:lt2>
        <a:accent1>
          <a:srgbClr val="0664E4"/>
        </a:accent1>
        <a:accent2>
          <a:srgbClr val="0A8AF4"/>
        </a:accent2>
        <a:accent3>
          <a:srgbClr val="FFFFFF"/>
        </a:accent3>
        <a:accent4>
          <a:srgbClr val="404040"/>
        </a:accent4>
        <a:accent5>
          <a:srgbClr val="AAB8EF"/>
        </a:accent5>
        <a:accent6>
          <a:srgbClr val="087DDD"/>
        </a:accent6>
        <a:hlink>
          <a:srgbClr val="0B99F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345B9"/>
        </a:lt2>
        <a:accent1>
          <a:srgbClr val="1E65CA"/>
        </a:accent1>
        <a:accent2>
          <a:srgbClr val="2C77D1"/>
        </a:accent2>
        <a:accent3>
          <a:srgbClr val="FFFFFF"/>
        </a:accent3>
        <a:accent4>
          <a:srgbClr val="404040"/>
        </a:accent4>
        <a:accent5>
          <a:srgbClr val="ABB8E1"/>
        </a:accent5>
        <a:accent6>
          <a:srgbClr val="276BBD"/>
        </a:accent6>
        <a:hlink>
          <a:srgbClr val="4091D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5CA3E0"/>
        </a:lt2>
        <a:accent1>
          <a:srgbClr val="6DAFE4"/>
        </a:accent1>
        <a:accent2>
          <a:srgbClr val="72B3E5"/>
        </a:accent2>
        <a:accent3>
          <a:srgbClr val="FFFFFF"/>
        </a:accent3>
        <a:accent4>
          <a:srgbClr val="404040"/>
        </a:accent4>
        <a:accent5>
          <a:srgbClr val="BAD4EF"/>
        </a:accent5>
        <a:accent6>
          <a:srgbClr val="67A2CF"/>
        </a:accent6>
        <a:hlink>
          <a:srgbClr val="7DB8E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2D2D2D"/>
        </a:lt2>
        <a:accent1>
          <a:srgbClr val="353535"/>
        </a:accent1>
        <a:accent2>
          <a:srgbClr val="4F4F4F"/>
        </a:accent2>
        <a:accent3>
          <a:srgbClr val="FFFFFF"/>
        </a:accent3>
        <a:accent4>
          <a:srgbClr val="404040"/>
        </a:accent4>
        <a:accent5>
          <a:srgbClr val="AEAEAE"/>
        </a:accent5>
        <a:accent6>
          <a:srgbClr val="474747"/>
        </a:accent6>
        <a:hlink>
          <a:srgbClr val="7D7D7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8311</Words>
  <Application>WPS Presentation</Application>
  <PresentationFormat/>
  <Paragraphs>384</Paragraphs>
  <Slides>39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SimSun</vt:lpstr>
      <vt:lpstr>Wingdings</vt:lpstr>
      <vt:lpstr>Microsoft Sans Serif</vt:lpstr>
      <vt:lpstr>+mn-ea</vt:lpstr>
      <vt:lpstr>Segoe Print</vt:lpstr>
      <vt:lpstr>Times New Roman</vt:lpstr>
      <vt:lpstr>Verdana</vt:lpstr>
      <vt:lpstr>굴림</vt:lpstr>
      <vt:lpstr>Malgun Gothic</vt:lpstr>
      <vt:lpstr>Arial</vt:lpstr>
      <vt:lpstr>Times New Roman</vt:lpstr>
      <vt:lpstr>Microsoft YaHei</vt:lpstr>
      <vt:lpstr>Arial Unicode MS</vt:lpstr>
      <vt:lpstr>powerpoint-template-24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Тусупаева Валерия</cp:lastModifiedBy>
  <cp:revision>98</cp:revision>
  <dcterms:created xsi:type="dcterms:W3CDTF">2007-01-28T23:13:27Z</dcterms:created>
  <dcterms:modified xsi:type="dcterms:W3CDTF">2025-03-25T07:41:31Z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1049-12.2.0.20326</vt:lpwstr>
  </property>
  <property fmtid="{D5CDD505-2E9C-101B-9397-08002B2CF9AE}" pid="3" name="ICV">
    <vt:lpwstr>18F20B1FA32A4E5EB815BD6626500696_13</vt:lpwstr>
  </property>
</Properties>
</file>