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655" r:id="rId2"/>
    <p:sldId id="571" r:id="rId3"/>
    <p:sldId id="647" r:id="rId4"/>
    <p:sldId id="648" r:id="rId5"/>
    <p:sldId id="649" r:id="rId6"/>
    <p:sldId id="650" r:id="rId7"/>
    <p:sldId id="590" r:id="rId8"/>
    <p:sldId id="664" r:id="rId9"/>
    <p:sldId id="665" r:id="rId10"/>
    <p:sldId id="667" r:id="rId1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FA"/>
    <a:srgbClr val="FF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43" autoAdjust="0"/>
    <p:restoredTop sz="96841" autoAdjust="0"/>
  </p:normalViewPr>
  <p:slideViewPr>
    <p:cSldViewPr>
      <p:cViewPr varScale="1">
        <p:scale>
          <a:sx n="74" d="100"/>
          <a:sy n="74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CFB80A3-259E-4395-A4CD-328C342DCE1D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40256BD-F146-41DD-BFFD-FFFBE181A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D0F1C9D-78B6-4F6C-AED8-520F8D2471F8}" type="slidenum">
              <a:rPr lang="ru-RU" altLang="ru-RU"/>
              <a:pPr/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76CF74-0E77-4243-B828-D50AFAB27D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752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16867-ADE7-4371-A166-74B55D836A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934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BA496-3F3A-462B-BA00-D2AEB383FF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34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CB9D3-F996-4791-B889-F061BA5B73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206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82A43B4-14A0-44E0-8CC1-3831DCF356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305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4B2DC-19A0-4114-B315-43D635DBFF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038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53801-BD03-4D20-BA95-3C9F05BEC3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2239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A2E33-D6C1-45E8-A136-9E7294AB97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096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C57E9-748F-4453-9A53-3275798C1B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1693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23BE-7DF6-4110-AAD1-E8846903BB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421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6A2D67-CB1E-4D93-9541-7EABF4D797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935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ED29465C-236E-4477-BBA1-8F6DC3D3B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23" r:id="rId2"/>
    <p:sldLayoutId id="2147483832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33" r:id="rId9"/>
    <p:sldLayoutId id="2147483829" r:id="rId10"/>
    <p:sldLayoutId id="214748383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let.com/389305828/flashcard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alt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100" name="Picture 2" descr="H:\Documents and Settings\Администратор\Рабочий стол\Cornilea_ca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5500" y="-609600"/>
            <a:ext cx="13335000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 bwMode="auto">
          <a:xfrm>
            <a:off x="-108520" y="1505460"/>
            <a:ext cx="7704856" cy="453650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endParaRPr lang="en-US" sz="2400" b="1" kern="0" smtClean="0"/>
          </a:p>
          <a:p>
            <a:pPr>
              <a:defRPr/>
            </a:pPr>
            <a:endParaRPr lang="ru-RU" sz="2400" b="1" kern="0" smtClean="0"/>
          </a:p>
          <a:p>
            <a:pPr marL="2404872" lvl="8" indent="0">
              <a:buFontTx/>
              <a:buNone/>
              <a:defRPr/>
            </a:pPr>
            <a:endParaRPr lang="ru-RU" kern="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68313" y="1504950"/>
            <a:ext cx="8207375" cy="417671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ru-RU" kern="0" dirty="0" smtClean="0">
                <a:latin typeface="Script MT Bold" pitchFamily="66" charset="0"/>
              </a:rPr>
              <a:t> </a:t>
            </a:r>
            <a:r>
              <a:rPr lang="en-US" altLang="ru-RU" b="1" i="1" kern="0" dirty="0" smtClean="0">
                <a:solidFill>
                  <a:srgbClr val="FFFF00"/>
                </a:solidFill>
                <a:latin typeface="Bodoni MT Black" pitchFamily="18" charset="0"/>
                <a:cs typeface="Arial" pitchFamily="34" charset="0"/>
              </a:rPr>
              <a:t>The topic of the lesson is </a:t>
            </a:r>
            <a:br>
              <a:rPr lang="en-US" altLang="ru-RU" b="1" i="1" kern="0" dirty="0" smtClean="0">
                <a:solidFill>
                  <a:srgbClr val="FFFF00"/>
                </a:solidFill>
                <a:latin typeface="Bodoni MT Black" pitchFamily="18" charset="0"/>
                <a:cs typeface="Arial" pitchFamily="34" charset="0"/>
              </a:rPr>
            </a:br>
            <a:r>
              <a:rPr lang="en-US" altLang="ru-RU" i="1" kern="0" dirty="0" smtClean="0">
                <a:solidFill>
                  <a:srgbClr val="FFFF00"/>
                </a:solidFill>
                <a:latin typeface="Bodoni MT Black" pitchFamily="18" charset="0"/>
                <a:cs typeface="Arial" pitchFamily="34" charset="0"/>
              </a:rPr>
              <a:t>“</a:t>
            </a:r>
            <a:r>
              <a:rPr lang="en-US" altLang="ru-RU" b="1" i="1" kern="0" dirty="0" smtClean="0">
                <a:solidFill>
                  <a:srgbClr val="FFFF00"/>
                </a:solidFill>
                <a:latin typeface="Bodoni MT Black" pitchFamily="18" charset="0"/>
                <a:cs typeface="Arial" pitchFamily="34" charset="0"/>
              </a:rPr>
              <a:t>At the Cafe’’</a:t>
            </a:r>
            <a:endParaRPr lang="ru-RU" altLang="ru-RU" b="1" i="1" kern="0" dirty="0" smtClean="0">
              <a:solidFill>
                <a:srgbClr val="FFFF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82272" cy="1143000"/>
          </a:xfrm>
        </p:spPr>
        <p:txBody>
          <a:bodyPr/>
          <a:lstStyle/>
          <a:p>
            <a:pPr>
              <a:defRPr/>
            </a:pPr>
            <a:r>
              <a:rPr lang="en-US" sz="4800" dirty="0"/>
              <a:t>Write </a:t>
            </a:r>
            <a:r>
              <a:rPr lang="en-US" sz="4800" i="1" dirty="0"/>
              <a:t>much</a:t>
            </a:r>
            <a:r>
              <a:rPr lang="en-US" sz="4800" dirty="0"/>
              <a:t> or </a:t>
            </a:r>
            <a:r>
              <a:rPr lang="en-US" sz="4800" i="1" dirty="0"/>
              <a:t>many</a:t>
            </a:r>
            <a:r>
              <a:rPr lang="en-US" sz="4800" dirty="0"/>
              <a:t>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988" y="1844675"/>
            <a:ext cx="7200900" cy="3475038"/>
          </a:xfrm>
        </p:spPr>
        <p:txBody>
          <a:bodyPr/>
          <a:lstStyle/>
          <a:p>
            <a:pPr lvl="1">
              <a:defRPr/>
            </a:pPr>
            <a:r>
              <a:rPr lang="en-US" dirty="0" smtClean="0"/>
              <a:t>How </a:t>
            </a:r>
            <a:r>
              <a:rPr lang="en-US" dirty="0"/>
              <a:t>___________ children are there in your class?</a:t>
            </a:r>
            <a:endParaRPr lang="ru-RU" sz="1800" dirty="0"/>
          </a:p>
          <a:p>
            <a:pPr lvl="1">
              <a:defRPr/>
            </a:pPr>
            <a:r>
              <a:rPr lang="en-US" dirty="0"/>
              <a:t>How ___________ milk do you want in your tea?</a:t>
            </a:r>
            <a:endParaRPr lang="ru-RU" sz="1800" dirty="0"/>
          </a:p>
          <a:p>
            <a:pPr lvl="1">
              <a:defRPr/>
            </a:pPr>
            <a:r>
              <a:rPr lang="en-US" dirty="0"/>
              <a:t>How ___________ bread do you eat every day?</a:t>
            </a:r>
            <a:endParaRPr lang="ru-RU" sz="1800" dirty="0"/>
          </a:p>
          <a:p>
            <a:pPr lvl="1">
              <a:defRPr/>
            </a:pPr>
            <a:r>
              <a:rPr lang="en-US" dirty="0"/>
              <a:t>How ___________ players are there in a football team?</a:t>
            </a:r>
            <a:endParaRPr lang="ru-RU" sz="1800" dirty="0"/>
          </a:p>
          <a:p>
            <a:pPr lvl="1">
              <a:defRPr/>
            </a:pPr>
            <a:r>
              <a:rPr lang="en-US" dirty="0"/>
              <a:t>How ___________ eggs do you need for the salad?</a:t>
            </a:r>
            <a:endParaRPr lang="ru-RU" sz="1800" dirty="0"/>
          </a:p>
          <a:p>
            <a:pPr lvl="1">
              <a:defRPr/>
            </a:pPr>
            <a:r>
              <a:rPr lang="en-US" dirty="0"/>
              <a:t>How ___________ cheese did you buy?</a:t>
            </a:r>
            <a:endParaRPr lang="ru-RU" sz="1800" dirty="0"/>
          </a:p>
          <a:p>
            <a:pPr lvl="1">
              <a:defRPr/>
            </a:pPr>
            <a:r>
              <a:rPr lang="en-US" dirty="0"/>
              <a:t>How ___________ friends do you have?</a:t>
            </a:r>
            <a:endParaRPr lang="ru-RU" sz="1800" dirty="0"/>
          </a:p>
          <a:p>
            <a:pPr marL="46037" indent="0">
              <a:buFont typeface="Georgia" panose="02040502050405020303" pitchFamily="18" charset="0"/>
              <a:buNone/>
              <a:defRPr/>
            </a:pPr>
            <a:endParaRPr lang="ru-RU" sz="2400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000125"/>
            <a:ext cx="8329613" cy="4857750"/>
          </a:xfrm>
        </p:spPr>
        <p:txBody>
          <a:bodyPr rtlCol="0">
            <a:normAutofit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z="4400" b="1" i="1" dirty="0" smtClean="0">
                <a:solidFill>
                  <a:srgbClr val="FF5050"/>
                </a:solidFill>
                <a:latin typeface="Bodoni MT Black" pitchFamily="18" charset="0"/>
                <a:cs typeface="Times New Roman" pitchFamily="18" charset="0"/>
              </a:rPr>
              <a:t>Drinks</a:t>
            </a:r>
            <a:r>
              <a:rPr lang="ru-RU" altLang="ru-RU" sz="4400" b="1" i="1" dirty="0" smtClean="0">
                <a:solidFill>
                  <a:srgbClr val="008FFA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ru-RU" sz="4400" b="1" i="1" dirty="0" smtClean="0">
                <a:solidFill>
                  <a:srgbClr val="008FFA"/>
                </a:solidFill>
                <a:latin typeface="Bodoni MT Black" pitchFamily="18" charset="0"/>
                <a:cs typeface="Times New Roman" pitchFamily="18" charset="0"/>
              </a:rPr>
              <a:t> tea, …</a:t>
            </a:r>
            <a:endParaRPr lang="ru-RU" altLang="ru-RU" sz="4400" b="1" i="1" dirty="0" smtClean="0">
              <a:solidFill>
                <a:srgbClr val="008FFA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z="4400" b="1" i="1" dirty="0" smtClean="0">
                <a:solidFill>
                  <a:srgbClr val="FF3300"/>
                </a:solidFill>
                <a:latin typeface="Bodoni MT Black" pitchFamily="18" charset="0"/>
                <a:cs typeface="Times New Roman" pitchFamily="18" charset="0"/>
              </a:rPr>
              <a:t>Vegetables</a:t>
            </a:r>
            <a:r>
              <a:rPr lang="ru-RU" altLang="ru-RU" sz="4400" b="1" i="1" dirty="0" smtClean="0">
                <a:solidFill>
                  <a:srgbClr val="008FFA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ru-RU" sz="4400" b="1" i="1" dirty="0" smtClean="0">
                <a:solidFill>
                  <a:srgbClr val="008FFA"/>
                </a:solidFill>
                <a:latin typeface="Bodoni MT Black" pitchFamily="18" charset="0"/>
                <a:cs typeface="Times New Roman" pitchFamily="18" charset="0"/>
              </a:rPr>
              <a:t> tomatoes, …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z="4400" b="1" i="1" dirty="0" smtClean="0">
                <a:solidFill>
                  <a:srgbClr val="FF5050"/>
                </a:solidFill>
                <a:latin typeface="Bodoni MT Black" pitchFamily="18" charset="0"/>
                <a:cs typeface="Times New Roman" pitchFamily="18" charset="0"/>
              </a:rPr>
              <a:t>Fruits</a:t>
            </a:r>
            <a:r>
              <a:rPr lang="ru-RU" altLang="ru-RU" sz="4400" b="1" i="1" dirty="0" smtClean="0">
                <a:solidFill>
                  <a:srgbClr val="008FFA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ru-RU" sz="4400" b="1" i="1" dirty="0" smtClean="0">
                <a:solidFill>
                  <a:srgbClr val="008FFA"/>
                </a:solidFill>
                <a:latin typeface="Bodoni MT Black" pitchFamily="18" charset="0"/>
                <a:cs typeface="Times New Roman" pitchFamily="18" charset="0"/>
              </a:rPr>
              <a:t> apples, …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z="4400" b="1" i="1" dirty="0" smtClean="0">
                <a:solidFill>
                  <a:srgbClr val="FF3300"/>
                </a:solidFill>
                <a:latin typeface="Bodoni MT Black" pitchFamily="18" charset="0"/>
                <a:cs typeface="Times New Roman" pitchFamily="18" charset="0"/>
              </a:rPr>
              <a:t>Cold food</a:t>
            </a:r>
            <a:r>
              <a:rPr lang="ru-RU" altLang="ru-RU" sz="4400" b="1" i="1" dirty="0" smtClean="0">
                <a:solidFill>
                  <a:srgbClr val="008FFA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ru-RU" sz="4400" b="1" i="1" dirty="0" smtClean="0">
                <a:solidFill>
                  <a:srgbClr val="008FFA"/>
                </a:solidFill>
                <a:latin typeface="Bodoni MT Black" pitchFamily="18" charset="0"/>
                <a:cs typeface="Times New Roman" pitchFamily="18" charset="0"/>
              </a:rPr>
              <a:t>cheese, …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z="4400" b="1" i="1" dirty="0" smtClean="0">
                <a:solidFill>
                  <a:srgbClr val="FF5050"/>
                </a:solidFill>
                <a:latin typeface="Bodoni MT Black" pitchFamily="18" charset="0"/>
                <a:cs typeface="Times New Roman" pitchFamily="18" charset="0"/>
              </a:rPr>
              <a:t>Hot food</a:t>
            </a:r>
            <a:r>
              <a:rPr lang="ru-RU" altLang="ru-RU" sz="4400" b="1" i="1" dirty="0" smtClean="0">
                <a:solidFill>
                  <a:srgbClr val="008FFA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ru-RU" sz="4400" b="1" i="1" dirty="0" smtClean="0">
                <a:solidFill>
                  <a:srgbClr val="008FFA"/>
                </a:solidFill>
                <a:latin typeface="Bodoni MT Black" pitchFamily="18" charset="0"/>
                <a:cs typeface="Times New Roman" pitchFamily="18" charset="0"/>
              </a:rPr>
              <a:t>fish,…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z="4400" b="1" i="1" dirty="0" smtClean="0">
                <a:solidFill>
                  <a:srgbClr val="FF3300"/>
                </a:solidFill>
                <a:latin typeface="Bodoni MT Black" pitchFamily="18" charset="0"/>
                <a:cs typeface="Times New Roman" pitchFamily="18" charset="0"/>
              </a:rPr>
              <a:t>Sweet food</a:t>
            </a:r>
            <a:r>
              <a:rPr lang="ru-RU" altLang="ru-RU" sz="4400" b="1" i="1" dirty="0" smtClean="0">
                <a:solidFill>
                  <a:srgbClr val="008FFA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ru-RU" sz="4400" b="1" i="1" dirty="0" smtClean="0">
                <a:solidFill>
                  <a:srgbClr val="008FFA"/>
                </a:solidFill>
                <a:latin typeface="Bodoni MT Black" pitchFamily="18" charset="0"/>
                <a:cs typeface="Times New Roman" pitchFamily="18" charset="0"/>
              </a:rPr>
              <a:t>pie,…</a:t>
            </a:r>
            <a:endParaRPr lang="ru-RU" altLang="ru-RU" sz="4400" b="1" i="1" dirty="0" smtClean="0">
              <a:solidFill>
                <a:srgbClr val="008FF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07504" y="216153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dirty="0" smtClean="0"/>
              <a:t>New words</a:t>
            </a:r>
            <a:endParaRPr lang="ru-RU" altLang="ru-RU" dirty="0" smtClean="0"/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84263"/>
            <a:ext cx="818832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>
          <a:xfrm>
            <a:off x="-2124744" y="116632"/>
            <a:ext cx="8229600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dirty="0" smtClean="0"/>
              <a:t>New words</a:t>
            </a:r>
            <a:endParaRPr lang="ru-RU" altLang="ru-RU" dirty="0" smtClean="0"/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844550"/>
            <a:ext cx="8185150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2124744" y="116632"/>
            <a:ext cx="8229600" cy="1143000"/>
          </a:xfrm>
          <a:prstGeom prst="rect">
            <a:avLst/>
          </a:prstGeom>
          <a:effectLst/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ru-RU" smtClean="0"/>
              <a:t>New words</a:t>
            </a:r>
            <a:endParaRPr lang="ru-RU" altLang="ru-RU" dirty="0" smtClean="0"/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42975"/>
            <a:ext cx="780097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mtClean="0"/>
              <a:t>New words</a:t>
            </a:r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2124744" y="116632"/>
            <a:ext cx="8229600" cy="1143000"/>
          </a:xfrm>
          <a:prstGeom prst="rect">
            <a:avLst/>
          </a:prstGeom>
          <a:effectLst/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ru-RU" smtClean="0"/>
              <a:t>New words</a:t>
            </a:r>
            <a:endParaRPr lang="ru-RU" altLang="ru-RU" dirty="0" smtClean="0"/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81075"/>
            <a:ext cx="8147050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Прямоугольник 1"/>
          <p:cNvSpPr>
            <a:spLocks noChangeArrowheads="1"/>
          </p:cNvSpPr>
          <p:nvPr/>
        </p:nvSpPr>
        <p:spPr bwMode="auto">
          <a:xfrm>
            <a:off x="336550" y="6400800"/>
            <a:ext cx="210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>
                <a:hlinkClick r:id="rId3"/>
              </a:rPr>
              <a:t>https://quizlet.com/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-396552" y="260648"/>
            <a:ext cx="7931150" cy="777875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altLang="ru-RU" sz="4000" i="1" dirty="0" smtClean="0">
                <a:solidFill>
                  <a:srgbClr val="008FFA"/>
                </a:solidFill>
                <a:latin typeface="Bodoni MT Black" pitchFamily="18" charset="0"/>
              </a:rPr>
              <a:t>“At the café” </a:t>
            </a:r>
            <a:endParaRPr lang="ru-RU" altLang="ru-RU" sz="4000" i="1" dirty="0" smtClean="0">
              <a:solidFill>
                <a:srgbClr val="008FFA"/>
              </a:solidFill>
            </a:endParaRPr>
          </a:p>
        </p:txBody>
      </p:sp>
      <p:sp>
        <p:nvSpPr>
          <p:cNvPr id="13315" name="Объект 2"/>
          <p:cNvSpPr>
            <a:spLocks noGrp="1"/>
          </p:cNvSpPr>
          <p:nvPr>
            <p:ph sz="quarter" idx="13"/>
          </p:nvPr>
        </p:nvSpPr>
        <p:spPr>
          <a:xfrm>
            <a:off x="1143000" y="1214438"/>
            <a:ext cx="7100888" cy="5167312"/>
          </a:xfrm>
        </p:spPr>
        <p:txBody>
          <a:bodyPr/>
          <a:lstStyle/>
          <a:p>
            <a:pPr eaLnBrk="1" hangingPunct="1"/>
            <a: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  <a:t>- Hello, can I help you?</a:t>
            </a:r>
            <a:b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>- Yes, I'd like to try a lamb chop.</a:t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</a:br>
            <a: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  <a:t>- Would you like to have a dessert?</a:t>
            </a:r>
            <a:b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>- Yes, I think I'll have a piece of chocolate cake.</a:t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  <a:t>- And what would you like to drink ?</a:t>
            </a:r>
            <a:b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>- A black coffee for me, please.</a:t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  <a:t>- So one lamb chop, a piece of chocolate cake and a cup of black coffee. Right?</a:t>
            </a:r>
            <a:b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>- Yes, that's right.</a:t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latin typeface="Bodoni MT Black" panose="02070A03080606020203" pitchFamily="18" charset="0"/>
              </a:rPr>
            </a:br>
            <a: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  <a:t>- Your order will be ready in ten minutes.</a:t>
            </a:r>
            <a:b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</a:br>
            <a: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  <a:t/>
            </a:r>
            <a:br>
              <a:rPr lang="en-US" altLang="ru-RU" sz="1600" b="1" smtClean="0">
                <a:solidFill>
                  <a:srgbClr val="C00000"/>
                </a:solidFill>
                <a:latin typeface="Bodoni MT Black" panose="02070A03080606020203" pitchFamily="18" charset="0"/>
              </a:rPr>
            </a:br>
            <a:r>
              <a:rPr lang="en-US" altLang="ru-RU" sz="1600" b="1" smtClean="0">
                <a:latin typeface="Bodoni MT Black" panose="02070A03080606020203" pitchFamily="18" charset="0"/>
              </a:rPr>
              <a:t>- OK. Thank you.</a:t>
            </a:r>
            <a:endParaRPr lang="ru-RU" altLang="ru-RU" sz="1600" b="1" smtClean="0"/>
          </a:p>
        </p:txBody>
      </p:sp>
      <p:pic>
        <p:nvPicPr>
          <p:cNvPr id="13316" name="Picture 3" descr="C:\Users\r2d2\Desktop\i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794250"/>
            <a:ext cx="21336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352927" cy="11430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effectLst/>
              </a:rPr>
              <a:t>Find 12 words and write them below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1476375" y="1844675"/>
          <a:ext cx="6048375" cy="49069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2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2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06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14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97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14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t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o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m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t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o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i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p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l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l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e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m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o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n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k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i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p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s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t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i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v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n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e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g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g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y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c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o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u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e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g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f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i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s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h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n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s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c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k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e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i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o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h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p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r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i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c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e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p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i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x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o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k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u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l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j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b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r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e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d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e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e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n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o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l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284663" y="1635125"/>
            <a:ext cx="4032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24300" y="1268413"/>
            <a:ext cx="33115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57225" y="1411288"/>
            <a:ext cx="3240088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00113" y="1201738"/>
            <a:ext cx="1800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55763" y="1692275"/>
            <a:ext cx="2447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208588" y="1482725"/>
            <a:ext cx="2663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258888" y="517525"/>
            <a:ext cx="32416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160713" y="220663"/>
            <a:ext cx="2517775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79475" y="2205038"/>
            <a:ext cx="0" cy="3095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316913" y="2492375"/>
            <a:ext cx="0" cy="2016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8604250" y="2349500"/>
            <a:ext cx="0" cy="3527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500563" y="549275"/>
            <a:ext cx="2520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20473" cy="1512168"/>
          </a:xfrm>
        </p:spPr>
        <p:txBody>
          <a:bodyPr/>
          <a:lstStyle/>
          <a:p>
            <a:pPr>
              <a:defRPr/>
            </a:pPr>
            <a:r>
              <a:rPr lang="en-US" sz="4400" dirty="0"/>
              <a:t>Fill in the gaps with </a:t>
            </a:r>
            <a:r>
              <a:rPr lang="en-US" sz="4400" i="1" dirty="0"/>
              <a:t>some/any</a:t>
            </a:r>
            <a:r>
              <a:rPr lang="en-US" sz="4400" dirty="0"/>
              <a:t>.</a:t>
            </a:r>
            <a:endParaRPr lang="ru-RU" sz="4400" dirty="0"/>
          </a:p>
        </p:txBody>
      </p:sp>
      <p:sp>
        <p:nvSpPr>
          <p:cNvPr id="15363" name="Объект 2"/>
          <p:cNvSpPr>
            <a:spLocks noGrp="1"/>
          </p:cNvSpPr>
          <p:nvPr>
            <p:ph sz="quarter" idx="13"/>
          </p:nvPr>
        </p:nvSpPr>
        <p:spPr>
          <a:xfrm>
            <a:off x="1187450" y="1268413"/>
            <a:ext cx="6400800" cy="3475037"/>
          </a:xfrm>
        </p:spPr>
        <p:txBody>
          <a:bodyPr/>
          <a:lstStyle/>
          <a:p>
            <a:r>
              <a:rPr lang="en-US" altLang="ru-RU" smtClean="0"/>
              <a:t>Is there ______ juice on the table? – Yes, there is ______ juice on the table.</a:t>
            </a:r>
            <a:endParaRPr lang="ru-RU" altLang="ru-RU" smtClean="0"/>
          </a:p>
          <a:p>
            <a:r>
              <a:rPr lang="en-US" altLang="ru-RU" smtClean="0"/>
              <a:t>Give me ______ butter please. – But there isn’t ______ butter in the fridge.</a:t>
            </a:r>
            <a:endParaRPr lang="ru-RU" altLang="ru-RU" smtClean="0"/>
          </a:p>
          <a:p>
            <a:r>
              <a:rPr lang="en-US" altLang="ru-RU" smtClean="0"/>
              <a:t>Are there ______ shopping malls in the center of the city? – Yes, there are ______ shopping malls in the center of the city.</a:t>
            </a:r>
            <a:endParaRPr lang="ru-RU" altLang="ru-RU" smtClean="0"/>
          </a:p>
          <a:p>
            <a:r>
              <a:rPr lang="en-US" altLang="ru-RU" smtClean="0"/>
              <a:t>Are there ______ flowers in the garden? – No, there aren’t ______ flowers there.</a:t>
            </a:r>
            <a:endParaRPr lang="ru-RU" altLang="ru-RU" smtClean="0"/>
          </a:p>
          <a:p>
            <a:r>
              <a:rPr lang="en-US" altLang="ru-RU" smtClean="0"/>
              <a:t>Give me ______ bread please.</a:t>
            </a:r>
            <a:endParaRPr lang="ru-RU" altLang="ru-RU" smtClean="0"/>
          </a:p>
          <a:p>
            <a:r>
              <a:rPr lang="en-US" altLang="ru-RU" smtClean="0"/>
              <a:t>Is there ______ jam for tea? – Yes, there is ______ jam for tea.</a:t>
            </a:r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2619</TotalTime>
  <Words>329</Words>
  <Application>Microsoft Office PowerPoint</Application>
  <PresentationFormat>Экран (4:3)</PresentationFormat>
  <Paragraphs>114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Trebuchet MS</vt:lpstr>
      <vt:lpstr>Georgia</vt:lpstr>
      <vt:lpstr>Calibri</vt:lpstr>
      <vt:lpstr>Script MT Bold</vt:lpstr>
      <vt:lpstr>Bodoni MT Black</vt:lpstr>
      <vt:lpstr>Times New Roman</vt:lpstr>
      <vt:lpstr>Воздушный поток</vt:lpstr>
      <vt:lpstr>Презентация PowerPoint</vt:lpstr>
      <vt:lpstr>    </vt:lpstr>
      <vt:lpstr>New words</vt:lpstr>
      <vt:lpstr>New words</vt:lpstr>
      <vt:lpstr>Презентация PowerPoint</vt:lpstr>
      <vt:lpstr>New words</vt:lpstr>
      <vt:lpstr>“At the café” </vt:lpstr>
      <vt:lpstr>Find 12 words and write them below</vt:lpstr>
      <vt:lpstr>Fill in the gaps with some/any.</vt:lpstr>
      <vt:lpstr>Write much or many.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Olympic Games 2012  in London</dc:title>
  <dc:creator>берингов</dc:creator>
  <cp:lastModifiedBy>User</cp:lastModifiedBy>
  <cp:revision>619</cp:revision>
  <dcterms:created xsi:type="dcterms:W3CDTF">2011-12-28T22:04:19Z</dcterms:created>
  <dcterms:modified xsi:type="dcterms:W3CDTF">2020-04-16T05:24:55Z</dcterms:modified>
</cp:coreProperties>
</file>