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080625" cy="7559675"/>
  <p:notesSz cx="7559675" cy="10691813"/>
  <p:defaultTextStyle>
    <a:defPPr>
      <a:defRPr lang="ru-RU"/>
    </a:defPPr>
    <a:lvl1pPr marL="0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84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167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751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6336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2923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9505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6089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2674" algn="l" defTabSz="91316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558" y="-96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5897290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662" tIns="50334" rIns="100662" bIns="50334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20026" y="5349987"/>
            <a:ext cx="9324578" cy="1347442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20026" y="4283819"/>
            <a:ext cx="9324578" cy="1007957"/>
          </a:xfrm>
        </p:spPr>
        <p:txBody>
          <a:bodyPr anchor="b"/>
          <a:lstStyle>
            <a:lvl1pPr marL="0" indent="0" algn="l">
              <a:buNone/>
              <a:defRPr sz="2600">
                <a:solidFill>
                  <a:schemeClr val="tx2">
                    <a:shade val="75000"/>
                  </a:schemeClr>
                </a:solidFill>
              </a:defRPr>
            </a:lvl1pPr>
            <a:lvl2pPr marL="503344" indent="0" algn="ctr">
              <a:buNone/>
            </a:lvl2pPr>
            <a:lvl3pPr marL="1006691" indent="0" algn="ctr">
              <a:buNone/>
            </a:lvl3pPr>
            <a:lvl4pPr marL="1510036" indent="0" algn="ctr">
              <a:buNone/>
            </a:lvl4pPr>
            <a:lvl5pPr marL="2013380" indent="0" algn="ctr">
              <a:buNone/>
            </a:lvl5pPr>
            <a:lvl6pPr marL="2516726" indent="0" algn="ctr">
              <a:buNone/>
            </a:lvl6pPr>
            <a:lvl7pPr marL="3020071" indent="0" algn="ctr">
              <a:buNone/>
            </a:lvl7pPr>
            <a:lvl8pPr marL="3523409" indent="0" algn="ctr">
              <a:buNone/>
            </a:lvl8pPr>
            <a:lvl9pPr marL="4026759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72562" y="7136333"/>
            <a:ext cx="836692" cy="27214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60471" y="605489"/>
            <a:ext cx="2016125" cy="645022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605489"/>
            <a:ext cx="6888427" cy="645022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948245" y="83997"/>
            <a:ext cx="3192198" cy="318486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072562" y="7136333"/>
            <a:ext cx="836692" cy="27214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3797380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662" tIns="50334" rIns="100662" bIns="50334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20026" y="1847921"/>
            <a:ext cx="9324578" cy="1343942"/>
          </a:xfrm>
        </p:spPr>
        <p:txBody>
          <a:bodyPr anchor="b"/>
          <a:lstStyle>
            <a:lvl1pPr marL="0" indent="0" algn="r">
              <a:buNone/>
              <a:defRPr sz="22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8961" y="3248616"/>
            <a:ext cx="9576594" cy="1306050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32661" y="503978"/>
            <a:ext cx="9576594" cy="92732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36021" y="1763924"/>
            <a:ext cx="4620286" cy="520777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124321" y="1763924"/>
            <a:ext cx="4788297" cy="520777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6025" y="5963744"/>
            <a:ext cx="9492589" cy="97295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10272" y="734968"/>
            <a:ext cx="4730040" cy="705219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120820" y="734968"/>
            <a:ext cx="4731898" cy="705219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10272" y="1450693"/>
            <a:ext cx="4730040" cy="434506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5124902" y="1450693"/>
            <a:ext cx="4727813" cy="434506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072563" y="7139693"/>
            <a:ext cx="840052" cy="27214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67035" y="6635728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662" tIns="50334" rIns="100662" bIns="50334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32661" y="503978"/>
            <a:ext cx="9576594" cy="92732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67035" y="6447582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662" tIns="50334" rIns="100662" bIns="50334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04031" y="6047740"/>
            <a:ext cx="9324578" cy="573975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04034" y="671972"/>
            <a:ext cx="3316456" cy="5291773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941244" y="671972"/>
            <a:ext cx="5887365" cy="52917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864239" y="679729"/>
            <a:ext cx="5544344" cy="4031827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5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3/2/2017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20026" y="5504696"/>
            <a:ext cx="6468401" cy="575726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20026" y="6099348"/>
            <a:ext cx="6468401" cy="846964"/>
          </a:xfrm>
        </p:spPr>
        <p:txBody>
          <a:bodyPr lIns="120803" tIns="0"/>
          <a:lstStyle>
            <a:lvl1pPr marL="0" indent="0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1158434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662" tIns="50334" rIns="100662" bIns="50334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36021" y="1713176"/>
            <a:ext cx="9576594" cy="4989036"/>
          </a:xfrm>
          <a:prstGeom prst="rect">
            <a:avLst/>
          </a:prstGeom>
        </p:spPr>
        <p:txBody>
          <a:bodyPr vert="horz" lIns="100662" tIns="50334" rIns="100662" bIns="50334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140443" y="83997"/>
            <a:ext cx="2772172" cy="318486"/>
          </a:xfrm>
          <a:prstGeom prst="rect">
            <a:avLst/>
          </a:prstGeom>
        </p:spPr>
        <p:txBody>
          <a:bodyPr vert="horz" lIns="100662" tIns="50334" rIns="100662" bIns="50334"/>
          <a:lstStyle>
            <a:lvl1pPr algn="l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3/2/2017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444218" y="83997"/>
            <a:ext cx="3696229" cy="318486"/>
          </a:xfrm>
          <a:prstGeom prst="rect">
            <a:avLst/>
          </a:prstGeom>
        </p:spPr>
        <p:txBody>
          <a:bodyPr vert="horz" lIns="100662" tIns="50334" rIns="100662" bIns="50334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072563" y="7139696"/>
            <a:ext cx="840052" cy="269488"/>
          </a:xfrm>
          <a:prstGeom prst="rect">
            <a:avLst/>
          </a:prstGeom>
        </p:spPr>
        <p:txBody>
          <a:bodyPr vert="horz" lIns="100662" tIns="50334" rIns="100662" bIns="50334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6021" y="503978"/>
            <a:ext cx="9576594" cy="923960"/>
          </a:xfrm>
          <a:prstGeom prst="rect">
            <a:avLst/>
          </a:prstGeom>
        </p:spPr>
        <p:txBody>
          <a:bodyPr vert="horz" lIns="100662" tIns="50334" rIns="100662" bIns="50334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67035" y="1158434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662" tIns="50334" rIns="100662" bIns="50334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67035" y="1166247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662" tIns="50334" rIns="100662" bIns="50334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77509" indent="-377509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500" kern="1200">
          <a:solidFill>
            <a:schemeClr val="tx2"/>
          </a:solidFill>
          <a:latin typeface="+mn-lt"/>
          <a:ea typeface="+mn-ea"/>
          <a:cs typeface="+mn-cs"/>
        </a:defRPr>
      </a:lvl1pPr>
      <a:lvl2pPr marL="817935" indent="-314591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100" kern="1200">
          <a:solidFill>
            <a:schemeClr val="tx2"/>
          </a:solidFill>
          <a:latin typeface="+mn-lt"/>
          <a:ea typeface="+mn-ea"/>
          <a:cs typeface="+mn-cs"/>
        </a:defRPr>
      </a:lvl2pPr>
      <a:lvl3pPr marL="1258365" indent="-251673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3pPr>
      <a:lvl4pPr marL="1761707" indent="-251673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2265053" indent="-2516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768398" indent="-2516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3271743" indent="-2516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775089" indent="-2516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8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278432" indent="-251673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3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669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003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33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672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00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34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267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learningapps.org/watch?v=p2mcmbfja17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learningapps.org/watch?v=p03jox3k317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learningapps.org/view2250963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learningapps.org/view1791600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learningapps.org/watch?v=p1j175kqa17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learningapps.org/watch?v=pckrhu5y316" TargetMode="External"/><Relationship Id="rId2" Type="http://schemas.openxmlformats.org/officeDocument/2006/relationships/hyperlink" Target="http://learningapps.org/watch?v=p53v94sjj17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learningapps.org/watch?v=p53v94sjj17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learningapps.org/watch?v=pksbiz8za17" TargetMode="External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hyperlink" Target="http://learningapps.org/watch?v=pvjuyp43n17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504000" y="301320"/>
            <a:ext cx="9071280" cy="585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" name="CustomShape 2"/>
          <p:cNvSpPr/>
          <p:nvPr/>
        </p:nvSpPr>
        <p:spPr>
          <a:xfrm>
            <a:off x="1871640" y="2870280"/>
            <a:ext cx="6422760" cy="1859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Fill>
                  <a:solidFill>
                    <a:srgbClr val="FFFFFF"/>
                  </a:solidFill>
                </a:uFill>
                <a:latin typeface="Calibri"/>
              </a:rPr>
              <a:t>Развитие умений классифицировать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Классификация по разным основаниям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3"/>
          <p:cNvSpPr/>
          <p:nvPr/>
        </p:nvSpPr>
        <p:spPr>
          <a:xfrm>
            <a:off x="3780722" y="2700720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4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CustomShape 4">
            <a:hlinkClick r:id="rId3" action="ppaction://hlinksldjump"/>
          </p:cNvPr>
          <p:cNvSpPr/>
          <p:nvPr/>
        </p:nvSpPr>
        <p:spPr>
          <a:xfrm>
            <a:off x="8790841" y="6640562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1" name="CustomShape 5">
            <a:hlinkClick r:id="rId4" action="ppaction://hlinksldjump"/>
          </p:cNvPr>
          <p:cNvSpPr/>
          <p:nvPr/>
        </p:nvSpPr>
        <p:spPr>
          <a:xfrm>
            <a:off x="774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2" name="CustomShape 6">
            <a:hlinkClick r:id="rId5" action="ppaction://hlinksldjump"/>
          </p:cNvPr>
          <p:cNvSpPr/>
          <p:nvPr/>
        </p:nvSpPr>
        <p:spPr>
          <a:xfrm>
            <a:off x="684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Классификация по разным основаниям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CustomShape 3"/>
          <p:cNvSpPr/>
          <p:nvPr/>
        </p:nvSpPr>
        <p:spPr>
          <a:xfrm>
            <a:off x="3744172" y="2483693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5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6" name="CustomShape 4">
            <a:hlinkClick r:id="rId3" action="ppaction://hlinksldjump"/>
          </p:cNvPr>
          <p:cNvSpPr/>
          <p:nvPr/>
        </p:nvSpPr>
        <p:spPr>
          <a:xfrm>
            <a:off x="9000003" y="6660000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7" name="CustomShape 5">
            <a:hlinkClick r:id="rId4" action="ppaction://hlinksldjump"/>
          </p:cNvPr>
          <p:cNvSpPr/>
          <p:nvPr/>
        </p:nvSpPr>
        <p:spPr>
          <a:xfrm>
            <a:off x="792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8" name="CustomShape 6">
            <a:hlinkClick r:id="rId5" action="ppaction://hlinksldjump"/>
          </p:cNvPr>
          <p:cNvSpPr/>
          <p:nvPr/>
        </p:nvSpPr>
        <p:spPr>
          <a:xfrm>
            <a:off x="702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Классификация по разным основаниям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CustomShape 3"/>
          <p:cNvSpPr/>
          <p:nvPr/>
        </p:nvSpPr>
        <p:spPr>
          <a:xfrm>
            <a:off x="3780001" y="2519999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6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CustomShape 4">
            <a:hlinkClick r:id="rId3" action="ppaction://hlinksldjump"/>
          </p:cNvPr>
          <p:cNvSpPr/>
          <p:nvPr/>
        </p:nvSpPr>
        <p:spPr>
          <a:xfrm>
            <a:off x="9000003" y="6660000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3" name="CustomShape 5">
            <a:hlinkClick r:id="rId4" action="ppaction://hlinksldjump"/>
          </p:cNvPr>
          <p:cNvSpPr/>
          <p:nvPr/>
        </p:nvSpPr>
        <p:spPr>
          <a:xfrm>
            <a:off x="792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4" name="CustomShape 6">
            <a:hlinkClick r:id="rId5" action="ppaction://hlinksldjump"/>
          </p:cNvPr>
          <p:cNvSpPr/>
          <p:nvPr/>
        </p:nvSpPr>
        <p:spPr>
          <a:xfrm>
            <a:off x="702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Классификация по разным основаниям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CustomShape 3"/>
          <p:cNvSpPr/>
          <p:nvPr/>
        </p:nvSpPr>
        <p:spPr>
          <a:xfrm>
            <a:off x="3780001" y="2519999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7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CustomShape 4">
            <a:hlinkClick r:id="rId3" action="ppaction://hlinksldjump"/>
          </p:cNvPr>
          <p:cNvSpPr/>
          <p:nvPr/>
        </p:nvSpPr>
        <p:spPr>
          <a:xfrm>
            <a:off x="9000003" y="6660000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99" name="CustomShape 5">
            <a:hlinkClick r:id="rId4" action="ppaction://hlinksldjump"/>
          </p:cNvPr>
          <p:cNvSpPr/>
          <p:nvPr/>
        </p:nvSpPr>
        <p:spPr>
          <a:xfrm>
            <a:off x="792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0" name="CustomShape 6">
            <a:hlinkClick r:id="rId5" action="ppaction://hlinksldjump"/>
          </p:cNvPr>
          <p:cNvSpPr/>
          <p:nvPr/>
        </p:nvSpPr>
        <p:spPr>
          <a:xfrm>
            <a:off x="702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Классификация по разным основаниям</a:t>
            </a:r>
            <a:endParaRPr lang="ru-RU" b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3"/>
          <p:cNvSpPr/>
          <p:nvPr/>
        </p:nvSpPr>
        <p:spPr>
          <a:xfrm>
            <a:off x="3780001" y="2519999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8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4" name="CustomShape 4">
            <a:hlinkClick r:id="rId3" action="ppaction://hlinksldjump"/>
          </p:cNvPr>
          <p:cNvSpPr/>
          <p:nvPr/>
        </p:nvSpPr>
        <p:spPr>
          <a:xfrm>
            <a:off x="9000003" y="6660000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5" name="CustomShape 5">
            <a:hlinkClick r:id="rId4" action="ppaction://hlinksldjump"/>
          </p:cNvPr>
          <p:cNvSpPr/>
          <p:nvPr/>
        </p:nvSpPr>
        <p:spPr>
          <a:xfrm>
            <a:off x="792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6" name="CustomShape 6">
            <a:hlinkClick r:id="rId5" action="ppaction://hlinksldjump"/>
          </p:cNvPr>
          <p:cNvSpPr/>
          <p:nvPr/>
        </p:nvSpPr>
        <p:spPr>
          <a:xfrm>
            <a:off x="702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Классификация по разным основаниям</a:t>
            </a:r>
            <a:endParaRPr lang="ru-RU" b="1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8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CustomShape 3"/>
          <p:cNvSpPr/>
          <p:nvPr/>
        </p:nvSpPr>
        <p:spPr>
          <a:xfrm>
            <a:off x="3780001" y="2519999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9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CustomShape 4"/>
          <p:cNvSpPr/>
          <p:nvPr/>
        </p:nvSpPr>
        <p:spPr>
          <a:xfrm>
            <a:off x="9000003" y="6660000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1" name="CustomShape 5"/>
          <p:cNvSpPr/>
          <p:nvPr/>
        </p:nvSpPr>
        <p:spPr>
          <a:xfrm>
            <a:off x="792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2" name="CustomShape 6"/>
          <p:cNvSpPr/>
          <p:nvPr/>
        </p:nvSpPr>
        <p:spPr>
          <a:xfrm>
            <a:off x="702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Классификация с явными ошибками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CustomShape 2"/>
          <p:cNvSpPr/>
          <p:nvPr/>
        </p:nvSpPr>
        <p:spPr>
          <a:xfrm>
            <a:off x="468365" y="173520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Встречается классификация с явными ошибками. Упражнения помогают развивать не только умения классифицировать, но и критическое мышление, что очень важно в исследовательской деятельности.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b="1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Задание. </a:t>
            </a: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 вызывает ли возражений у ребенка такая классификация автомобилей: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Легковые, грузовые, пластмассовые, желтые, черные, умеющие плавать, нарисованные на стене, стоящие в гараже, припаркованные возле дома, показываемые по телевизору</a:t>
            </a: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едущие 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дорогам.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Ответ аргументировать.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>Информационные источники, которые использовались при создании данного методического материала: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75816" y="1331565"/>
            <a:ext cx="8928992" cy="57606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200" dirty="0" smtClean="0"/>
              <a:t>Книги</a:t>
            </a:r>
            <a:r>
              <a:rPr lang="ru-RU" sz="1200" dirty="0" smtClean="0"/>
              <a:t>:</a:t>
            </a:r>
          </a:p>
          <a:p>
            <a:pPr lvl="0">
              <a:buNone/>
            </a:pPr>
            <a:r>
              <a:rPr lang="ru-RU" sz="1200" dirty="0" smtClean="0"/>
              <a:t>Савенков А.И. Методика исследовательского обучения </a:t>
            </a:r>
            <a:r>
              <a:rPr lang="ru-RU" sz="1200" dirty="0" err="1" smtClean="0"/>
              <a:t>дошкольников.-Самара</a:t>
            </a:r>
            <a:r>
              <a:rPr lang="ru-RU" sz="1200" dirty="0" smtClean="0"/>
              <a:t>: Издательство «Учебная литература»: Издательский дом «Федоров», 2010.-128 с.,[8] л. </a:t>
            </a:r>
            <a:r>
              <a:rPr lang="ru-RU" sz="1200" dirty="0" smtClean="0"/>
              <a:t>Ил.</a:t>
            </a:r>
            <a:r>
              <a:rPr lang="ru-RU" sz="1200" dirty="0" smtClean="0"/>
              <a:t> </a:t>
            </a:r>
          </a:p>
          <a:p>
            <a:pPr>
              <a:buNone/>
            </a:pPr>
            <a:r>
              <a:rPr lang="ru-RU" sz="1200" dirty="0" smtClean="0"/>
              <a:t>Интернет ресурсы:</a:t>
            </a:r>
          </a:p>
          <a:p>
            <a:pPr>
              <a:buNone/>
            </a:pPr>
            <a:r>
              <a:rPr lang="ru-RU" sz="1200" dirty="0" smtClean="0"/>
              <a:t>2.  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"Подбери картинку", 2017. – Режим доступа http://LearningApps.org/watch?v=p03jox3k317: </a:t>
            </a:r>
          </a:p>
          <a:p>
            <a:pPr>
              <a:buNone/>
            </a:pPr>
            <a:r>
              <a:rPr lang="ru-RU" sz="1200" dirty="0" smtClean="0"/>
              <a:t>3.Сайт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"Дихотомическая классификация", 2017. – Режим доступа: http://LearningApps.org/watch?v=pksbiz8za17 </a:t>
            </a:r>
          </a:p>
          <a:p>
            <a:pPr>
              <a:buNone/>
            </a:pPr>
            <a:r>
              <a:rPr lang="ru-RU" sz="1200" dirty="0" smtClean="0"/>
              <a:t>4.Сайт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"Исключи лишнее", 2017. – Режим доступа: http://</a:t>
            </a:r>
            <a:r>
              <a:rPr lang="ru-RU" sz="1200" dirty="0" smtClean="0"/>
              <a:t>LearningApps.org/watch?v=p1j175kqa17</a:t>
            </a:r>
            <a:r>
              <a:rPr lang="ru-RU" sz="1200" dirty="0" smtClean="0"/>
              <a:t> </a:t>
            </a:r>
          </a:p>
          <a:p>
            <a:pPr>
              <a:buNone/>
            </a:pPr>
            <a:r>
              <a:rPr lang="ru-RU" sz="1200" dirty="0" smtClean="0"/>
              <a:t>5.Сайт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"Подбери по размеру. </a:t>
            </a:r>
            <a:r>
              <a:rPr lang="ru-RU" sz="1200" dirty="0" err="1" smtClean="0"/>
              <a:t>Большой-маленький</a:t>
            </a:r>
            <a:r>
              <a:rPr lang="ru-RU" sz="1200" dirty="0" smtClean="0"/>
              <a:t>",2017.Режим доступа: http://</a:t>
            </a:r>
            <a:r>
              <a:rPr lang="ru-RU" sz="1200" dirty="0" smtClean="0"/>
              <a:t>LearningApps.org/watch?v=p2mcmbfja17</a:t>
            </a:r>
            <a:r>
              <a:rPr lang="ru-RU" sz="1200" dirty="0" smtClean="0"/>
              <a:t> </a:t>
            </a:r>
          </a:p>
          <a:p>
            <a:pPr>
              <a:buNone/>
            </a:pPr>
            <a:r>
              <a:rPr lang="ru-RU" sz="1200" dirty="0" smtClean="0"/>
              <a:t>6.Сайт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"Продолжи ряд", 2017. – Режим доступа: </a:t>
            </a:r>
            <a:r>
              <a:rPr lang="ru-RU" sz="1200" dirty="0" smtClean="0">
                <a:hlinkClick r:id="rId2"/>
              </a:rPr>
              <a:t>http://LearningApps.org/watch?v=p53v94sjj17</a:t>
            </a:r>
            <a:r>
              <a:rPr lang="ru-RU" sz="1200" dirty="0" smtClean="0"/>
              <a:t>  </a:t>
            </a:r>
          </a:p>
          <a:p>
            <a:pPr>
              <a:buNone/>
            </a:pPr>
            <a:r>
              <a:rPr lang="ru-RU" sz="1200" dirty="0" smtClean="0"/>
              <a:t>7.Сайт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"Определи кто или что это", 2017. – Режим доступа: http://LearningApps.org/watch?v=pvjuyp43n17 </a:t>
            </a:r>
          </a:p>
          <a:p>
            <a:pPr>
              <a:buNone/>
            </a:pPr>
            <a:r>
              <a:rPr lang="ru-RU" sz="1200" dirty="0" smtClean="0"/>
              <a:t>8.Сайт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"Живая и неживая природа", 2017. – Режим доступа: http://LearningApps.org/view1791600. Размещен с согласия авторов.</a:t>
            </a:r>
          </a:p>
          <a:p>
            <a:pPr>
              <a:buNone/>
            </a:pPr>
            <a:r>
              <a:rPr lang="ru-RU" sz="1200" dirty="0" smtClean="0"/>
              <a:t>9. Сайт online-приложений "</a:t>
            </a:r>
            <a:r>
              <a:rPr lang="en-US" sz="1200" dirty="0" err="1" smtClean="0"/>
              <a:t>LearningApps</a:t>
            </a:r>
            <a:r>
              <a:rPr lang="ru-RU" sz="1200" dirty="0" smtClean="0"/>
              <a:t>". Приложение "Времена года", 2017. – Режим доступа: </a:t>
            </a:r>
            <a:r>
              <a:rPr lang="ru-RU" sz="1200" u="sng" dirty="0" smtClean="0">
                <a:hlinkClick r:id="rId3"/>
              </a:rPr>
              <a:t>http://learningapps.org/watch?v=pckrhu5y316</a:t>
            </a:r>
            <a:r>
              <a:rPr lang="ru-RU" sz="1200" dirty="0" smtClean="0"/>
              <a:t>. Размещен с согласия авторов.</a:t>
            </a:r>
          </a:p>
          <a:p>
            <a:pPr>
              <a:buNone/>
            </a:pPr>
            <a:r>
              <a:rPr lang="ru-RU" sz="1200" dirty="0" smtClean="0"/>
              <a:t>  </a:t>
            </a:r>
          </a:p>
          <a:p>
            <a:pPr>
              <a:buNone/>
            </a:pPr>
            <a:r>
              <a:rPr lang="ru-RU" sz="1200" i="1" dirty="0" smtClean="0"/>
              <a:t> 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Физические и </a:t>
            </a:r>
            <a:r>
              <a:rPr lang="ru-RU" sz="1200" dirty="0" err="1" smtClean="0"/>
              <a:t>Интернет-источники</a:t>
            </a:r>
            <a:r>
              <a:rPr lang="ru-RU" sz="1200" dirty="0" smtClean="0"/>
              <a:t> изображений в виде:  </a:t>
            </a:r>
          </a:p>
          <a:p>
            <a:pPr>
              <a:buNone/>
            </a:pPr>
            <a:r>
              <a:rPr lang="ru-RU" sz="1200" b="1" i="1" dirty="0" smtClean="0"/>
              <a:t> </a:t>
            </a:r>
            <a:endParaRPr lang="ru-RU" sz="1200" dirty="0" smtClean="0"/>
          </a:p>
          <a:p>
            <a:pPr lvl="0">
              <a:buNone/>
            </a:pPr>
            <a:r>
              <a:rPr lang="ru-RU" sz="1200" dirty="0" smtClean="0"/>
              <a:t>62 изображения с лицензией на использование в некоммерческих целях по тематическому запросу «фрукты», «овощи», «люди», «одежда», «игрушки», «машины» в поисковой системе </a:t>
            </a:r>
            <a:r>
              <a:rPr lang="en-US" sz="1200" dirty="0" smtClean="0"/>
              <a:t>Google</a:t>
            </a:r>
            <a:r>
              <a:rPr lang="ru-RU" sz="1200" dirty="0" smtClean="0"/>
              <a:t> от 19.02.2017г. 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ЗНАЧКИ И КНОПКИ, КОТОРЫЕ ПРИ НАЖАТИИ АКТИВИРУЮТСЯ</a:t>
            </a:r>
            <a:endParaRPr lang="ru-RU" spc="-1" dirty="0">
              <a:solidFill>
                <a:schemeClr val="tx2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7" name="CustomShape 2"/>
          <p:cNvSpPr/>
          <p:nvPr/>
        </p:nvSpPr>
        <p:spPr>
          <a:xfrm>
            <a:off x="540000" y="1717200"/>
            <a:ext cx="8513280" cy="54202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</a:t>
            </a:r>
            <a:r>
              <a:rPr lang="ru-RU" sz="3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</a:t>
            </a:r>
            <a:r>
              <a:rPr lang="ru-RU" sz="32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ИНФОРМАЦИЯ </a:t>
            </a: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ПЕДАГОГА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</a:t>
            </a:r>
            <a:r>
              <a:rPr lang="ru-RU" sz="3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</a:t>
            </a:r>
            <a:r>
              <a:rPr lang="ru-RU" sz="32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ИНФОРМАЦИЯ </a:t>
            </a: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РОДИТЕЛЯ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</a:t>
            </a:r>
            <a:r>
              <a:rPr lang="ru-RU" sz="32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</a:t>
            </a:r>
            <a:r>
              <a:rPr lang="ru-RU" sz="32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ВОЗВРАТ </a:t>
            </a: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  ДАННОМУ </a:t>
            </a:r>
            <a:r>
              <a:rPr lang="ru-RU" sz="32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СЛАЙДУ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</a:t>
            </a:r>
            <a:endParaRPr lang="ru-RU" sz="3200" spc="-1" dirty="0" smtClean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ru-RU" sz="32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</a:t>
            </a: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НАЖМИ НА ЦИФРУ ДЛЯ                   </a:t>
            </a:r>
            <a:r>
              <a:rPr lang="ru-RU" sz="32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ВЫПОЛНЕНИЯ </a:t>
            </a: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ЗАДАНИЯ  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3"/>
          <p:cNvSpPr/>
          <p:nvPr/>
        </p:nvSpPr>
        <p:spPr>
          <a:xfrm>
            <a:off x="754033" y="4208465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" name="CustomShape 4"/>
          <p:cNvSpPr/>
          <p:nvPr/>
        </p:nvSpPr>
        <p:spPr>
          <a:xfrm>
            <a:off x="900000" y="19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0" name="CustomShape 5"/>
          <p:cNvSpPr/>
          <p:nvPr/>
        </p:nvSpPr>
        <p:spPr>
          <a:xfrm>
            <a:off x="754032" y="3065457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1" name="CustomShape 6"/>
          <p:cNvSpPr/>
          <p:nvPr/>
        </p:nvSpPr>
        <p:spPr>
          <a:xfrm>
            <a:off x="682594" y="5208597"/>
            <a:ext cx="719640" cy="71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r>
              <a:rPr lang="ru-RU" sz="36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ЦЕЛЬ:     </a:t>
            </a:r>
            <a:r>
              <a:rPr lang="ru-RU" sz="32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</a:t>
            </a:r>
            <a:r>
              <a:rPr lang="ru-RU" sz="32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r>
              <a:rPr lang="ru-RU" sz="28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ПОЗНАКОМИТЬ   УЧАЩИХСЯ С ПОНЯТИЕМ И  ВИДАМИ КЛАССИФИКАЦИИ ЧЕРЕЗ ВЫПОЛНЕНИЕ СООТВЕТСТВУЮЩИХ УПРАЖНЕНИЙ 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540002" y="360001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Продолжи ряды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6" name="CustomShape 3"/>
          <p:cNvSpPr/>
          <p:nvPr/>
        </p:nvSpPr>
        <p:spPr>
          <a:xfrm>
            <a:off x="3780001" y="2700000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1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CustomShape 4">
            <a:hlinkClick r:id="rId3" action="ppaction://hlinksldjump"/>
          </p:cNvPr>
          <p:cNvSpPr/>
          <p:nvPr/>
        </p:nvSpPr>
        <p:spPr>
          <a:xfrm>
            <a:off x="8640001" y="6640562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8" name="CustomShape 5">
            <a:hlinkClick r:id="rId4" action="ppaction://hlinksldjump"/>
          </p:cNvPr>
          <p:cNvSpPr/>
          <p:nvPr/>
        </p:nvSpPr>
        <p:spPr>
          <a:xfrm>
            <a:off x="756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6">
            <a:hlinkClick r:id="rId5" action="ppaction://hlinksldjump"/>
          </p:cNvPr>
          <p:cNvSpPr/>
          <p:nvPr/>
        </p:nvSpPr>
        <p:spPr>
          <a:xfrm>
            <a:off x="666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540002" y="360001"/>
            <a:ext cx="9071280" cy="89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ЧТО ТАКОЕ КЛАССИФИКАЦИЯ?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2"/>
          <p:cNvSpPr/>
          <p:nvPr/>
        </p:nvSpPr>
        <p:spPr>
          <a:xfrm>
            <a:off x="504000" y="1260003"/>
            <a:ext cx="9071280" cy="58059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Это деление, т.е. распределение предметов на группы, которые мыслятся в исходном понятии. Классификация может быть простой, многоступенчатой, разветвленной. В нее входят: делимое понятие, основание деления, члены деления.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Пример: Знаки- это буквы, цифры, иероглифы, символы. Буквы делятся на кириллицу, арабские, латинские. Цифры, иероглифы, символы  в свою очередь тоже делятся.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Правила классификации: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1.Члены деления должны исключать друг друга;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Деление на каждом этапе должно осуществляться только по одному основанию;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Деление должно быть соразмерным;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4.Основание должно быть определено признаком существенным для решения задачи с помощью классификации;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Классификация может  проводиться по существенным и несущественным признакам.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Дихотомическое деление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3600006" y="2519999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2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4" name="CustomShape 3">
            <a:hlinkClick r:id="rId3" action="ppaction://hlinksldjump"/>
          </p:cNvPr>
          <p:cNvSpPr/>
          <p:nvPr/>
        </p:nvSpPr>
        <p:spPr>
          <a:xfrm>
            <a:off x="8790841" y="6640562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5" name="CustomShape 4">
            <a:hlinkClick r:id="rId4" action="ppaction://hlinksldjump"/>
          </p:cNvPr>
          <p:cNvSpPr/>
          <p:nvPr/>
        </p:nvSpPr>
        <p:spPr>
          <a:xfrm>
            <a:off x="774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6" name="CustomShape 5">
            <a:hlinkClick r:id="rId5" action="ppaction://hlinksldjump"/>
          </p:cNvPr>
          <p:cNvSpPr/>
          <p:nvPr/>
        </p:nvSpPr>
        <p:spPr>
          <a:xfrm>
            <a:off x="684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468280" y="42225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/>
            <a:r>
              <a:rPr lang="ru-RU" sz="3600" b="1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Дихотомическое </a:t>
            </a:r>
            <a:r>
              <a:rPr lang="ru-RU" sz="36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деление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Это особый вид классификации- деление на две части. В итоге выделяются предметы, имеющие признак и </a:t>
            </a: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 имеющие 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этого признака. При внешней простоте дихотомическая  классификация сложна. Дети делают обычно ошибки. Поэтому целесообразно проводить подобные упражнения.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Пример. Нужно подобрать противоположные понятия: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Мебель, птицы, мелкие</a:t>
            </a: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холодные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животные, динозавры, зимние, прямые. Насекомые, планеты, веселые, смелые.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44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Классификация по разным основаниям</a:t>
            </a:r>
            <a:endParaRPr lang="ru-RU" b="1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0" name="CustomShape 2"/>
          <p:cNvSpPr/>
          <p:nvPr/>
        </p:nvSpPr>
        <p:spPr>
          <a:xfrm>
            <a:off x="504000" y="1769040"/>
            <a:ext cx="9071280" cy="438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2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                          </a:t>
            </a:r>
            <a:endParaRPr lang="ru-RU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1" name="CustomShape 3"/>
          <p:cNvSpPr/>
          <p:nvPr/>
        </p:nvSpPr>
        <p:spPr>
          <a:xfrm>
            <a:off x="3780360" y="2700360"/>
            <a:ext cx="2699640" cy="2699640"/>
          </a:xfrm>
          <a:prstGeom prst="ellipse">
            <a:avLst/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89878" tIns="44939" rIns="89878" bIns="44939" anchor="ctr"/>
          <a:lstStyle/>
          <a:p>
            <a:pPr algn="ctr">
              <a:lnSpc>
                <a:spcPct val="100000"/>
              </a:lnSpc>
            </a:pPr>
            <a:r>
              <a:rPr lang="ru-RU" sz="49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2"/>
              </a:rPr>
              <a:t>3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CustomShape 4"/>
          <p:cNvSpPr/>
          <p:nvPr/>
        </p:nvSpPr>
        <p:spPr>
          <a:xfrm>
            <a:off x="8820000" y="6640562"/>
            <a:ext cx="748799" cy="559080"/>
          </a:xfrm>
          <a:custGeom>
            <a:avLst/>
            <a:gdLst/>
            <a:ahLst/>
            <a:cxnLst/>
            <a:rect l="l" t="t" r="r" b="b"/>
            <a:pathLst>
              <a:path w="2083" h="1556">
                <a:moveTo>
                  <a:pt x="2082" y="388"/>
                </a:moveTo>
                <a:lnTo>
                  <a:pt x="520" y="388"/>
                </a:lnTo>
                <a:lnTo>
                  <a:pt x="520" y="0"/>
                </a:lnTo>
                <a:lnTo>
                  <a:pt x="0" y="777"/>
                </a:lnTo>
                <a:lnTo>
                  <a:pt x="520" y="1555"/>
                </a:lnTo>
                <a:lnTo>
                  <a:pt x="520" y="1166"/>
                </a:lnTo>
                <a:lnTo>
                  <a:pt x="2082" y="1166"/>
                </a:lnTo>
                <a:lnTo>
                  <a:pt x="2082" y="388"/>
                </a:lnTo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3" name="CustomShape 5">
            <a:hlinkClick r:id="rId3" action="ppaction://hlinksldjump"/>
          </p:cNvPr>
          <p:cNvSpPr/>
          <p:nvPr/>
        </p:nvSpPr>
        <p:spPr>
          <a:xfrm>
            <a:off x="7740000" y="6480000"/>
            <a:ext cx="719640" cy="719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0797" y="0"/>
                </a:moveTo>
                <a:lnTo>
                  <a:pt x="8278" y="8256"/>
                </a:lnTo>
                <a:lnTo>
                  <a:pt x="0" y="8256"/>
                </a:lnTo>
                <a:lnTo>
                  <a:pt x="6722" y="13405"/>
                </a:lnTo>
                <a:lnTo>
                  <a:pt x="4198" y="21600"/>
                </a:lnTo>
                <a:lnTo>
                  <a:pt x="10797" y="16580"/>
                </a:lnTo>
                <a:lnTo>
                  <a:pt x="17401" y="21600"/>
                </a:lnTo>
                <a:lnTo>
                  <a:pt x="14878" y="13405"/>
                </a:lnTo>
                <a:lnTo>
                  <a:pt x="21600" y="8256"/>
                </a:lnTo>
                <a:lnTo>
                  <a:pt x="13321" y="8256"/>
                </a:lnTo>
                <a:lnTo>
                  <a:pt x="10797" y="0"/>
                </a:lnTo>
                <a:close/>
              </a:path>
            </a:pathLst>
          </a:cu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74" name="CustomShape 6">
            <a:hlinkClick r:id="rId4" action="ppaction://hlinksldjump"/>
          </p:cNvPr>
          <p:cNvSpPr/>
          <p:nvPr/>
        </p:nvSpPr>
        <p:spPr>
          <a:xfrm>
            <a:off x="6840000" y="6480000"/>
            <a:ext cx="539640" cy="719640"/>
          </a:xfrm>
          <a:prstGeom prst="foldedCorner">
            <a:avLst>
              <a:gd name="adj" fmla="val 18900"/>
            </a:avLst>
          </a:prstGeom>
          <a:solidFill>
            <a:srgbClr val="99CCFF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CustomShape 1"/>
          <p:cNvSpPr/>
          <p:nvPr/>
        </p:nvSpPr>
        <p:spPr>
          <a:xfrm>
            <a:off x="504000" y="301320"/>
            <a:ext cx="9071280" cy="126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ctr"/>
          <a:lstStyle/>
          <a:p>
            <a:pPr algn="ctr">
              <a:lnSpc>
                <a:spcPct val="100000"/>
              </a:lnSpc>
            </a:pPr>
            <a:r>
              <a:rPr lang="ru-RU" sz="3600" b="1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Классификация по разным основаниям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6" name="CustomShape 2"/>
          <p:cNvSpPr/>
          <p:nvPr/>
        </p:nvSpPr>
        <p:spPr>
          <a:xfrm>
            <a:off x="539722" y="1634075"/>
            <a:ext cx="9071280" cy="528903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Одни и те же предметы могут быть классифицированы по разным основаниям. Можно предложить следующие варианты классификации: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Категориальное объединение ( яблоко, банан, </a:t>
            </a: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апельсин- фрукты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);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Функциональное объединение (яблоко, самолет, яхта- предметы потребления);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Пространственное объединение ( яблоко. Дуб, слон, мышь- живут в дикой природе);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Аналитическое объединение (яблоко, дуб</a:t>
            </a: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банан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самолет- могут быть желтыми).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Оснований 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деления  можно найти множество. Это дает </a:t>
            </a:r>
            <a:r>
              <a:rPr lang="ru-RU" sz="2000" spc="-1" dirty="0" smtClean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развивать </a:t>
            </a: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 ребенка способность к такой важной операции, как комбинаторика.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Чем больше вариантов деления, тем выше продуктивность мышления. А это качество очень важно в творческой деятельности, в том числе и в исследовательской.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1421" indent="-323206">
              <a:buClr>
                <a:srgbClr val="000000"/>
              </a:buClr>
              <a:buSzPct val="45000"/>
            </a:pPr>
            <a:r>
              <a:rPr lang="ru-RU" sz="2000" spc="-1" dirty="0">
                <a:solidFill>
                  <a:schemeClr val="tx2">
                    <a:lumMod val="50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lang="ru-RU" spc="-1" dirty="0">
              <a:solidFill>
                <a:schemeClr val="tx2">
                  <a:lumMod val="50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553</Words>
  <Application>Microsoft Office PowerPoint</Application>
  <PresentationFormat>Произвольный</PresentationFormat>
  <Paragraphs>87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1_Трек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Информационные источники, которые использовались при создании данного методического материала: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/>
  <dc:description/>
  <cp:lastModifiedBy>admin</cp:lastModifiedBy>
  <cp:revision>23</cp:revision>
  <dcterms:created xsi:type="dcterms:W3CDTF">2009-04-16T11:32:32Z</dcterms:created>
  <dcterms:modified xsi:type="dcterms:W3CDTF">2017-03-02T07:46:18Z</dcterms:modified>
  <dc:language>ru-RU</dc:language>
</cp:coreProperties>
</file>