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67" r:id="rId3"/>
    <p:sldId id="268" r:id="rId4"/>
    <p:sldId id="269" r:id="rId5"/>
    <p:sldId id="270" r:id="rId6"/>
    <p:sldId id="271" r:id="rId7"/>
    <p:sldId id="272" r:id="rId8"/>
    <p:sldId id="273" r:id="rId9"/>
    <p:sldId id="256" r:id="rId10"/>
    <p:sldId id="274" r:id="rId11"/>
    <p:sldId id="259" r:id="rId12"/>
    <p:sldId id="260" r:id="rId13"/>
    <p:sldId id="261" r:id="rId14"/>
    <p:sldId id="262" r:id="rId15"/>
    <p:sldId id="277" r:id="rId16"/>
    <p:sldId id="278" r:id="rId17"/>
    <p:sldId id="280" r:id="rId18"/>
    <p:sldId id="279" r:id="rId19"/>
    <p:sldId id="263" r:id="rId20"/>
    <p:sldId id="264" r:id="rId21"/>
    <p:sldId id="282" r:id="rId22"/>
    <p:sldId id="281" r:id="rId23"/>
    <p:sldId id="265" r:id="rId24"/>
    <p:sldId id="266" r:id="rId25"/>
    <p:sldId id="275" r:id="rId26"/>
    <p:sldId id="283" r:id="rId27"/>
    <p:sldId id="276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42" autoAdjust="0"/>
    <p:restoredTop sz="94374" autoAdjust="0"/>
  </p:normalViewPr>
  <p:slideViewPr>
    <p:cSldViewPr>
      <p:cViewPr varScale="1">
        <p:scale>
          <a:sx n="88" d="100"/>
          <a:sy n="88" d="100"/>
        </p:scale>
        <p:origin x="-1229" y="-77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58" d="100"/>
        <a:sy n="15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876780-BA9F-4590-9696-91928981C955}" type="datetimeFigureOut">
              <a:rPr lang="ru-RU" smtClean="0"/>
              <a:pPr/>
              <a:t>24.04.2021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AB2B8F-68B6-49F1-BF45-03EDA46F0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506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B2B8F-68B6-49F1-BF45-03EDA46F065D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0B4014D0-F4B3-460A-A478-0C6BE093BFD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24.04.2021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1D582EA8-30CA-4B89-AA08-47B1404122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99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0B4014D0-F4B3-460A-A478-0C6BE093BFD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24.04.2021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1D582EA8-30CA-4B89-AA08-47B1404122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233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0B4014D0-F4B3-460A-A478-0C6BE093BFD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24.04.2021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1D582EA8-30CA-4B89-AA08-47B1404122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560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0B4014D0-F4B3-460A-A478-0C6BE093BFD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24.04.2021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1D582EA8-30CA-4B89-AA08-47B1404122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610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0B4014D0-F4B3-460A-A478-0C6BE093BFD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24.04.2021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1D582EA8-30CA-4B89-AA08-47B1404122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365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0B4014D0-F4B3-460A-A478-0C6BE093BFD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24.04.2021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1D582EA8-30CA-4B89-AA08-47B1404122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91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0B4014D0-F4B3-460A-A478-0C6BE093BFD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24.04.2021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1D582EA8-30CA-4B89-AA08-47B1404122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6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0B4014D0-F4B3-460A-A478-0C6BE093BFD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24.04.2021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1D582EA8-30CA-4B89-AA08-47B1404122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97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0B4014D0-F4B3-460A-A478-0C6BE093BFD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24.04.2021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1D582EA8-30CA-4B89-AA08-47B1404122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98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0B4014D0-F4B3-460A-A478-0C6BE093BFD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24.04.2021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1D582EA8-30CA-4B89-AA08-47B1404122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62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0B4014D0-F4B3-460A-A478-0C6BE093BFD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24.04.2021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1D582EA8-30CA-4B89-AA08-47B1404122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83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0B4014D0-F4B3-460A-A478-0C6BE093BFD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24.04.2021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D582EA8-30CA-4B89-AA08-47B1404122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321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10" Type="http://schemas.openxmlformats.org/officeDocument/2006/relationships/image" Target="../media/image27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3.jpeg"/><Relationship Id="rId5" Type="http://schemas.openxmlformats.org/officeDocument/2006/relationships/image" Target="../media/image31.jpeg"/><Relationship Id="rId4" Type="http://schemas.openxmlformats.org/officeDocument/2006/relationships/image" Target="../media/image6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0.jpg"/><Relationship Id="rId4" Type="http://schemas.openxmlformats.org/officeDocument/2006/relationships/image" Target="../media/image69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7" Type="http://schemas.openxmlformats.org/officeDocument/2006/relationships/image" Target="../media/image7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14.jpeg"/><Relationship Id="rId4" Type="http://schemas.openxmlformats.org/officeDocument/2006/relationships/image" Target="../media/image74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image" Target="../media/image25.jpeg"/><Relationship Id="rId7" Type="http://schemas.openxmlformats.org/officeDocument/2006/relationships/image" Target="../media/image8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1763688" y="2564904"/>
            <a:ext cx="5705344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b="1" dirty="0" err="1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Природа</a:t>
            </a:r>
            <a:r>
              <a:rPr lang="en-US" b="1" dirty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Калужской</a:t>
            </a:r>
            <a:r>
              <a:rPr lang="en-US" b="1" dirty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области</a:t>
            </a:r>
            <a:endParaRPr lang="ru-RU" b="1" dirty="0">
              <a:ln w="1905"/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0" y="4653136"/>
            <a:ext cx="454605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 Черепаха Елена Владимировна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географии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МКОУ «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Товарковская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 1»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Калужская область, Дзержинский район, </a:t>
            </a:r>
          </a:p>
          <a:p>
            <a:r>
              <a:rPr lang="ru-RU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гт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Товарково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719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Ангелин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42888"/>
            <a:ext cx="9753600" cy="7343776"/>
          </a:xfrm>
          <a:prstGeom prst="rect">
            <a:avLst/>
          </a:prstGeom>
          <a:noFill/>
        </p:spPr>
      </p:pic>
      <p:pic>
        <p:nvPicPr>
          <p:cNvPr id="5" name="Рисунок 4" descr="Air_pollution_by_diesel_locomotiv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4544" y="2924424"/>
            <a:ext cx="4206552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preview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1124744"/>
            <a:ext cx="4968552" cy="1912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07904" y="2924944"/>
            <a:ext cx="5688632" cy="4176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052736"/>
          </a:xfrm>
          <a:solidFill>
            <a:schemeClr val="bg1"/>
          </a:solidFill>
          <a:effectLst>
            <a:softEdge rad="127000"/>
          </a:effectLst>
        </p:spPr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Загрязнение атмосферы</a:t>
            </a:r>
            <a:endParaRPr lang="ru-RU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001.jp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-324544" y="1196752"/>
            <a:ext cx="4965414" cy="18406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Ангелин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42888"/>
            <a:ext cx="9753600" cy="73437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22114"/>
          </a:xfrm>
          <a:solidFill>
            <a:schemeClr val="bg1"/>
          </a:solidFill>
          <a:effectLst>
            <a:softEdge rad="127000"/>
          </a:effectLst>
        </p:spPr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Загрязнение гидросферы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Picture 3" descr="C:\Users\Ангелина\Desktop\image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4544" y="1484784"/>
            <a:ext cx="3848100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8" name="Picture 4" descr="C:\Users\Ангелина\Desktop\ek2009_3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3861048"/>
            <a:ext cx="5942434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9" name="Picture 5" descr="C:\Users\Ангелина\Desktop\668135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24544" y="4005064"/>
            <a:ext cx="3816424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0" name="Picture 6" descr="C:\Users\Ангелина\Desktop\img3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1484784"/>
            <a:ext cx="4029075" cy="2377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0" y="1484784"/>
            <a:ext cx="1944217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нгелин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42888"/>
            <a:ext cx="9753600" cy="7343776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  <a:solidFill>
            <a:schemeClr val="bg1"/>
          </a:solidFill>
          <a:effectLst>
            <a:softEdge rad="127000"/>
          </a:effectLst>
        </p:spPr>
        <p:txBody>
          <a:bodyPr>
            <a:norm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Вырубка лесов Дзержинского района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51520" y="836713"/>
            <a:ext cx="8435280" cy="2160239"/>
          </a:xfrm>
          <a:solidFill>
            <a:schemeClr val="bg1"/>
          </a:solidFill>
          <a:effectLst>
            <a:softEdge rad="317500"/>
          </a:effectLst>
        </p:spPr>
        <p:txBody>
          <a:bodyPr lIns="0" rIns="72000">
            <a:normAutofit fontScale="77500" lnSpcReduction="20000"/>
          </a:bodyPr>
          <a:lstStyle/>
          <a:p>
            <a:pPr algn="ctr">
              <a:buNone/>
            </a:pPr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indent="72000" algn="ctr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территории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посёлка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Товарково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районе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больницы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произошла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вырубка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25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гектаров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леса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</a:p>
          <a:p>
            <a:pPr indent="72000" algn="ctr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данной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территории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последствии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был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построен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ы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жил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ые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микрорайон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ы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получивш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ие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название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«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Звёздный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«Солнечный»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indent="72000" algn="ctr"/>
            <a:endParaRPr lang="ru-RU" dirty="0"/>
          </a:p>
        </p:txBody>
      </p:sp>
      <p:pic>
        <p:nvPicPr>
          <p:cNvPr id="8" name="Рисунок 7" descr="IMG_20170301_171833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10893" y="2996952"/>
            <a:ext cx="3003029" cy="40324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vk1488298587717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771800" y="2996952"/>
            <a:ext cx="3663113" cy="40614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C:\Users\Ангелина\Desktop\IMG_20170301_17074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80528" y="2996952"/>
            <a:ext cx="2952328" cy="41684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uiExpand="1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Ангелин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243408"/>
            <a:ext cx="9753600" cy="7343776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08912" cy="1152128"/>
          </a:xfrm>
          <a:solidFill>
            <a:schemeClr val="bg1"/>
          </a:solidFill>
          <a:effectLst>
            <a:softEdge rad="63500"/>
          </a:effectLst>
        </p:spPr>
        <p:txBody>
          <a:bodyPr>
            <a:no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Добыча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известняка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привела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к </a:t>
            </a:r>
            <a:r>
              <a:rPr lang="en-US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обширному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увеличению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площади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карьеров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и терриконов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5" name="Рисунок 4" descr="house_item_441252_393557_922789.JPG"/>
          <p:cNvPicPr>
            <a:picLocks noGrp="1"/>
          </p:cNvPicPr>
          <p:nvPr>
            <p:ph type="pic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04248" y="1844824"/>
            <a:ext cx="2664296" cy="3528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WP_20170312_11_49_52_Pr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V="1">
            <a:off x="-324544" y="1844824"/>
            <a:ext cx="2915816" cy="1872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2011-03-10 карьер 00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1844824"/>
            <a:ext cx="2160240" cy="18808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 descr="2011-03-10 карьер 02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0" y="5301209"/>
            <a:ext cx="4896544" cy="1800200"/>
          </a:xfrm>
          <a:prstGeom prst="rect">
            <a:avLst/>
          </a:prstGeom>
        </p:spPr>
      </p:pic>
      <p:pic>
        <p:nvPicPr>
          <p:cNvPr id="14" name="Рисунок 13" descr="WP_20170312_11_50_05_Pro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V="1">
            <a:off x="2555776" y="1844824"/>
            <a:ext cx="2079897" cy="1872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 descr="WP_20170312_11_49_50_Pro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V="1">
            <a:off x="3931421" y="3726751"/>
            <a:ext cx="2880320" cy="15841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2011-03-10 карьер 00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-324544" y="3717032"/>
            <a:ext cx="4248472" cy="1656184"/>
          </a:xfrm>
          <a:prstGeom prst="rect">
            <a:avLst/>
          </a:prstGeom>
        </p:spPr>
      </p:pic>
      <p:pic>
        <p:nvPicPr>
          <p:cNvPr id="1028" name="Picture 4" descr="C:\Users\Ангелина\Desktop\P_20170302_081517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-324544" y="5373216"/>
            <a:ext cx="4896544" cy="17281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01632"/>
            <a:ext cx="3672408" cy="16350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7" y="1601632"/>
            <a:ext cx="3902885" cy="170721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653" y="3501008"/>
            <a:ext cx="4139952" cy="18385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7584" y="476672"/>
            <a:ext cx="78488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Добыча известняка в районе приводит к нарушению ландшафтов, т.к. образуются карьеры</a:t>
            </a:r>
            <a:endParaRPr lang="ru-RU" sz="20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198884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4048" y="1988840"/>
            <a:ext cx="33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71800" y="3717032"/>
            <a:ext cx="626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5661248"/>
            <a:ext cx="8856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карте 1984 (А) года площадь карьеров меньше,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чем на картах 2000 и 2016годов (Б, В)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186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4788024" cy="2147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5616" y="692696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67537" y="548680"/>
            <a:ext cx="36369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карте А под цифрой 1 виден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разрабатываемый песчаный карьер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424032"/>
            <a:ext cx="4896544" cy="21733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21" y="2192469"/>
            <a:ext cx="4894605" cy="218502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99592" y="270892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Б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501317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В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20072" y="2564904"/>
            <a:ext cx="3519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карте Б видно, карьер 1 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 водой и рядом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разрабатывается карьер 2 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20072" y="5013176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На карте В видно, что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карьеры 1 и 2 заполнены водой, а на севере добывают песок, т.е. скоро будет еще новый карьер 3 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21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736"/>
            <a:ext cx="8365064" cy="55581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63688" y="476672"/>
            <a:ext cx="6329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Песчаный карьер заполненный водой - озеро</a:t>
            </a: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299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73" y="2406765"/>
            <a:ext cx="4428627" cy="20305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72" y="257944"/>
            <a:ext cx="4428627" cy="21567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73" y="4531308"/>
            <a:ext cx="4644008" cy="20578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87382" y="476672"/>
            <a:ext cx="7748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Заполнение брошенного карьера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мусором – свалка для поселка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908720"/>
            <a:ext cx="612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306896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Б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3997" y="50851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0" y="1988840"/>
            <a:ext cx="43924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карте А видно, что карьер зарос растительностью ( точка 1).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карте Б в точке 2 мусорных отходов мало, а вот на карте В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точке 3 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мусора уже много. 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Разница во времени   всего 16 лет. Страшно подумать, что будет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еще через 16 лет.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93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гелин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42888"/>
            <a:ext cx="9753600" cy="7343776"/>
          </a:xfrm>
          <a:prstGeom prst="rect">
            <a:avLst/>
          </a:prstGeom>
          <a:noFill/>
        </p:spPr>
      </p:pic>
      <p:pic>
        <p:nvPicPr>
          <p:cNvPr id="4" name="Рисунок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304800" y="2558473"/>
            <a:ext cx="4752528" cy="2277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296920" y="2558473"/>
            <a:ext cx="5145499" cy="2277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Users\Ангелина\Desktop\424608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7" y="5129808"/>
            <a:ext cx="5040561" cy="1800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2" name="Picture 4" descr="C:\Users\Ангелина\Desktop\291-1-f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243142" y="5129808"/>
            <a:ext cx="4383095" cy="18001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611560" y="208473"/>
            <a:ext cx="7992888" cy="1569660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Леса</a:t>
            </a:r>
            <a:r>
              <a:rPr lang="en-US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разрослись</a:t>
            </a:r>
            <a:r>
              <a:rPr lang="en-US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полях</a:t>
            </a:r>
            <a:r>
              <a:rPr lang="en-US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которые</a:t>
            </a:r>
            <a:r>
              <a:rPr lang="en-US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раньше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были засеяны зерновыми культурами</a:t>
            </a:r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данный</a:t>
            </a:r>
            <a:r>
              <a:rPr lang="en-US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момент</a:t>
            </a:r>
            <a:r>
              <a:rPr lang="en-US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сельское</a:t>
            </a:r>
            <a:r>
              <a:rPr lang="en-US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хозяйство</a:t>
            </a:r>
            <a:r>
              <a:rPr lang="en-US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находится</a:t>
            </a:r>
            <a:r>
              <a:rPr lang="en-US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упадке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поэтому поля заросли лесом</a:t>
            </a:r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9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нгелин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42888"/>
            <a:ext cx="9753600" cy="734377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3789040"/>
          </a:xfrm>
          <a:solidFill>
            <a:schemeClr val="bg1"/>
          </a:solidFill>
          <a:effectLst>
            <a:softEdge rad="317500"/>
          </a:effectLst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территории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посёлка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Товарково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раз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были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выявлены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факты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возгорания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мусорных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отходов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оказавшие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значительное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влияние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экологическую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обстановку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нашего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посёлка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9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324544" y="3717032"/>
            <a:ext cx="2736304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kamel1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43478" y="3597889"/>
            <a:ext cx="3456384" cy="1484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3223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39752" y="3717032"/>
            <a:ext cx="3710186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picture-850h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12160" y="5082673"/>
            <a:ext cx="3456384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343428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sz="28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Географическое</a:t>
            </a:r>
            <a:r>
              <a:rPr lang="en-US" sz="28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положение</a:t>
            </a:r>
            <a:endParaRPr lang="ru-RU" sz="2800" b="1" dirty="0">
              <a:ln w="1905"/>
              <a:solidFill>
                <a:srgbClr val="F79646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55776" y="1057060"/>
            <a:ext cx="61740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ru-RU" sz="2000" b="1" dirty="0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Калужская </a:t>
            </a:r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область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расположен</a:t>
            </a:r>
            <a:r>
              <a:rPr lang="ru-RU" sz="2000" b="1" dirty="0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 defTabSz="685800"/>
            <a:r>
              <a:rPr lang="en-US" sz="2000" b="1" dirty="0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центре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Восточно-Европейской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равнины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b="1" dirty="0">
              <a:ln w="1905"/>
              <a:solidFill>
                <a:srgbClr val="F79646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2837" y="4549989"/>
            <a:ext cx="649684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Площадь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ее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29,9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тыс.кв.км</a:t>
            </a:r>
            <a:r>
              <a:rPr lang="en-US" b="1" dirty="0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 smtClean="0">
              <a:ln w="1905"/>
              <a:solidFill>
                <a:srgbClr val="F79646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defTabSz="685800"/>
            <a:r>
              <a:rPr lang="en-US" b="1" dirty="0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Территория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области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лежит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древней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докембрийской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Русской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платформе</a:t>
            </a:r>
            <a:r>
              <a:rPr lang="ru-RU" b="1" dirty="0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defTabSz="685800"/>
            <a:r>
              <a:rPr lang="ru-RU" b="1" dirty="0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Область граничит на севере с </a:t>
            </a:r>
            <a:r>
              <a:rPr lang="ru-RU" b="1" dirty="0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Москвой, Московской областью, </a:t>
            </a:r>
            <a:r>
              <a:rPr lang="ru-RU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 востоке с Тульской, на юго-востоке с Орловской, на юго-западе с Брянской и на западе со Смоленской областью.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" t="6231" r="52714" b="66269"/>
          <a:stretch/>
        </p:blipFill>
        <p:spPr>
          <a:xfrm>
            <a:off x="3390788" y="1886440"/>
            <a:ext cx="5499052" cy="2889630"/>
          </a:xfrm>
          <a:prstGeom prst="rect">
            <a:avLst/>
          </a:prstGeom>
          <a:ln>
            <a:noFill/>
          </a:ln>
          <a:effectLst>
            <a:softEdge rad="3810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379" y="3433313"/>
            <a:ext cx="2143125" cy="20716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11" t="81079" r="3193" b="642"/>
          <a:stretch/>
        </p:blipFill>
        <p:spPr>
          <a:xfrm>
            <a:off x="1891166" y="2999462"/>
            <a:ext cx="1483552" cy="14612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57" t="63841" r="884" b="18998"/>
          <a:stretch/>
        </p:blipFill>
        <p:spPr>
          <a:xfrm>
            <a:off x="490043" y="1600867"/>
            <a:ext cx="1766705" cy="1199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82294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К изменению природных ландшафтов ведут строительство промышленных объектов и дорог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925" y="1350624"/>
            <a:ext cx="4131457" cy="2449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340768"/>
            <a:ext cx="3731907" cy="27989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63" y="3799837"/>
            <a:ext cx="3799594" cy="25140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149" y="3789982"/>
            <a:ext cx="4525315" cy="2514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4427984" y="4400683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Федеральная развязка на Киевской трассе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6652" y="1350624"/>
            <a:ext cx="5237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Калужский автопром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85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Природное воздействие: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Лесные пожары не часто, но происходят в регионе: весной (поджог травы) или в сосновых борах</a:t>
            </a:r>
            <a:b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Береговые оползни на обрывистых склонах рек</a:t>
            </a:r>
            <a:b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1472776"/>
            <a:ext cx="4527257" cy="33954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466" y="3789040"/>
            <a:ext cx="4308446" cy="2715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95536" y="1700808"/>
            <a:ext cx="3790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Оползни на реке Жиздра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88688" y="3923764"/>
            <a:ext cx="2154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Лесной пожар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037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нгелин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42888"/>
            <a:ext cx="9753600" cy="73437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19256" cy="1196752"/>
          </a:xfrm>
          <a:solidFill>
            <a:schemeClr val="bg1"/>
          </a:solidFill>
          <a:effectLst>
            <a:softEdge rad="63500"/>
          </a:effectLst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Уникальные места Калужской области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6372200" y="1412776"/>
            <a:ext cx="3074623" cy="2926655"/>
            <a:chOff x="6393921" y="1628800"/>
            <a:chExt cx="3074623" cy="2710631"/>
          </a:xfrm>
        </p:grpSpPr>
        <p:pic>
          <p:nvPicPr>
            <p:cNvPr id="8" name="Рисунок 7" descr="i (3)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93921" y="1628800"/>
              <a:ext cx="3074623" cy="2710631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6444208" y="3963052"/>
              <a:ext cx="3024336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Калужские Засеки</a:t>
              </a:r>
              <a:endPara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-324544" y="4293096"/>
            <a:ext cx="4104456" cy="2808312"/>
            <a:chOff x="-324544" y="4293096"/>
            <a:chExt cx="4104456" cy="2808312"/>
          </a:xfrm>
        </p:grpSpPr>
        <p:pic>
          <p:nvPicPr>
            <p:cNvPr id="6" name="Рисунок 5" descr="i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-324544" y="4293096"/>
              <a:ext cx="4104456" cy="2808312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143508" y="6593668"/>
              <a:ext cx="3024336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Чёртово Городище</a:t>
              </a:r>
              <a:endPara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779912" y="4293096"/>
            <a:ext cx="5688632" cy="2807792"/>
            <a:chOff x="3779912" y="4293096"/>
            <a:chExt cx="5688632" cy="2808312"/>
          </a:xfrm>
        </p:grpSpPr>
        <p:pic>
          <p:nvPicPr>
            <p:cNvPr id="7" name="Рисунок 6" descr="128145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79912" y="4293096"/>
              <a:ext cx="5688632" cy="2808312"/>
            </a:xfrm>
            <a:prstGeom prst="rect">
              <a:avLst/>
            </a:prstGeom>
          </p:spPr>
        </p:pic>
        <p:sp>
          <p:nvSpPr>
            <p:cNvPr id="13" name="Прямоугольник 12"/>
            <p:cNvSpPr/>
            <p:nvPr/>
          </p:nvSpPr>
          <p:spPr>
            <a:xfrm>
              <a:off x="5112060" y="6535675"/>
              <a:ext cx="3348372" cy="27448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Национальный парк «Угра»</a:t>
              </a:r>
              <a:endPara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3779912" y="1412776"/>
            <a:ext cx="2664296" cy="2939404"/>
            <a:chOff x="3779912" y="1412776"/>
            <a:chExt cx="2664296" cy="2939404"/>
          </a:xfrm>
        </p:grpSpPr>
        <p:pic>
          <p:nvPicPr>
            <p:cNvPr id="18" name="Рисунок 17" descr="boloto6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779912" y="1412776"/>
              <a:ext cx="2664296" cy="2939404"/>
            </a:xfrm>
            <a:prstGeom prst="rect">
              <a:avLst/>
            </a:prstGeom>
          </p:spPr>
        </p:pic>
        <p:sp>
          <p:nvSpPr>
            <p:cNvPr id="20" name="Прямоугольник 19"/>
            <p:cNvSpPr/>
            <p:nvPr/>
          </p:nvSpPr>
          <p:spPr>
            <a:xfrm>
              <a:off x="3936594" y="3897052"/>
              <a:ext cx="2448272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Морозовское болото</a:t>
              </a:r>
              <a:endPara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-324544" y="1406405"/>
            <a:ext cx="4138994" cy="2886171"/>
            <a:chOff x="-324544" y="1406405"/>
            <a:chExt cx="4138994" cy="2886171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24544" y="1406405"/>
              <a:ext cx="4138994" cy="2886171"/>
            </a:xfrm>
            <a:prstGeom prst="rect">
              <a:avLst/>
            </a:prstGeom>
          </p:spPr>
        </p:pic>
        <p:sp>
          <p:nvSpPr>
            <p:cNvPr id="24" name="Прямоугольник 23"/>
            <p:cNvSpPr/>
            <p:nvPr/>
          </p:nvSpPr>
          <p:spPr>
            <a:xfrm>
              <a:off x="274649" y="3859933"/>
              <a:ext cx="2762436" cy="2933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err="1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Галкинское</a:t>
              </a:r>
              <a:r>
                <a:rPr lang="ru-RU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 болото</a:t>
              </a:r>
              <a:endPara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гелина\Desktop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4544" y="-485776"/>
            <a:ext cx="9753600" cy="73437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bg1"/>
          </a:solidFill>
          <a:ln>
            <a:solidFill>
              <a:schemeClr val="bg1"/>
            </a:solidFill>
          </a:ln>
          <a:effectLst>
            <a:softEdge rad="63500"/>
          </a:effectLst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ООПТ Калужской области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3995936" y="1052736"/>
            <a:ext cx="5472608" cy="2952328"/>
            <a:chOff x="3995936" y="1268760"/>
            <a:chExt cx="5472608" cy="2736304"/>
          </a:xfrm>
        </p:grpSpPr>
        <p:pic>
          <p:nvPicPr>
            <p:cNvPr id="5" name="Рисунок 4" descr="ugra4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95936" y="1268760"/>
              <a:ext cx="5472608" cy="2736304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4355976" y="3429000"/>
              <a:ext cx="4788024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Национальный парк «Угра»</a:t>
              </a:r>
              <a:endPara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-324544" y="1052736"/>
            <a:ext cx="4320480" cy="2880320"/>
            <a:chOff x="-324544" y="1052736"/>
            <a:chExt cx="4320480" cy="2880320"/>
          </a:xfrm>
        </p:grpSpPr>
        <p:pic>
          <p:nvPicPr>
            <p:cNvPr id="21" name="Содержимое 3" descr="l_DolgoenaterritoriiZalidovskihlugovistochnikfotowikimapiaorg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-324544" y="1052736"/>
              <a:ext cx="4320480" cy="2880320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0" y="3429000"/>
              <a:ext cx="3563888" cy="2880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err="1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Залидовские</a:t>
              </a:r>
              <a:r>
                <a:rPr lang="ru-RU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 луга</a:t>
              </a:r>
              <a:endPara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5580112" y="4005064"/>
            <a:ext cx="3888432" cy="2852936"/>
            <a:chOff x="5580112" y="4005064"/>
            <a:chExt cx="3888432" cy="3100908"/>
          </a:xfrm>
        </p:grpSpPr>
        <p:pic>
          <p:nvPicPr>
            <p:cNvPr id="8" name="Рисунок 7" descr="i (4)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580112" y="4005064"/>
              <a:ext cx="3888432" cy="3100908"/>
            </a:xfrm>
            <a:prstGeom prst="rect">
              <a:avLst/>
            </a:prstGeom>
          </p:spPr>
        </p:pic>
        <p:sp>
          <p:nvSpPr>
            <p:cNvPr id="13" name="Прямоугольник 12"/>
            <p:cNvSpPr/>
            <p:nvPr/>
          </p:nvSpPr>
          <p:spPr>
            <a:xfrm rot="10800000" flipV="1">
              <a:off x="5940152" y="6453336"/>
              <a:ext cx="3203848" cy="4046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Мосальский Бор</a:t>
              </a:r>
              <a:endPara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-324544" y="3933056"/>
            <a:ext cx="3096344" cy="2924944"/>
            <a:chOff x="-324544" y="4077072"/>
            <a:chExt cx="3312368" cy="3064744"/>
          </a:xfrm>
        </p:grpSpPr>
        <p:pic>
          <p:nvPicPr>
            <p:cNvPr id="15" name="Рисунок 14" descr="0_b3578_8b0b518f_XL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-324544" y="4077072"/>
              <a:ext cx="3312368" cy="3064744"/>
            </a:xfrm>
            <a:prstGeom prst="rect">
              <a:avLst/>
            </a:prstGeom>
          </p:spPr>
        </p:pic>
        <p:sp>
          <p:nvSpPr>
            <p:cNvPr id="16" name="Прямоугольник 15"/>
            <p:cNvSpPr/>
            <p:nvPr/>
          </p:nvSpPr>
          <p:spPr>
            <a:xfrm rot="10800000" flipV="1">
              <a:off x="-180528" y="6597352"/>
              <a:ext cx="2915816" cy="2606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err="1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Галкинский</a:t>
              </a:r>
              <a:r>
                <a:rPr lang="ru-RU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 Лес</a:t>
              </a:r>
              <a:endPara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771800" y="3933056"/>
            <a:ext cx="2843808" cy="2924944"/>
            <a:chOff x="2843808" y="4005064"/>
            <a:chExt cx="2771800" cy="3096344"/>
          </a:xfrm>
        </p:grpSpPr>
        <p:pic>
          <p:nvPicPr>
            <p:cNvPr id="7" name="Рисунок 6" descr="9d8badbe87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43808" y="4005064"/>
              <a:ext cx="2771800" cy="3096344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 rot="10800000" flipV="1">
              <a:off x="2915816" y="6525344"/>
              <a:ext cx="2699792" cy="3326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Калужский Бор</a:t>
              </a:r>
              <a:endPara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79512" y="980728"/>
            <a:ext cx="8686800" cy="4997150"/>
          </a:xfrm>
          <a:solidFill>
            <a:schemeClr val="bg1"/>
          </a:solidFill>
          <a:effectLst>
            <a:softEdge rad="127000"/>
          </a:effectLst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«В природе нет ни воздаяний,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ни наказаний,  а только последствия»</a:t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Роберт </a:t>
            </a:r>
            <a:r>
              <a:rPr lang="ru-RU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Ингерсолл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0030-030-Beregite-eti-zemli-eti-vod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2233462"/>
            <a:ext cx="4896544" cy="3645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76672"/>
            <a:ext cx="6768752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</a:t>
            </a:r>
          </a:p>
          <a:p>
            <a:pPr marL="171450" indent="-171450" algn="ctr">
              <a:buFont typeface="Wingdings" panose="05000000000000000000" pitchFamily="2" charset="2"/>
              <a:buChar char="q"/>
            </a:pPr>
            <a:r>
              <a:rPr lang="en-US" sz="1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https://yandex.ru/search/?text=%</a:t>
            </a:r>
            <a:r>
              <a:rPr lang="en-US" sz="12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D0%B8%D0%BD%D1%84%D0%BE%D1%80%D0%BC%D0%B0%D1%86%D0%B8%D1%8F%20%D0%BE%20%D0%BA%D0%B0%D0%BB%D1%83%D0%B6%D1%81%D0%BA%D0%BE%D0%B9%20%D0%BE%D0%B1%D0%BB%20%D0%BA%D0%BB%D0%B8%D0%BC%D0%B0%D1%82%20%D0%BC%D1%83%D1%81%D0%BE%D1%80%D0%B0&amp;lr=120191&amp;clid=1923018&amp;src=suggest_In</a:t>
            </a:r>
            <a:endParaRPr lang="ru-RU" sz="1200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ctr">
              <a:buFont typeface="Wingdings" panose="05000000000000000000" pitchFamily="2" charset="2"/>
              <a:buChar char="q"/>
            </a:pPr>
            <a:r>
              <a:rPr lang="en-US" sz="1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https://yandex.ru/search/?text=%</a:t>
            </a:r>
            <a:r>
              <a:rPr lang="en-US" sz="12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0%B0%D0%B4%D0%BC%D0%B8%D0%BD%D0%B8%D1%81%D1%82%D1%80%D0%B0%D1%86%D0%B8%D1%8F%20%D0%B4%D0%B7%D0%B5%D1%80%D0%B6%D0%B8%D0%BD%D1%81%D0%BA%D0%BE%D0%B3%D0%BE%20%D1%80%D0%B0%D0%B9%D0%BE%D0%BD%D0%B0%20%D0%BA%D0%B0%D0%BB%D1%83%D0%B6%D1%81%D0%BA%D0%BE%D0%B9%20%D0%BE%D0%B1%D0%BB%D0%B0%D1%81%D1%82%D0%B8%20%D0%BE%D1%84%D0%B8%D1%86%D0%B8%D0%B0%D0%BB%D1%8C%D0%BD%D1%8B%D0%B9%20%D1%81%D0%B0%D0%B9%D1%82&amp;lr=120191&amp;clid=1923018&amp;src=suggest_B</a:t>
            </a:r>
            <a:endParaRPr lang="ru-RU" sz="1200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ctr">
              <a:buFont typeface="Wingdings" panose="05000000000000000000" pitchFamily="2" charset="2"/>
              <a:buChar char="q"/>
            </a:pPr>
            <a:r>
              <a:rPr lang="en-US" sz="1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https://yandex.ru/search/?text=%</a:t>
            </a:r>
            <a:r>
              <a:rPr lang="en-US" sz="12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0%B0%D0%B4%D0%BC%D0%B8%D0%BD%D0%B8%D1%81%D1%82%D1%80%D0%B0%D1%86%D0%B8%D1%8F%20%D1%82%D0%BE%D0%B2%D0%B0%D1%80%D0%BA%D0%BE%D0%B2%D0%BE%20%D0%B4%D0%B7%D0%B5%D1%80%D0%B6%D0%B8%D0%BD%D1%81%D0%BA%D0%BE%D0%B3%D0%BE%20%D1%80%D0%B0%D0%B9%D0%BE%D0%BD%D0%B0%20%D0%BA%D0%B0%D0%BB%D1%83%D0%B6%D1%81%D0%BA%D0%BE%D0%B9%20%D0%BE%D0%B1%D0%BB%D0%B0%D1%81%D1%82%D0%B8%20%D0%BE%D1%84%D0%B8%D1%86%D0%B8%D0%B0%D0%BB%D1%8C%D0%BD%D1%8B%D0%B9%20%D1%81%D0%B0%D0%B9%D1%82&amp;lr=120191&amp;clid=1923018&amp;src=suggest_T</a:t>
            </a:r>
            <a:endParaRPr lang="ru-RU" sz="1200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ctr">
              <a:buFont typeface="Wingdings" panose="05000000000000000000" pitchFamily="2" charset="2"/>
              <a:buChar char="q"/>
            </a:pP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 из личного архива и сайтов </a:t>
            </a:r>
            <a:r>
              <a:rPr lang="ru-RU" sz="12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интернет-ресурсов</a:t>
            </a:r>
            <a:endParaRPr lang="ru-RU" sz="1200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588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9552" y="0"/>
            <a:ext cx="8147248" cy="630932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1519" y="269226"/>
            <a:ext cx="8411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ru-RU" sz="28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en-US" sz="28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лиматические</a:t>
            </a:r>
            <a:r>
              <a:rPr lang="en-US" sz="28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особенности</a:t>
            </a:r>
            <a:r>
              <a:rPr lang="en-US" sz="28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Калужской</a:t>
            </a:r>
            <a:r>
              <a:rPr lang="en-US" sz="28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област</a:t>
            </a:r>
            <a:r>
              <a:rPr lang="ru-RU" sz="28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8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n w="1905"/>
              <a:solidFill>
                <a:srgbClr val="F79646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6158" y="5949280"/>
            <a:ext cx="7402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Среднегодовая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температура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колеблется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от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+3,50 °С </a:t>
            </a:r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+4,50 °С. </a:t>
            </a:r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Годовая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сумма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равна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550-650 </a:t>
            </a:r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мм</a:t>
            </a:r>
            <a:r>
              <a:rPr lang="ru-RU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9592" y="1007424"/>
            <a:ext cx="77558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/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Климат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нашем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регионе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умеренно-континентальный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резко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выраженными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сезонами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Ветровой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режим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характеризуется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преобладанием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ветров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западных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направлений</a:t>
            </a:r>
            <a:r>
              <a:rPr lang="en-US" sz="20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ln w="1905"/>
              <a:solidFill>
                <a:srgbClr val="F79646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3" r="46451" b="3136"/>
          <a:stretch/>
        </p:blipFill>
        <p:spPr>
          <a:xfrm>
            <a:off x="2123728" y="2297012"/>
            <a:ext cx="4608512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6987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15643" y="404664"/>
            <a:ext cx="6632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sz="24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Растительность</a:t>
            </a:r>
            <a:r>
              <a:rPr lang="ru-RU" sz="24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Калужской</a:t>
            </a:r>
            <a:r>
              <a:rPr lang="en-US" sz="24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области</a:t>
            </a:r>
            <a:endParaRPr lang="ru-RU" sz="2400" b="1" dirty="0">
              <a:ln w="1905"/>
              <a:solidFill>
                <a:srgbClr val="F79646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97505" y="3418577"/>
            <a:ext cx="5426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ru-RU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лора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области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насчитывает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1121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видов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растений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dirty="0" smtClean="0">
              <a:ln w="1905"/>
              <a:solidFill>
                <a:srgbClr val="F79646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28" y="1008785"/>
            <a:ext cx="3482959" cy="2060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b="1" dirty="0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US" b="1" dirty="0" err="1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настоящее</a:t>
            </a:r>
            <a:r>
              <a:rPr lang="en-US" b="1" dirty="0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время</a:t>
            </a:r>
            <a:r>
              <a:rPr lang="en-US" b="1" dirty="0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естественная</a:t>
            </a:r>
            <a:r>
              <a:rPr lang="en-US" b="1" dirty="0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растительность</a:t>
            </a:r>
            <a:r>
              <a:rPr lang="en-US" b="1" dirty="0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сильно</a:t>
            </a:r>
            <a:r>
              <a:rPr lang="en-US" b="1" dirty="0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изменена</a:t>
            </a:r>
            <a:r>
              <a:rPr lang="en-US" b="1" dirty="0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dirty="0" err="1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b="1" dirty="0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смену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коренным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типам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лесов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пришли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леса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смешанные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которых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главная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роль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принадлежит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березе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осине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n w="1905"/>
              <a:solidFill>
                <a:srgbClr val="F79646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23664" y="943537"/>
            <a:ext cx="2330823" cy="2378620"/>
            <a:chOff x="633406" y="1502425"/>
            <a:chExt cx="2330823" cy="237862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696" r="14350"/>
            <a:stretch/>
          </p:blipFill>
          <p:spPr>
            <a:xfrm>
              <a:off x="633406" y="1502425"/>
              <a:ext cx="2330823" cy="237862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TextBox 8"/>
            <p:cNvSpPr txBox="1"/>
            <p:nvPr/>
          </p:nvSpPr>
          <p:spPr>
            <a:xfrm>
              <a:off x="715562" y="3522151"/>
              <a:ext cx="2119327" cy="35527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softEdge rad="63500"/>
            </a:effectLst>
          </p:spPr>
          <p:txBody>
            <a:bodyPr wrap="square" lIns="144000" tIns="36000" bIns="72000" rtlCol="0">
              <a:spAutoFit/>
            </a:bodyPr>
            <a:lstStyle/>
            <a:p>
              <a:pPr defTabSz="685800"/>
              <a:r>
                <a:rPr lang="ru-RU" sz="1600" b="1" dirty="0" smtClean="0">
                  <a:ln w="1905"/>
                  <a:solidFill>
                    <a:srgbClr val="F79646">
                      <a:lumMod val="75000"/>
                    </a:srgb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Венерин башмачок</a:t>
              </a:r>
              <a:endParaRPr lang="ru-RU" sz="16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223664" y="3884329"/>
            <a:ext cx="2304256" cy="2805723"/>
            <a:chOff x="715562" y="3932513"/>
            <a:chExt cx="2304256" cy="2805723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4374"/>
            <a:stretch/>
          </p:blipFill>
          <p:spPr>
            <a:xfrm>
              <a:off x="715562" y="3932513"/>
              <a:ext cx="2304256" cy="280572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1138872" y="6418585"/>
              <a:ext cx="1463077" cy="31965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softEdge rad="63500"/>
            </a:effectLst>
          </p:spPr>
          <p:txBody>
            <a:bodyPr wrap="square" tIns="27000" rtlCol="0">
              <a:spAutoFit/>
            </a:bodyPr>
            <a:lstStyle/>
            <a:p>
              <a:pPr defTabSz="685800"/>
              <a:r>
                <a:rPr lang="ru-RU" sz="1600" b="1" dirty="0" smtClean="0">
                  <a:ln w="1905"/>
                  <a:solidFill>
                    <a:srgbClr val="F79646">
                      <a:lumMod val="75000"/>
                    </a:srgb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Водяной орех</a:t>
              </a:r>
              <a:endParaRPr lang="ru-RU" sz="16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6561928" y="866329"/>
            <a:ext cx="2201483" cy="2446441"/>
            <a:chOff x="6426604" y="769036"/>
            <a:chExt cx="2201483" cy="2446441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77" t="715" r="15768" b="4080"/>
            <a:stretch/>
          </p:blipFill>
          <p:spPr>
            <a:xfrm>
              <a:off x="6426604" y="769036"/>
              <a:ext cx="2201483" cy="244644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1" name="TextBox 10"/>
            <p:cNvSpPr txBox="1"/>
            <p:nvPr/>
          </p:nvSpPr>
          <p:spPr>
            <a:xfrm>
              <a:off x="6714748" y="2880063"/>
              <a:ext cx="1625194" cy="31965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softEdge rad="63500"/>
            </a:effectLst>
          </p:spPr>
          <p:txBody>
            <a:bodyPr wrap="square" tIns="27000" rtlCol="0">
              <a:spAutoFit/>
            </a:bodyPr>
            <a:lstStyle/>
            <a:p>
              <a:pPr defTabSz="685800"/>
              <a:r>
                <a:rPr lang="ru-RU" sz="1600" b="1" dirty="0" smtClean="0">
                  <a:ln w="1905"/>
                  <a:solidFill>
                    <a:srgbClr val="F79646">
                      <a:lumMod val="75000"/>
                    </a:srgb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Медвежий лук</a:t>
              </a:r>
              <a:endParaRPr lang="ru-RU" sz="16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6561928" y="3884329"/>
            <a:ext cx="2334892" cy="2823743"/>
            <a:chOff x="6669053" y="635496"/>
            <a:chExt cx="1958156" cy="2474224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157" r="14573" b="3515"/>
            <a:stretch/>
          </p:blipFill>
          <p:spPr>
            <a:xfrm>
              <a:off x="6669053" y="635496"/>
              <a:ext cx="1958156" cy="247422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5" name="TextBox 14"/>
            <p:cNvSpPr txBox="1"/>
            <p:nvPr/>
          </p:nvSpPr>
          <p:spPr>
            <a:xfrm>
              <a:off x="7115264" y="2787345"/>
              <a:ext cx="1065734" cy="28008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softEdge rad="63500"/>
            </a:effectLst>
          </p:spPr>
          <p:txBody>
            <a:bodyPr wrap="square" lIns="108000" tIns="27000" rIns="72000" rtlCol="0">
              <a:spAutoFit/>
            </a:bodyPr>
            <a:lstStyle/>
            <a:p>
              <a:pPr defTabSz="685800"/>
              <a:r>
                <a:rPr lang="ru-RU" sz="1600" b="1" dirty="0" smtClean="0">
                  <a:ln w="1905"/>
                  <a:solidFill>
                    <a:srgbClr val="F79646">
                      <a:lumMod val="75000"/>
                    </a:srgb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Сальвиния</a:t>
              </a:r>
              <a:endParaRPr lang="ru-RU" sz="16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2834748" y="4137526"/>
            <a:ext cx="350573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b="1" dirty="0" err="1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Это</a:t>
            </a:r>
            <a:r>
              <a:rPr lang="en-US" b="1" dirty="0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венерин</a:t>
            </a:r>
            <a:r>
              <a:rPr lang="en-US" b="1" dirty="0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башмачок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чилим</a:t>
            </a:r>
            <a:r>
              <a:rPr lang="en-US" b="1" dirty="0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водяной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орех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ковыль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перистый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степной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вид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);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медвежий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лук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черемша</a:t>
            </a:r>
            <a:r>
              <a:rPr lang="ru-RU" b="1" dirty="0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сальвиния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многоножка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страусник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ужовник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гроздовники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многое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другое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n w="1905"/>
              <a:solidFill>
                <a:srgbClr val="F79646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66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63033" y="5661248"/>
            <a:ext cx="7185166" cy="931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Общая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площадь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земель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лесного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фонда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всего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- 1352,1,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лесистость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% - 44,6,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общий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запас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древесины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корню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куб.м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- 233,7. </a:t>
            </a:r>
            <a:endParaRPr lang="ru-RU" b="1" dirty="0">
              <a:ln w="1905"/>
              <a:solidFill>
                <a:srgbClr val="F79646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5788" y="332657"/>
            <a:ext cx="3238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sz="28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Лесные</a:t>
            </a:r>
            <a:r>
              <a:rPr lang="en-US" sz="28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ресурсы</a:t>
            </a:r>
            <a:endParaRPr lang="ru-RU" sz="2800" b="1" dirty="0">
              <a:ln w="1905"/>
              <a:solidFill>
                <a:srgbClr val="F79646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5009" y="855877"/>
            <a:ext cx="70622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/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Преобладающими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породами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калужских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лесах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являются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берёза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осина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сосна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ель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Остальные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породы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занимают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значительно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меньшую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площадь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дуб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ольха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липа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n w="1905"/>
              <a:solidFill>
                <a:srgbClr val="F79646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9" r="9785" b="4682"/>
          <a:stretch/>
        </p:blipFill>
        <p:spPr>
          <a:xfrm>
            <a:off x="335499" y="2066349"/>
            <a:ext cx="4389087" cy="29787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8" r="22783" b="1478"/>
          <a:stretch/>
        </p:blipFill>
        <p:spPr>
          <a:xfrm>
            <a:off x="7142393" y="2084285"/>
            <a:ext cx="1774849" cy="297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5" r="25142" b="8816"/>
          <a:stretch/>
        </p:blipFill>
        <p:spPr>
          <a:xfrm>
            <a:off x="4973447" y="2084286"/>
            <a:ext cx="1910373" cy="29717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2934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45679" y="249213"/>
            <a:ext cx="3606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sz="28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Водные</a:t>
            </a:r>
            <a:r>
              <a:rPr lang="en-US" sz="28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ресурсы</a:t>
            </a:r>
            <a:endParaRPr lang="ru-RU" sz="2800" b="1" dirty="0">
              <a:ln w="1905"/>
              <a:solidFill>
                <a:srgbClr val="F79646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6129" y="5434235"/>
            <a:ext cx="6234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Самые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крупные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реки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области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Ока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Угра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Жиздра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Протва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Шаня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Вытебеть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Болва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Рессета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Ресса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Суходрев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dirty="0">
              <a:ln w="1905"/>
              <a:solidFill>
                <a:srgbClr val="F79646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744716"/>
            <a:ext cx="8425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/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территории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области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протекает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2045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рек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общей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протяженностью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11 853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км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Речная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сеть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разделена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водоразделом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два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бассейна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рек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Ока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Десна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Реки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области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относятся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к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волжскому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бассейну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и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лишь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западе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протекают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реки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днепровского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бассейна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Болва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b="1" dirty="0" err="1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Снопоть</a:t>
            </a:r>
            <a:r>
              <a:rPr lang="en-US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dirty="0">
              <a:ln w="1905"/>
              <a:solidFill>
                <a:srgbClr val="F79646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2" t="3846" r="4828" b="5214"/>
          <a:stretch/>
        </p:blipFill>
        <p:spPr>
          <a:xfrm>
            <a:off x="305376" y="2465113"/>
            <a:ext cx="2828926" cy="25508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927" y="2439484"/>
            <a:ext cx="2821781" cy="2500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1" r="30581"/>
          <a:stretch/>
        </p:blipFill>
        <p:spPr>
          <a:xfrm>
            <a:off x="3412670" y="2325217"/>
            <a:ext cx="2157888" cy="27288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39448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6340" y="179305"/>
            <a:ext cx="3521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ru-RU" sz="280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Животный мир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71600" y="590284"/>
            <a:ext cx="79966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/>
            <a:r>
              <a:rPr lang="ru-RU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Животный мир включает в себя северные, западноевропейские и степные виды. Фауна области насчитывает 345 видов позвоночных животных, в том числе - 246 видов птиц, 37 видов рыб. </a:t>
            </a:r>
          </a:p>
        </p:txBody>
      </p:sp>
      <p:grpSp>
        <p:nvGrpSpPr>
          <p:cNvPr id="32" name="Группа 31"/>
          <p:cNvGrpSpPr/>
          <p:nvPr/>
        </p:nvGrpSpPr>
        <p:grpSpPr>
          <a:xfrm>
            <a:off x="42262" y="4726834"/>
            <a:ext cx="2165790" cy="1598799"/>
            <a:chOff x="73416" y="4706756"/>
            <a:chExt cx="2887719" cy="2131732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9" b="8005"/>
            <a:stretch/>
          </p:blipFill>
          <p:spPr>
            <a:xfrm>
              <a:off x="73416" y="4706756"/>
              <a:ext cx="2887719" cy="211591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5" name="TextBox 14"/>
            <p:cNvSpPr txBox="1"/>
            <p:nvPr/>
          </p:nvSpPr>
          <p:spPr>
            <a:xfrm>
              <a:off x="811109" y="6486992"/>
              <a:ext cx="1412333" cy="3514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softEdge rad="63500"/>
            </a:effectLst>
          </p:spPr>
          <p:txBody>
            <a:bodyPr wrap="square" tIns="0" rtlCol="0">
              <a:spAutoFit/>
            </a:bodyPr>
            <a:lstStyle/>
            <a:p>
              <a:pPr defTabSz="685800"/>
              <a:r>
                <a:rPr lang="ru-RU" sz="1350" b="1" dirty="0">
                  <a:ln w="1905"/>
                  <a:solidFill>
                    <a:srgbClr val="F79646">
                      <a:lumMod val="75000"/>
                    </a:srgb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Выхухоль</a:t>
              </a: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2217397" y="4663991"/>
            <a:ext cx="1940170" cy="1708139"/>
            <a:chOff x="2923577" y="4429677"/>
            <a:chExt cx="2586894" cy="227751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84" t="-164" r="21036"/>
            <a:stretch/>
          </p:blipFill>
          <p:spPr>
            <a:xfrm>
              <a:off x="3088074" y="4429677"/>
              <a:ext cx="2257898" cy="227751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TextBox 12"/>
            <p:cNvSpPr txBox="1"/>
            <p:nvPr/>
          </p:nvSpPr>
          <p:spPr>
            <a:xfrm>
              <a:off x="2923577" y="6333181"/>
              <a:ext cx="2586894" cy="37401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softEdge rad="63500"/>
            </a:effectLst>
          </p:spPr>
          <p:txBody>
            <a:bodyPr wrap="square" tIns="27000" rtlCol="0">
              <a:spAutoFit/>
            </a:bodyPr>
            <a:lstStyle/>
            <a:p>
              <a:pPr algn="ctr" defTabSz="685800"/>
              <a:r>
                <a:rPr lang="ru-RU" sz="1350" b="1" dirty="0">
                  <a:ln w="1905"/>
                  <a:solidFill>
                    <a:srgbClr val="F79646">
                      <a:lumMod val="75000"/>
                    </a:srgb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itchFamily="18" charset="0"/>
                </a:rPr>
                <a:t>Гигантская вечерница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2262" y="1278394"/>
            <a:ext cx="1674452" cy="1573985"/>
            <a:chOff x="61811" y="800829"/>
            <a:chExt cx="2232602" cy="2098646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11" y="800829"/>
              <a:ext cx="2232602" cy="209864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6" name="TextBox 15"/>
            <p:cNvSpPr txBox="1"/>
            <p:nvPr/>
          </p:nvSpPr>
          <p:spPr>
            <a:xfrm>
              <a:off x="237476" y="2514720"/>
              <a:ext cx="1719034" cy="3749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softEdge rad="63500"/>
            </a:effectLst>
          </p:spPr>
          <p:txBody>
            <a:bodyPr wrap="square" tIns="27000" rtlCol="0">
              <a:spAutoFit/>
            </a:bodyPr>
            <a:lstStyle/>
            <a:p>
              <a:pPr defTabSz="685800"/>
              <a:r>
                <a:rPr lang="ru-RU" sz="1350" b="1" dirty="0">
                  <a:ln w="1905"/>
                  <a:solidFill>
                    <a:srgbClr val="F79646">
                      <a:lumMod val="75000"/>
                    </a:srgb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Черный аист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74782" y="2963787"/>
            <a:ext cx="1497222" cy="1663716"/>
            <a:chOff x="336735" y="2994723"/>
            <a:chExt cx="1632181" cy="1678437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22" r="13078"/>
            <a:stretch/>
          </p:blipFill>
          <p:spPr>
            <a:xfrm>
              <a:off x="336735" y="2994723"/>
              <a:ext cx="1632181" cy="166461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7" name="TextBox 16"/>
            <p:cNvSpPr txBox="1"/>
            <p:nvPr/>
          </p:nvSpPr>
          <p:spPr>
            <a:xfrm>
              <a:off x="736973" y="4416997"/>
              <a:ext cx="748865" cy="25616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softEdge rad="63500"/>
            </a:effectLst>
          </p:spPr>
          <p:txBody>
            <a:bodyPr wrap="square" tIns="0" rtlCol="0">
              <a:spAutoFit/>
            </a:bodyPr>
            <a:lstStyle/>
            <a:p>
              <a:pPr defTabSz="685800"/>
              <a:r>
                <a:rPr lang="ru-RU" sz="1350" b="1" dirty="0">
                  <a:ln w="1905"/>
                  <a:solidFill>
                    <a:srgbClr val="F79646">
                      <a:lumMod val="75000"/>
                    </a:srgb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Скопа</a:t>
              </a: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7093732" y="1475266"/>
            <a:ext cx="1980933" cy="2134320"/>
            <a:chOff x="9334909" y="1284900"/>
            <a:chExt cx="2641243" cy="2845760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04" r="18678"/>
            <a:stretch/>
          </p:blipFill>
          <p:spPr>
            <a:xfrm>
              <a:off x="9334909" y="1284900"/>
              <a:ext cx="2641243" cy="28457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8" name="TextBox 17"/>
            <p:cNvSpPr txBox="1"/>
            <p:nvPr/>
          </p:nvSpPr>
          <p:spPr>
            <a:xfrm>
              <a:off x="10293079" y="3686415"/>
              <a:ext cx="1015846" cy="40010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softEdge rad="63500"/>
            </a:effectLst>
          </p:spPr>
          <p:txBody>
            <a:bodyPr wrap="square" lIns="108000" rIns="81000" rtlCol="0">
              <a:spAutoFit/>
            </a:bodyPr>
            <a:lstStyle/>
            <a:p>
              <a:pPr defTabSz="685800"/>
              <a:r>
                <a:rPr lang="ru-RU" sz="1350" b="1" dirty="0">
                  <a:ln w="1905"/>
                  <a:solidFill>
                    <a:srgbClr val="F79646">
                      <a:lumMod val="75000"/>
                    </a:srgb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Беркут</a:t>
              </a: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4157566" y="3676273"/>
            <a:ext cx="2893891" cy="2695857"/>
            <a:chOff x="5455021" y="3134003"/>
            <a:chExt cx="3858520" cy="3594475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30" r="7908"/>
            <a:stretch/>
          </p:blipFill>
          <p:spPr>
            <a:xfrm>
              <a:off x="5455021" y="3134003"/>
              <a:ext cx="3858520" cy="35944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6797323" y="6272248"/>
              <a:ext cx="1070992" cy="3749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softEdge rad="63500"/>
            </a:effectLst>
          </p:spPr>
          <p:txBody>
            <a:bodyPr wrap="square" lIns="108000" tIns="27000" rIns="0" rtlCol="0">
              <a:spAutoFit/>
            </a:bodyPr>
            <a:lstStyle/>
            <a:p>
              <a:pPr defTabSz="685800"/>
              <a:r>
                <a:rPr lang="ru-RU" sz="1350" b="1" dirty="0">
                  <a:ln w="1905"/>
                  <a:solidFill>
                    <a:srgbClr val="F79646">
                      <a:lumMod val="75000"/>
                    </a:srgb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Ехидна</a:t>
              </a: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7147099" y="3639037"/>
            <a:ext cx="1927566" cy="2709282"/>
            <a:chOff x="9733236" y="3703026"/>
            <a:chExt cx="2016224" cy="2970179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611" t="-735" r="25172" b="735"/>
            <a:stretch/>
          </p:blipFill>
          <p:spPr>
            <a:xfrm>
              <a:off x="9733236" y="3703026"/>
              <a:ext cx="2016224" cy="297017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TextBox 19"/>
            <p:cNvSpPr txBox="1"/>
            <p:nvPr/>
          </p:nvSpPr>
          <p:spPr>
            <a:xfrm>
              <a:off x="10325478" y="6359326"/>
              <a:ext cx="825319" cy="30825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softEdge rad="63500"/>
            </a:effectLst>
          </p:spPr>
          <p:txBody>
            <a:bodyPr wrap="square" tIns="27000" rtlCol="0">
              <a:spAutoFit/>
            </a:bodyPr>
            <a:lstStyle/>
            <a:p>
              <a:pPr defTabSz="685800"/>
              <a:r>
                <a:rPr lang="ru-RU" sz="1350" b="1" dirty="0">
                  <a:ln w="1905"/>
                  <a:solidFill>
                    <a:srgbClr val="F79646">
                      <a:lumMod val="75000"/>
                    </a:srgb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Сапсан</a:t>
              </a: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1811369" y="1490918"/>
            <a:ext cx="2207419" cy="1373560"/>
            <a:chOff x="2438915" y="1406152"/>
            <a:chExt cx="2943225" cy="1831412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1197"/>
            <a:stretch/>
          </p:blipFill>
          <p:spPr>
            <a:xfrm>
              <a:off x="2438915" y="1406152"/>
              <a:ext cx="2943225" cy="178601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1" name="TextBox 20"/>
            <p:cNvSpPr txBox="1"/>
            <p:nvPr/>
          </p:nvSpPr>
          <p:spPr>
            <a:xfrm>
              <a:off x="3335447" y="2828031"/>
              <a:ext cx="1205140" cy="4095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/>
            <a:p>
              <a:pPr defTabSz="685800"/>
              <a:r>
                <a:rPr lang="ru-RU" sz="1350" b="1" dirty="0" err="1">
                  <a:ln w="1905"/>
                  <a:solidFill>
                    <a:srgbClr val="F79646">
                      <a:lumMod val="75000"/>
                    </a:srgb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Балобан</a:t>
              </a:r>
              <a:endParaRPr lang="ru-RU" sz="1350" b="1" dirty="0">
                <a:ln w="1905"/>
                <a:solidFill>
                  <a:srgbClr val="F79646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4113443" y="1510042"/>
            <a:ext cx="2859840" cy="2094571"/>
            <a:chOff x="5767504" y="1386613"/>
            <a:chExt cx="3264363" cy="2255135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00" t="2125" r="6454" b="-1"/>
            <a:stretch/>
          </p:blipFill>
          <p:spPr>
            <a:xfrm>
              <a:off x="5767504" y="1386613"/>
              <a:ext cx="3264363" cy="225513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2" name="TextBox 21"/>
            <p:cNvSpPr txBox="1"/>
            <p:nvPr/>
          </p:nvSpPr>
          <p:spPr>
            <a:xfrm>
              <a:off x="6134490" y="3296520"/>
              <a:ext cx="2622238" cy="3027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softEdge rad="63500"/>
            </a:effectLst>
          </p:spPr>
          <p:txBody>
            <a:bodyPr wrap="square" lIns="144000" tIns="27000" rIns="144000" rtlCol="0">
              <a:spAutoFit/>
            </a:bodyPr>
            <a:lstStyle/>
            <a:p>
              <a:pPr defTabSz="685800"/>
              <a:r>
                <a:rPr lang="ru-RU" sz="1350" b="1" dirty="0">
                  <a:ln w="1905"/>
                  <a:solidFill>
                    <a:srgbClr val="F79646">
                      <a:lumMod val="75000"/>
                    </a:srgb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Аполлон обыкновенный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1739503" y="2962402"/>
            <a:ext cx="2243836" cy="1678732"/>
            <a:chOff x="2487287" y="3174164"/>
            <a:chExt cx="2751543" cy="1709011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17" t="8208" r="10614" b="18944"/>
            <a:stretch/>
          </p:blipFill>
          <p:spPr>
            <a:xfrm>
              <a:off x="2575414" y="3174164"/>
              <a:ext cx="2575289" cy="166228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3" name="TextBox 22"/>
            <p:cNvSpPr txBox="1"/>
            <p:nvPr/>
          </p:nvSpPr>
          <p:spPr>
            <a:xfrm>
              <a:off x="2487287" y="4596924"/>
              <a:ext cx="2751543" cy="28625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softEdge rad="63500"/>
            </a:effectLst>
          </p:spPr>
          <p:txBody>
            <a:bodyPr wrap="square" tIns="27000" rtlCol="0">
              <a:spAutoFit/>
            </a:bodyPr>
            <a:lstStyle/>
            <a:p>
              <a:pPr defTabSz="685800"/>
              <a:r>
                <a:rPr lang="ru-RU" sz="1350" b="1" dirty="0">
                  <a:ln w="1905"/>
                  <a:solidFill>
                    <a:srgbClr val="F79646">
                      <a:lumMod val="75000"/>
                    </a:srgb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Жук </a:t>
              </a:r>
              <a:r>
                <a:rPr lang="ru-RU" sz="1350" b="1" dirty="0" err="1">
                  <a:ln w="1905"/>
                  <a:solidFill>
                    <a:srgbClr val="F79646">
                      <a:lumMod val="75000"/>
                    </a:srgb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восковик</a:t>
              </a:r>
              <a:r>
                <a:rPr lang="ru-RU" sz="1350" b="1" dirty="0">
                  <a:ln w="1905"/>
                  <a:solidFill>
                    <a:srgbClr val="F79646">
                      <a:lumMod val="75000"/>
                    </a:srgb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-отшельник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8956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нгелин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897616" cy="7343776"/>
          </a:xfrm>
          <a:prstGeom prst="rect">
            <a:avLst/>
          </a:prstGeom>
          <a:noFill/>
        </p:spPr>
      </p:pic>
      <p:pic>
        <p:nvPicPr>
          <p:cNvPr id="6" name="Рисунок 5" descr="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5856" y="3140968"/>
            <a:ext cx="2424950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P_20170302_0815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4646290"/>
            <a:ext cx="6336704" cy="245511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692695"/>
          </a:xfrm>
          <a:solidFill>
            <a:schemeClr val="bg1"/>
          </a:solidFill>
          <a:ln>
            <a:solidFill>
              <a:schemeClr val="bg1"/>
            </a:solidFill>
          </a:ln>
          <a:effectLst>
            <a:softEdge rad="127000"/>
          </a:effectLst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Антропогенное воздействие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-324543" y="3258693"/>
            <a:ext cx="144016" cy="45719"/>
          </a:xfrm>
          <a:solidFill>
            <a:schemeClr val="bg1"/>
          </a:solidFill>
          <a:ln>
            <a:solidFill>
              <a:schemeClr val="bg1"/>
            </a:solidFill>
          </a:ln>
          <a:effectLst>
            <a:softEdge rad="63500"/>
          </a:effectLst>
        </p:spPr>
        <p:txBody>
          <a:bodyPr>
            <a:noAutofit/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=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 descr="kamel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52120" y="980728"/>
            <a:ext cx="3816424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vk148829861771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4544" y="3140968"/>
            <a:ext cx="3648405" cy="396044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-166512" y="762670"/>
            <a:ext cx="5686573" cy="2308324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Любой вид хозяйственной деятельности человека в его отношении к природе, представляющий собой, как правило, источник большого числа различных факторов.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нгелин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485776"/>
            <a:ext cx="9753600" cy="734377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-252536" y="3717032"/>
            <a:ext cx="45719" cy="72008"/>
          </a:xfrm>
          <a:solidFill>
            <a:schemeClr val="bg1"/>
          </a:solidFill>
          <a:effectLst>
            <a:softEdge rad="317500"/>
          </a:effectLst>
        </p:spPr>
        <p:txBody>
          <a:bodyPr>
            <a:normAutofit fontScale="25000" lnSpcReduction="2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</a:t>
            </a:r>
          </a:p>
          <a:p>
            <a:endParaRPr lang="ru-RU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95536" y="6004919"/>
            <a:ext cx="8297924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softEdge rad="127000"/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normalizeH="0" baseline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</a:t>
            </a:r>
            <a:r>
              <a:rPr kumimoji="0" lang="en-US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normalizeH="0" baseline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</a:t>
            </a:r>
            <a:r>
              <a:rPr kumimoji="0" lang="en-US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normalizeH="0" baseline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ведет</a:t>
            </a:r>
            <a:r>
              <a:rPr kumimoji="0" lang="en-US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 </a:t>
            </a:r>
            <a:r>
              <a:rPr kumimoji="0" lang="en-US" b="1" i="0" u="none" strike="noStrike" normalizeH="0" baseline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перерождению</a:t>
            </a:r>
            <a:r>
              <a:rPr kumimoji="0" lang="en-US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normalizeH="0" baseline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биогеоценозов</a:t>
            </a:r>
            <a:r>
              <a:rPr kumimoji="0" lang="en-US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en-US" b="1" i="0" u="none" strike="noStrike" normalizeH="0" baseline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сужению</a:t>
            </a:r>
            <a:r>
              <a:rPr kumimoji="0" lang="en-US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normalizeH="0" baseline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разнообразия</a:t>
            </a:r>
            <a:r>
              <a:rPr kumimoji="0" lang="en-US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normalizeH="0" baseline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биологических</a:t>
            </a:r>
            <a:r>
              <a:rPr kumimoji="0" lang="en-US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normalizeH="0" baseline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видов</a:t>
            </a:r>
            <a:r>
              <a:rPr kumimoji="0" lang="en-US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 </a:t>
            </a:r>
            <a:r>
              <a:rPr kumimoji="0" lang="en-US" b="1" i="0" u="none" strike="noStrike" normalizeH="0" baseline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также</a:t>
            </a:r>
            <a:r>
              <a:rPr kumimoji="0" lang="en-US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 </a:t>
            </a:r>
            <a:r>
              <a:rPr kumimoji="0" lang="en-US" b="1" i="0" u="none" strike="noStrike" normalizeH="0" baseline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накоплению</a:t>
            </a:r>
            <a:r>
              <a:rPr kumimoji="0" lang="en-US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normalizeH="0" baseline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загрязнений</a:t>
            </a:r>
            <a:r>
              <a:rPr kumimoji="0" lang="en-US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kumimoji="0" lang="en-US" b="1" i="0" u="none" strike="noStrike" normalizeH="0" baseline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природной</a:t>
            </a:r>
            <a:r>
              <a:rPr kumimoji="0" lang="en-US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normalizeH="0" baseline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среде</a:t>
            </a:r>
            <a:endParaRPr kumimoji="0" lang="en-US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lvatolstogo1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8008" y="2243042"/>
            <a:ext cx="2315655" cy="15999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424608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2187158"/>
            <a:ext cx="2347800" cy="16018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961728" y="-124384"/>
            <a:ext cx="7325072" cy="7552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Виды антропогенного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воздействия  на природные экосистемы</a:t>
            </a:r>
            <a:endParaRPr lang="ru-RU" sz="2400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-206818" y="765721"/>
            <a:ext cx="3753978" cy="1385401"/>
            <a:chOff x="-206818" y="765721"/>
            <a:chExt cx="3753978" cy="1385401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-206818" y="792868"/>
              <a:ext cx="3410665" cy="135825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1" algn="ctr"/>
              <a:r>
                <a:rPr lang="ru-RU" sz="2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Преднамеренное: </a:t>
              </a:r>
            </a:p>
            <a:p>
              <a:pPr marL="0" lvl="1" algn="ctr"/>
              <a:r>
                <a:rPr lang="ru-RU" sz="2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применение удобрений и непосредственное влияние на урожайность культур</a:t>
              </a:r>
              <a:endPara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Стрелка вниз 5"/>
            <p:cNvSpPr/>
            <p:nvPr/>
          </p:nvSpPr>
          <p:spPr>
            <a:xfrm rot="2900308" flipH="1">
              <a:off x="3030504" y="595751"/>
              <a:ext cx="346686" cy="686626"/>
            </a:xfrm>
            <a:prstGeom prst="downArrow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5587864" y="765721"/>
            <a:ext cx="3867780" cy="1421437"/>
            <a:chOff x="5587864" y="765721"/>
            <a:chExt cx="3867780" cy="1421437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6133340" y="821084"/>
              <a:ext cx="3322304" cy="13660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1" algn="ctr"/>
              <a:r>
                <a:rPr lang="ru-RU" sz="2000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Н</a:t>
              </a:r>
              <a:r>
                <a:rPr lang="ru-RU" sz="2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епреднамеренное: </a:t>
              </a:r>
            </a:p>
            <a:p>
              <a:pPr marL="0" lvl="1" algn="ctr"/>
              <a:r>
                <a:rPr lang="ru-RU" sz="2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влияние аэрозолей на количество солнечной радиации</a:t>
              </a:r>
              <a:endPara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Стрелка вниз 15"/>
            <p:cNvSpPr/>
            <p:nvPr/>
          </p:nvSpPr>
          <p:spPr>
            <a:xfrm rot="18699692">
              <a:off x="5757834" y="595751"/>
              <a:ext cx="346686" cy="686626"/>
            </a:xfrm>
            <a:prstGeom prst="downArrow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5252618" y="526869"/>
            <a:ext cx="4227434" cy="5397049"/>
            <a:chOff x="5252618" y="526869"/>
            <a:chExt cx="4227434" cy="5397049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5591620" y="3923950"/>
              <a:ext cx="3888432" cy="19999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1" algn="ctr"/>
              <a:r>
                <a:rPr lang="ru-RU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Косвенное</a:t>
              </a:r>
              <a:r>
                <a:rPr lang="en-US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воздействие</a:t>
              </a:r>
              <a:endPara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marL="0" lvl="1" algn="ctr"/>
              <a:r>
                <a:rPr lang="ru-RU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(о</a:t>
              </a:r>
              <a:r>
                <a:rPr lang="en-US" b="1" dirty="0" err="1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посредственное</a:t>
              </a:r>
              <a:r>
                <a:rPr lang="en-US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влияние</a:t>
              </a:r>
              <a:r>
                <a:rPr lang="ru-RU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): </a:t>
              </a:r>
            </a:p>
            <a:p>
              <a:pPr marL="0" lvl="1" algn="ctr"/>
              <a:r>
                <a:rPr lang="ru-RU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загрязнение воды, воздуха, применение пестицидов и минеральных удобрений, влияние </a:t>
              </a:r>
              <a:r>
                <a:rPr lang="ru-RU" b="1" dirty="0" err="1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интродуцентов</a:t>
              </a:r>
              <a:r>
                <a:rPr lang="ru-RU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.</a:t>
              </a:r>
              <a:endPara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Стрелка вниз 16"/>
            <p:cNvSpPr/>
            <p:nvPr/>
          </p:nvSpPr>
          <p:spPr>
            <a:xfrm rot="20457852">
              <a:off x="5252618" y="526869"/>
              <a:ext cx="346686" cy="3784601"/>
            </a:xfrm>
            <a:prstGeom prst="downArrow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-252536" y="526869"/>
            <a:ext cx="4121859" cy="5409291"/>
            <a:chOff x="-252536" y="526869"/>
            <a:chExt cx="4121859" cy="5409291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-252536" y="3938799"/>
              <a:ext cx="3888432" cy="199736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1" algn="ctr"/>
              <a:r>
                <a:rPr lang="ru-RU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Прямое воздействие</a:t>
              </a:r>
              <a:r>
                <a:rPr lang="en-US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marL="0" lvl="1" algn="ctr"/>
              <a:r>
                <a:rPr lang="ru-RU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b="1" dirty="0" err="1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непосредственное</a:t>
              </a:r>
              <a:r>
                <a:rPr lang="en-US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влияние</a:t>
              </a:r>
              <a:r>
                <a:rPr lang="ru-RU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):</a:t>
              </a:r>
            </a:p>
            <a:p>
              <a:pPr marL="0" lvl="1" algn="ctr"/>
              <a:r>
                <a:rPr lang="ru-RU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строительство</a:t>
              </a:r>
              <a:r>
                <a:rPr lang="en-US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поселений</a:t>
              </a:r>
              <a:r>
                <a:rPr lang="en-US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, </a:t>
              </a:r>
              <a:r>
                <a:rPr lang="en-US" b="1" dirty="0" err="1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дорог</a:t>
              </a:r>
              <a:r>
                <a:rPr lang="en-US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, </a:t>
              </a:r>
              <a:r>
                <a:rPr lang="en-US" b="1" dirty="0" err="1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ведение</a:t>
              </a:r>
              <a:r>
                <a:rPr lang="en-US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лесозаготовок</a:t>
              </a:r>
              <a:r>
                <a:rPr lang="en-US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, </a:t>
              </a:r>
              <a:r>
                <a:rPr lang="en-US" b="1" dirty="0" err="1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охотничьего</a:t>
              </a:r>
              <a:r>
                <a:rPr lang="en-US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или</a:t>
              </a:r>
              <a:r>
                <a:rPr lang="en-US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рыболовецкого</a:t>
              </a:r>
              <a:r>
                <a:rPr lang="en-US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промысла</a:t>
              </a:r>
              <a:r>
                <a:rPr lang="en-US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, </a:t>
              </a:r>
              <a:r>
                <a:rPr lang="en-US" b="1" dirty="0" err="1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добыча</a:t>
              </a:r>
              <a:r>
                <a:rPr lang="en-US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полезных</a:t>
              </a:r>
              <a:r>
                <a:rPr lang="en-US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ископаемых</a:t>
              </a:r>
              <a:r>
                <a:rPr lang="en-US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и </a:t>
              </a:r>
              <a:r>
                <a:rPr lang="en-US" b="1" dirty="0" err="1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др</a:t>
              </a:r>
              <a:r>
                <a:rPr lang="en-US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. </a:t>
              </a:r>
              <a:endPara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Стрелка вниз 18"/>
            <p:cNvSpPr/>
            <p:nvPr/>
          </p:nvSpPr>
          <p:spPr>
            <a:xfrm rot="1142148" flipH="1">
              <a:off x="3522637" y="526869"/>
              <a:ext cx="346686" cy="3784601"/>
            </a:xfrm>
            <a:prstGeom prst="downArrow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63804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animBg="1"/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id 083 privet СИРИУС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Глянец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tint val="95000"/>
              <a:shade val="95000"/>
              <a:satMod val="120000"/>
            </a:schemeClr>
          </a:solidFill>
          <a:prstDash val="solid"/>
        </a:ln>
        <a:ln w="55000" cap="flat" cmpd="thickThin" algn="ctr">
          <a:solidFill>
            <a:schemeClr val="phClr">
              <a:tint val="90000"/>
              <a:satMod val="130000"/>
            </a:schemeClr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815</TotalTime>
  <Words>856</Words>
  <Application>Microsoft Office PowerPoint</Application>
  <PresentationFormat>Экран (4:3)</PresentationFormat>
  <Paragraphs>121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Тема Office</vt:lpstr>
      <vt:lpstr>id 083 privet СИРИУС1</vt:lpstr>
      <vt:lpstr>Природа Калужской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Антропогенное воздействие</vt:lpstr>
      <vt:lpstr>Презентация PowerPoint</vt:lpstr>
      <vt:lpstr>Загрязнение атмосферы</vt:lpstr>
      <vt:lpstr>Загрязнение гидросферы</vt:lpstr>
      <vt:lpstr>Вырубка лесов Дзержинского района</vt:lpstr>
      <vt:lpstr> Добыча известняка привела к обширному увеличению площади карьеров и терриконов.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На территории посёлка Товарково не раз были выявлены факты возгорания мусорных отходов, оказавшие значительное влияние на экологическую обстановку нашего посёлка</vt:lpstr>
      <vt:lpstr>К изменению природных ландшафтов ведут строительство промышленных объектов и дорог</vt:lpstr>
      <vt:lpstr>Природное воздействие: Лесные пожары не часто, но происходят в регионе: весной (поджог травы) или в сосновых борах Береговые оползни на обрывистых склонах рек </vt:lpstr>
      <vt:lpstr>Уникальные места Калужской области</vt:lpstr>
      <vt:lpstr>ООПТ Калужской области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Антропогенное воздействие</dc:title>
  <dc:creator>Ангелина Харитонова</dc:creator>
  <cp:lastModifiedBy>Елена Черепаха</cp:lastModifiedBy>
  <cp:revision>130</cp:revision>
  <dcterms:created xsi:type="dcterms:W3CDTF">2017-03-02T16:01:37Z</dcterms:created>
  <dcterms:modified xsi:type="dcterms:W3CDTF">2021-04-24T19:55:04Z</dcterms:modified>
</cp:coreProperties>
</file>