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6" r:id="rId3"/>
    <p:sldId id="257" r:id="rId4"/>
    <p:sldId id="258" r:id="rId5"/>
    <p:sldId id="259" r:id="rId6"/>
    <p:sldId id="261" r:id="rId7"/>
    <p:sldId id="262" r:id="rId8"/>
    <p:sldId id="263" r:id="rId9"/>
    <p:sldId id="264" r:id="rId10"/>
    <p:sldId id="265" r:id="rId11"/>
    <p:sldId id="266" r:id="rId12"/>
    <p:sldId id="267" r:id="rId13"/>
    <p:sldId id="268" r:id="rId14"/>
    <p:sldId id="269" r:id="rId15"/>
    <p:sldId id="270" r:id="rId16"/>
    <p:sldId id="271"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10.03.2022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10.03.2022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10.03.2022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10.03.2022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10.03.2022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10.03.2022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10.03.2022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3.gif"/><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catherineasquithgallery.com/uploads/posts/2021-02/1613445666_69-p-fon-dlya-prezentatsii-pro-velikuyu-oteches-9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pic>
        <p:nvPicPr>
          <p:cNvPr id="5" name="Рисунок 4" descr="лого"/>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429022"/>
            <a:ext cx="1008112" cy="100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Прямоугольник 3"/>
          <p:cNvSpPr/>
          <p:nvPr/>
        </p:nvSpPr>
        <p:spPr>
          <a:xfrm>
            <a:off x="1979712" y="245710"/>
            <a:ext cx="6696744" cy="1374735"/>
          </a:xfrm>
          <a:prstGeom prst="rect">
            <a:avLst/>
          </a:prstGeom>
        </p:spPr>
        <p:txBody>
          <a:bodyPr wrap="square">
            <a:spAutoFit/>
          </a:bodyPr>
          <a:lstStyle/>
          <a:p>
            <a:pPr algn="ctr" fontAlgn="base">
              <a:spcAft>
                <a:spcPts val="1000"/>
              </a:spcAft>
            </a:pPr>
            <a:r>
              <a:rPr lang="ru-RU" sz="1000" b="1" kern="150" dirty="0">
                <a:latin typeface="Times New Roman" pitchFamily="18" charset="0"/>
                <a:ea typeface="Times New Roman"/>
                <a:cs typeface="Times New Roman" pitchFamily="18" charset="0"/>
              </a:rPr>
              <a:t>ГОСУДАРСТВЕННОЕ БЮДЖЕТНОЕ ПРОФЕССИОНАЛЬНОЕ</a:t>
            </a:r>
            <a:endParaRPr lang="ru-RU" sz="1000" dirty="0">
              <a:latin typeface="Times New Roman" pitchFamily="18" charset="0"/>
              <a:ea typeface="Times New Roman"/>
              <a:cs typeface="Times New Roman" pitchFamily="18" charset="0"/>
            </a:endParaRPr>
          </a:p>
          <a:p>
            <a:pPr algn="ctr" fontAlgn="base">
              <a:spcAft>
                <a:spcPts val="1000"/>
              </a:spcAft>
            </a:pPr>
            <a:r>
              <a:rPr lang="ru-RU" sz="1000" b="1" kern="150" dirty="0">
                <a:latin typeface="Times New Roman" pitchFamily="18" charset="0"/>
                <a:ea typeface="Times New Roman"/>
                <a:cs typeface="Times New Roman" pitchFamily="18" charset="0"/>
              </a:rPr>
              <a:t>ОБРАЗОВАТЕЛЬНОЕ УЧРЕЖДЕНИЕ АСТРАХАНСКОЙ ОБЛАСТИ</a:t>
            </a:r>
            <a:endParaRPr lang="ru-RU" sz="1000" dirty="0">
              <a:latin typeface="Times New Roman" pitchFamily="18" charset="0"/>
              <a:ea typeface="Times New Roman"/>
              <a:cs typeface="Times New Roman" pitchFamily="18" charset="0"/>
            </a:endParaRPr>
          </a:p>
          <a:p>
            <a:pPr algn="ctr" fontAlgn="base">
              <a:spcAft>
                <a:spcPts val="1000"/>
              </a:spcAft>
            </a:pPr>
            <a:r>
              <a:rPr lang="ru-RU" sz="1000" b="1" kern="150" dirty="0">
                <a:latin typeface="Times New Roman" pitchFamily="18" charset="0"/>
                <a:ea typeface="Times New Roman"/>
                <a:cs typeface="Times New Roman" pitchFamily="18" charset="0"/>
              </a:rPr>
              <a:t>«АСТРАХАНСКИЙ ГОСУДАРСТВЕННЫЙ КОЛЛЕДЖ </a:t>
            </a:r>
            <a:endParaRPr lang="ru-RU" sz="1000" dirty="0">
              <a:latin typeface="Times New Roman" pitchFamily="18" charset="0"/>
              <a:ea typeface="Times New Roman"/>
              <a:cs typeface="Times New Roman" pitchFamily="18" charset="0"/>
            </a:endParaRPr>
          </a:p>
          <a:p>
            <a:pPr algn="ctr" fontAlgn="base">
              <a:spcAft>
                <a:spcPts val="1000"/>
              </a:spcAft>
            </a:pPr>
            <a:r>
              <a:rPr lang="ru-RU" sz="1000" b="1" kern="150" dirty="0">
                <a:latin typeface="Times New Roman" pitchFamily="18" charset="0"/>
                <a:ea typeface="Times New Roman"/>
                <a:cs typeface="Times New Roman" pitchFamily="18" charset="0"/>
              </a:rPr>
              <a:t>ПРОФЕССИОНАЛЬНЫХ ТЕХНОЛОГИЙ»</a:t>
            </a:r>
            <a:endParaRPr lang="ru-RU" sz="1000" dirty="0">
              <a:latin typeface="Times New Roman" pitchFamily="18" charset="0"/>
              <a:ea typeface="Times New Roman"/>
              <a:cs typeface="Times New Roman" pitchFamily="18" charset="0"/>
            </a:endParaRPr>
          </a:p>
          <a:p>
            <a:pPr algn="ctr"/>
            <a:r>
              <a:rPr lang="ru-RU" sz="1000" b="1" kern="150" dirty="0">
                <a:latin typeface="Times New Roman" pitchFamily="18" charset="0"/>
                <a:ea typeface="Times New Roman"/>
                <a:cs typeface="Times New Roman" pitchFamily="18" charset="0"/>
              </a:rPr>
              <a:t>(ГБПОУ АО «АГКПТ»)</a:t>
            </a:r>
            <a:endParaRPr lang="ru-RU" sz="1000" dirty="0">
              <a:latin typeface="Times New Roman" pitchFamily="18" charset="0"/>
              <a:cs typeface="Times New Roman" pitchFamily="18" charset="0"/>
            </a:endParaRPr>
          </a:p>
        </p:txBody>
      </p:sp>
      <p:sp>
        <p:nvSpPr>
          <p:cNvPr id="6" name="Прямоугольник 5"/>
          <p:cNvSpPr/>
          <p:nvPr/>
        </p:nvSpPr>
        <p:spPr>
          <a:xfrm>
            <a:off x="2339751" y="2967335"/>
            <a:ext cx="5610895" cy="461665"/>
          </a:xfrm>
          <a:prstGeom prst="rect">
            <a:avLst/>
          </a:prstGeom>
        </p:spPr>
        <p:txBody>
          <a:bodyPr wrap="none">
            <a:spAutoFit/>
          </a:bodyPr>
          <a:lstStyle/>
          <a:p>
            <a:r>
              <a:rPr lang="ru-RU" sz="2400" b="1" i="1" dirty="0">
                <a:latin typeface="Times New Roman" pitchFamily="18" charset="0"/>
                <a:cs typeface="Times New Roman" pitchFamily="18" charset="0"/>
              </a:rPr>
              <a:t>И ни на миг не дрогнули юные сердца!</a:t>
            </a:r>
          </a:p>
        </p:txBody>
      </p:sp>
      <p:sp>
        <p:nvSpPr>
          <p:cNvPr id="2" name="Прямоугольник 1"/>
          <p:cNvSpPr/>
          <p:nvPr/>
        </p:nvSpPr>
        <p:spPr>
          <a:xfrm>
            <a:off x="4283968" y="4221088"/>
            <a:ext cx="4572000" cy="923330"/>
          </a:xfrm>
          <a:prstGeom prst="rect">
            <a:avLst/>
          </a:prstGeom>
        </p:spPr>
        <p:txBody>
          <a:bodyPr>
            <a:spAutoFit/>
          </a:bodyPr>
          <a:lstStyle/>
          <a:p>
            <a:pPr algn="r"/>
            <a:endParaRPr lang="ru-RU" dirty="0">
              <a:latin typeface="Times New Roman" pitchFamily="18" charset="0"/>
              <a:cs typeface="Times New Roman" pitchFamily="18" charset="0"/>
            </a:endParaRPr>
          </a:p>
          <a:p>
            <a:pPr algn="r"/>
            <a:r>
              <a:rPr lang="ru-RU" dirty="0">
                <a:latin typeface="Times New Roman" pitchFamily="18" charset="0"/>
                <a:cs typeface="Times New Roman" pitchFamily="18" charset="0"/>
              </a:rPr>
              <a:t>Преподаватель истории </a:t>
            </a:r>
            <a:endParaRPr lang="ru-RU" dirty="0" smtClean="0">
              <a:latin typeface="Times New Roman" pitchFamily="18" charset="0"/>
              <a:cs typeface="Times New Roman" pitchFamily="18" charset="0"/>
            </a:endParaRPr>
          </a:p>
          <a:p>
            <a:pPr algn="r"/>
            <a:r>
              <a:rPr lang="ru-RU" dirty="0" err="1" smtClean="0">
                <a:latin typeface="Times New Roman" pitchFamily="18" charset="0"/>
                <a:cs typeface="Times New Roman" pitchFamily="18" charset="0"/>
              </a:rPr>
              <a:t>Ляпина</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М.В.</a:t>
            </a:r>
            <a:endParaRPr lang="ru-RU" dirty="0"/>
          </a:p>
        </p:txBody>
      </p:sp>
    </p:spTree>
    <p:extLst>
      <p:ext uri="{BB962C8B-B14F-4D97-AF65-F5344CB8AC3E}">
        <p14:creationId xmlns:p14="http://schemas.microsoft.com/office/powerpoint/2010/main" val="24488204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474345"/>
            <a:ext cx="7344816" cy="4247317"/>
          </a:xfrm>
          <a:prstGeom prst="rect">
            <a:avLst/>
          </a:prstGeom>
        </p:spPr>
        <p:txBody>
          <a:bodyPr wrap="square">
            <a:spAutoFit/>
          </a:bodyPr>
          <a:lstStyle/>
          <a:p>
            <a:r>
              <a:rPr lang="ru-RU" dirty="0">
                <a:latin typeface="Times New Roman" pitchFamily="18" charset="0"/>
                <a:cs typeface="Times New Roman" pitchFamily="18" charset="0"/>
              </a:rPr>
              <a:t>Утром 19 декабря 1941 года ворвались в город наши войска. Фашисты в панике отступали. Боря увидел, как метнулись к свайному мосту через реку три гитлеровца-подрывника со связками гранат. Выхватив из поленницы припрятанный немецкий автомат, Боря бросился вдогонку. От автоматной очереди два гитлеровца рухнули на лед. Третий фашист, убегая, выстрелил в Борю. Пуля прошла через грудь навылет, задев позвоночник. </a:t>
            </a:r>
            <a:r>
              <a:rPr lang="ru-RU" dirty="0" smtClean="0">
                <a:latin typeface="Times New Roman" pitchFamily="18" charset="0"/>
                <a:cs typeface="Times New Roman" pitchFamily="18" charset="0"/>
              </a:rPr>
              <a:t>Мост </a:t>
            </a:r>
            <a:r>
              <a:rPr lang="ru-RU" dirty="0">
                <a:latin typeface="Times New Roman" pitchFamily="18" charset="0"/>
                <a:cs typeface="Times New Roman" pitchFamily="18" charset="0"/>
              </a:rPr>
              <a:t>был сохранен для наступавших советских войск</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Борю Кузнецова доставили в Москву в клинику Всесоюзного института экспериментальной медицины. Долго боролись врачи за жизнь мальчика, но рана была слишком тяжелой. Боря умер 18 марта 1942 года и похоронен на Преображенском кладбище в Москве. Приказом по войскам Западного фронта за мужество, доблесть и героизм, проявленные в борьбе с гитлеровскими захватчиками, Боря Кузнецов был награжден медалью "За отвагу".</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7170" name="Picture 2" descr="http://vcbs.ru/images/Det/12/16/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5936" y="4509120"/>
            <a:ext cx="4608512" cy="2201385"/>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6952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7170"/>
                                        </p:tgtEl>
                                        <p:attrNameLst>
                                          <p:attrName>style.visibility</p:attrName>
                                        </p:attrNameLst>
                                      </p:cBhvr>
                                      <p:to>
                                        <p:strVal val="visible"/>
                                      </p:to>
                                    </p:set>
                                    <p:animEffect transition="in" filter="fade">
                                      <p:cBhvr>
                                        <p:cTn id="13" dur="1000"/>
                                        <p:tgtEl>
                                          <p:spTgt spid="7170"/>
                                        </p:tgtEl>
                                      </p:cBhvr>
                                    </p:animEffect>
                                    <p:anim calcmode="lin" valueType="num">
                                      <p:cBhvr>
                                        <p:cTn id="14" dur="1000" fill="hold"/>
                                        <p:tgtEl>
                                          <p:spTgt spid="7170"/>
                                        </p:tgtEl>
                                        <p:attrNameLst>
                                          <p:attrName>ppt_x</p:attrName>
                                        </p:attrNameLst>
                                      </p:cBhvr>
                                      <p:tavLst>
                                        <p:tav tm="0">
                                          <p:val>
                                            <p:strVal val="#ppt_x"/>
                                          </p:val>
                                        </p:tav>
                                        <p:tav tm="100000">
                                          <p:val>
                                            <p:strVal val="#ppt_x"/>
                                          </p:val>
                                        </p:tav>
                                      </p:tavLst>
                                    </p:anim>
                                    <p:anim calcmode="lin" valueType="num">
                                      <p:cBhvr>
                                        <p:cTn id="15" dur="1000" fill="hold"/>
                                        <p:tgtEl>
                                          <p:spTgt spid="71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404664"/>
            <a:ext cx="5616624" cy="5632311"/>
          </a:xfrm>
          <a:prstGeom prst="rect">
            <a:avLst/>
          </a:prstGeom>
        </p:spPr>
        <p:txBody>
          <a:bodyPr wrap="square">
            <a:spAutoFit/>
          </a:bodyPr>
          <a:lstStyle/>
          <a:p>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июне 1941 года в подмосковную деревню Иваново Рузского </a:t>
            </a:r>
            <a:r>
              <a:rPr lang="ru-RU" dirty="0" smtClean="0">
                <a:latin typeface="Times New Roman" pitchFamily="18" charset="0"/>
                <a:cs typeface="Times New Roman" pitchFamily="18" charset="0"/>
              </a:rPr>
              <a:t>района приехала </a:t>
            </a:r>
            <a:r>
              <a:rPr lang="ru-RU" dirty="0">
                <a:latin typeface="Times New Roman" pitchFamily="18" charset="0"/>
                <a:cs typeface="Times New Roman" pitchFamily="18" charset="0"/>
              </a:rPr>
              <a:t>на каникулы к бабушке </a:t>
            </a:r>
            <a:r>
              <a:rPr lang="ru-RU" dirty="0" smtClean="0">
                <a:latin typeface="Times New Roman" pitchFamily="18" charset="0"/>
                <a:cs typeface="Times New Roman" pitchFamily="18" charset="0"/>
              </a:rPr>
              <a:t>ленинградская </a:t>
            </a:r>
            <a:r>
              <a:rPr lang="ru-RU" dirty="0">
                <a:latin typeface="Times New Roman" pitchFamily="18" charset="0"/>
                <a:cs typeface="Times New Roman" pitchFamily="18" charset="0"/>
              </a:rPr>
              <a:t>школьница Лида Матвеева</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Когда </a:t>
            </a:r>
            <a:r>
              <a:rPr lang="ru-RU" dirty="0">
                <a:latin typeface="Times New Roman" pitchFamily="18" charset="0"/>
                <a:cs typeface="Times New Roman" pitchFamily="18" charset="0"/>
              </a:rPr>
              <a:t>деревню уже занимали немцы, прямо в центр ее вошли два советских танка с группой </a:t>
            </a:r>
            <a:r>
              <a:rPr lang="ru-RU" dirty="0" smtClean="0">
                <a:latin typeface="Times New Roman" pitchFamily="18" charset="0"/>
                <a:cs typeface="Times New Roman" pitchFamily="18" charset="0"/>
              </a:rPr>
              <a:t>бойцов.</a:t>
            </a:r>
            <a:r>
              <a:rPr lang="ru-RU" dirty="0">
                <a:latin typeface="Times New Roman" pitchFamily="18" charset="0"/>
                <a:cs typeface="Times New Roman" pitchFamily="18" charset="0"/>
              </a:rPr>
              <a:t> Увидев танки, немецкие солдаты с автоматами стали окружать наших танкистов. Жители разбежались. Началась </a:t>
            </a:r>
            <a:r>
              <a:rPr lang="ru-RU" dirty="0" smtClean="0">
                <a:latin typeface="Times New Roman" pitchFamily="18" charset="0"/>
                <a:cs typeface="Times New Roman" pitchFamily="18" charset="0"/>
              </a:rPr>
              <a:t>перестрелка. И </a:t>
            </a:r>
            <a:r>
              <a:rPr lang="ru-RU" dirty="0">
                <a:latin typeface="Times New Roman" pitchFamily="18" charset="0"/>
                <a:cs typeface="Times New Roman" pitchFamily="18" charset="0"/>
              </a:rPr>
              <a:t>вдруг все увидели, как Лида, размахивая снятым с головы платком, бежит к танкистам. Она увидела, что немцы выкатили пушку и собираются чуть ли не в упор расстрелять наши танки. Первый танк развернулся и метким снарядом разбил пушку. </a:t>
            </a:r>
            <a:r>
              <a:rPr lang="ru-RU" dirty="0" smtClean="0">
                <a:latin typeface="Times New Roman" pitchFamily="18" charset="0"/>
                <a:cs typeface="Times New Roman" pitchFamily="18" charset="0"/>
              </a:rPr>
              <a:t>Танки покинули деревню. Лиду </a:t>
            </a:r>
            <a:r>
              <a:rPr lang="ru-RU" dirty="0">
                <a:latin typeface="Times New Roman" pitchFamily="18" charset="0"/>
                <a:cs typeface="Times New Roman" pitchFamily="18" charset="0"/>
              </a:rPr>
              <a:t>фашисты </a:t>
            </a:r>
            <a:r>
              <a:rPr lang="ru-RU" dirty="0" smtClean="0">
                <a:latin typeface="Times New Roman" pitchFamily="18" charset="0"/>
                <a:cs typeface="Times New Roman" pitchFamily="18" charset="0"/>
              </a:rPr>
              <a:t>схватили. </a:t>
            </a:r>
            <a:r>
              <a:rPr lang="ru-RU" dirty="0">
                <a:latin typeface="Times New Roman" pitchFamily="18" charset="0"/>
                <a:cs typeface="Times New Roman" pitchFamily="18" charset="0"/>
              </a:rPr>
              <a:t>А когда немецкие солдаты согнали жителей деревни к сельсовету, они увидели Лиду в кровоподтеках и синяках. Здесь же на суку старой липы, существующей и сейчас, девушку повесили</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19 декабря 1941 года конница Л</a:t>
            </a:r>
            <a:r>
              <a:rPr lang="ru-RU" dirty="0" smtClean="0">
                <a:latin typeface="Times New Roman" pitchFamily="18" charset="0"/>
                <a:cs typeface="Times New Roman" pitchFamily="18" charset="0"/>
              </a:rPr>
              <a:t>. М. </a:t>
            </a:r>
            <a:r>
              <a:rPr lang="ru-RU" dirty="0" err="1" smtClean="0">
                <a:latin typeface="Times New Roman" pitchFamily="18" charset="0"/>
                <a:cs typeface="Times New Roman" pitchFamily="18" charset="0"/>
              </a:rPr>
              <a:t>Доватора</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освободила Иваново. На могиле Лиды советские солдаты поставили простой деревянный </a:t>
            </a:r>
            <a:r>
              <a:rPr lang="ru-RU" dirty="0" smtClean="0">
                <a:latin typeface="Times New Roman" pitchFamily="18" charset="0"/>
                <a:cs typeface="Times New Roman" pitchFamily="18" charset="0"/>
              </a:rPr>
              <a:t>обелиск.</a:t>
            </a:r>
            <a:endParaRPr lang="ru-RU" dirty="0">
              <a:latin typeface="Times New Roman" pitchFamily="18" charset="0"/>
              <a:cs typeface="Times New Roman" pitchFamily="18" charset="0"/>
            </a:endParaRPr>
          </a:p>
        </p:txBody>
      </p:sp>
      <p:pic>
        <p:nvPicPr>
          <p:cNvPr id="10242" name="Picture 2" descr="https://static.tildacdn.com/tild3266-6138-4662-b836-653333666662/Layer_1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83288" y="404664"/>
            <a:ext cx="1872208" cy="25922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4" name="Picture 4" descr="http://photos.wikimapia.org/p/00/04/98/16/45_big.jpg"/>
          <p:cNvPicPr>
            <a:picLocks noChangeAspect="1" noChangeArrowheads="1"/>
          </p:cNvPicPr>
          <p:nvPr/>
        </p:nvPicPr>
        <p:blipFill rotWithShape="1">
          <a:blip r:embed="rId4">
            <a:extLst>
              <a:ext uri="{28A0092B-C50C-407E-A947-70E740481C1C}">
                <a14:useLocalDpi xmlns:a14="http://schemas.microsoft.com/office/drawing/2010/main" val="0"/>
              </a:ext>
            </a:extLst>
          </a:blip>
          <a:srcRect l="13749" r="15303"/>
          <a:stretch/>
        </p:blipFill>
        <p:spPr bwMode="auto">
          <a:xfrm>
            <a:off x="6893768" y="4149561"/>
            <a:ext cx="2051247" cy="2204548"/>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0680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0242"/>
                                        </p:tgtEl>
                                        <p:attrNameLst>
                                          <p:attrName>style.visibility</p:attrName>
                                        </p:attrNameLst>
                                      </p:cBhvr>
                                      <p:to>
                                        <p:strVal val="visible"/>
                                      </p:to>
                                    </p:set>
                                    <p:animEffect transition="in" filter="fade">
                                      <p:cBhvr>
                                        <p:cTn id="11" dur="1000"/>
                                        <p:tgtEl>
                                          <p:spTgt spid="10242"/>
                                        </p:tgtEl>
                                      </p:cBhvr>
                                    </p:animEffect>
                                    <p:anim calcmode="lin" valueType="num">
                                      <p:cBhvr>
                                        <p:cTn id="12" dur="1000" fill="hold"/>
                                        <p:tgtEl>
                                          <p:spTgt spid="10242"/>
                                        </p:tgtEl>
                                        <p:attrNameLst>
                                          <p:attrName>ppt_x</p:attrName>
                                        </p:attrNameLst>
                                      </p:cBhvr>
                                      <p:tavLst>
                                        <p:tav tm="0">
                                          <p:val>
                                            <p:strVal val="#ppt_x"/>
                                          </p:val>
                                        </p:tav>
                                        <p:tav tm="100000">
                                          <p:val>
                                            <p:strVal val="#ppt_x"/>
                                          </p:val>
                                        </p:tav>
                                      </p:tavLst>
                                    </p:anim>
                                    <p:anim calcmode="lin" valueType="num">
                                      <p:cBhvr>
                                        <p:cTn id="13" dur="1000" fill="hold"/>
                                        <p:tgtEl>
                                          <p:spTgt spid="1024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fade">
                                      <p:cBhvr>
                                        <p:cTn id="17" dur="1000"/>
                                        <p:tgtEl>
                                          <p:spTgt spid="10244"/>
                                        </p:tgtEl>
                                      </p:cBhvr>
                                    </p:animEffect>
                                    <p:anim calcmode="lin" valueType="num">
                                      <p:cBhvr>
                                        <p:cTn id="18" dur="1000" fill="hold"/>
                                        <p:tgtEl>
                                          <p:spTgt spid="10244"/>
                                        </p:tgtEl>
                                        <p:attrNameLst>
                                          <p:attrName>ppt_x</p:attrName>
                                        </p:attrNameLst>
                                      </p:cBhvr>
                                      <p:tavLst>
                                        <p:tav tm="0">
                                          <p:val>
                                            <p:strVal val="#ppt_x"/>
                                          </p:val>
                                        </p:tav>
                                        <p:tav tm="100000">
                                          <p:val>
                                            <p:strVal val="#ppt_x"/>
                                          </p:val>
                                        </p:tav>
                                      </p:tavLst>
                                    </p:anim>
                                    <p:anim calcmode="lin" valueType="num">
                                      <p:cBhvr>
                                        <p:cTn id="19" dur="1000" fill="hold"/>
                                        <p:tgtEl>
                                          <p:spTgt spid="102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295636" y="404664"/>
            <a:ext cx="4572508" cy="5909310"/>
          </a:xfrm>
          <a:prstGeom prst="rect">
            <a:avLst/>
          </a:prstGeom>
        </p:spPr>
        <p:txBody>
          <a:bodyPr wrap="square">
            <a:spAutoFit/>
          </a:bodyPr>
          <a:lstStyle/>
          <a:p>
            <a:r>
              <a:rPr lang="ru-RU" dirty="0" smtClean="0">
                <a:latin typeface="Times New Roman" pitchFamily="18" charset="0"/>
                <a:cs typeface="Times New Roman" pitchFamily="18" charset="0"/>
              </a:rPr>
              <a:t>	2 </a:t>
            </a:r>
            <a:r>
              <a:rPr lang="ru-RU" dirty="0">
                <a:latin typeface="Times New Roman" pitchFamily="18" charset="0"/>
                <a:cs typeface="Times New Roman" pitchFamily="18" charset="0"/>
              </a:rPr>
              <a:t>ноября в деревне </a:t>
            </a:r>
            <a:r>
              <a:rPr lang="ru-RU" dirty="0" err="1">
                <a:latin typeface="Times New Roman" pitchFamily="18" charset="0"/>
                <a:cs typeface="Times New Roman" pitchFamily="18" charset="0"/>
              </a:rPr>
              <a:t>Межутино</a:t>
            </a:r>
            <a:r>
              <a:rPr lang="ru-RU" dirty="0">
                <a:latin typeface="Times New Roman" pitchFamily="18" charset="0"/>
                <a:cs typeface="Times New Roman" pitchFamily="18" charset="0"/>
              </a:rPr>
              <a:t>, близ с. Поречье бывшего </a:t>
            </a:r>
            <a:r>
              <a:rPr lang="ru-RU" dirty="0" err="1">
                <a:latin typeface="Times New Roman" pitchFamily="18" charset="0"/>
                <a:cs typeface="Times New Roman" pitchFamily="18" charset="0"/>
              </a:rPr>
              <a:t>Уваровского</a:t>
            </a:r>
            <a:r>
              <a:rPr lang="ru-RU" dirty="0">
                <a:latin typeface="Times New Roman" pitchFamily="18" charset="0"/>
                <a:cs typeface="Times New Roman" pitchFamily="18" charset="0"/>
              </a:rPr>
              <a:t>, теперь Можайского района Московской области, был расстрелян фашистами 14-летний Лёня </a:t>
            </a:r>
            <a:r>
              <a:rPr lang="ru-RU" dirty="0" err="1">
                <a:latin typeface="Times New Roman" pitchFamily="18" charset="0"/>
                <a:cs typeface="Times New Roman" pitchFamily="18" charset="0"/>
              </a:rPr>
              <a:t>Засыпкин</a:t>
            </a:r>
            <a:r>
              <a:rPr lang="ru-RU" dirty="0">
                <a:latin typeface="Times New Roman" pitchFamily="18" charset="0"/>
                <a:cs typeface="Times New Roman" pitchFamily="18" charset="0"/>
              </a:rPr>
              <a:t>, ученик </a:t>
            </a:r>
            <a:r>
              <a:rPr lang="ru-RU" dirty="0" err="1">
                <a:latin typeface="Times New Roman" pitchFamily="18" charset="0"/>
                <a:cs typeface="Times New Roman" pitchFamily="18" charset="0"/>
              </a:rPr>
              <a:t>Порецкой</a:t>
            </a:r>
            <a:r>
              <a:rPr lang="ru-RU" dirty="0">
                <a:latin typeface="Times New Roman" pitchFamily="18" charset="0"/>
                <a:cs typeface="Times New Roman" pitchFamily="18" charset="0"/>
              </a:rPr>
              <a:t> школы.</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Решительный</a:t>
            </a:r>
            <a:r>
              <a:rPr lang="ru-RU" dirty="0">
                <a:latin typeface="Times New Roman" pitchFamily="18" charset="0"/>
                <a:cs typeface="Times New Roman" pitchFamily="18" charset="0"/>
              </a:rPr>
              <a:t>, смелый парнишка в дни оккупации деревни фашистами стал вожаком небольшой группы ребят, которая совершала различные диверсии. В его группу входили: Вася Федосов, Федя Голубев, Толя Камалов, Коля Денисов, Толя Мосягин (из </a:t>
            </a:r>
            <a:r>
              <a:rPr lang="ru-RU" dirty="0" err="1">
                <a:latin typeface="Times New Roman" pitchFamily="18" charset="0"/>
                <a:cs typeface="Times New Roman" pitchFamily="18" charset="0"/>
              </a:rPr>
              <a:t>д.Гладково</a:t>
            </a:r>
            <a:r>
              <a:rPr lang="ru-RU" dirty="0">
                <a:latin typeface="Times New Roman" pitchFamily="18" charset="0"/>
                <a:cs typeface="Times New Roman" pitchFamily="18" charset="0"/>
              </a:rPr>
              <a:t>) и мальчик по фамилии Демин. Нередко этим ребятам давал задания и помогал советами партизан, имя которого осталось неизвестным.</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Это </a:t>
            </a:r>
            <a:r>
              <a:rPr lang="ru-RU" dirty="0">
                <a:latin typeface="Times New Roman" pitchFamily="18" charset="0"/>
                <a:cs typeface="Times New Roman" pitchFamily="18" charset="0"/>
              </a:rPr>
              <a:t>по его совету ребята подсыпали соль в бак с бензином, и фашисты не смогли вывезти награбленное имущество. По его заданию ребята похитили ящик, в котором находились карты Подмосковья.</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13314" name="Picture 2" descr="https://avatars.mds.yandex.net/get-zen_doc/3769340/pub_5ffeeba89bebf134007f08fc_5ffeebe39bebf134007fa5a9/scale_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8144" y="1480948"/>
            <a:ext cx="2952327" cy="33406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493794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3314"/>
                                        </p:tgtEl>
                                        <p:attrNameLst>
                                          <p:attrName>style.visibility</p:attrName>
                                        </p:attrNameLst>
                                      </p:cBhvr>
                                      <p:to>
                                        <p:strVal val="visible"/>
                                      </p:to>
                                    </p:set>
                                    <p:animEffect transition="in" filter="fade">
                                      <p:cBhvr>
                                        <p:cTn id="11" dur="1000"/>
                                        <p:tgtEl>
                                          <p:spTgt spid="13314"/>
                                        </p:tgtEl>
                                      </p:cBhvr>
                                    </p:animEffect>
                                    <p:anim calcmode="lin" valueType="num">
                                      <p:cBhvr>
                                        <p:cTn id="12" dur="1000" fill="hold"/>
                                        <p:tgtEl>
                                          <p:spTgt spid="13314"/>
                                        </p:tgtEl>
                                        <p:attrNameLst>
                                          <p:attrName>ppt_x</p:attrName>
                                        </p:attrNameLst>
                                      </p:cBhvr>
                                      <p:tavLst>
                                        <p:tav tm="0">
                                          <p:val>
                                            <p:strVal val="#ppt_x"/>
                                          </p:val>
                                        </p:tav>
                                        <p:tav tm="100000">
                                          <p:val>
                                            <p:strVal val="#ppt_x"/>
                                          </p:val>
                                        </p:tav>
                                      </p:tavLst>
                                    </p:anim>
                                    <p:anim calcmode="lin" valueType="num">
                                      <p:cBhvr>
                                        <p:cTn id="13" dur="1000" fill="hold"/>
                                        <p:tgtEl>
                                          <p:spTgt spid="133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619672" y="197346"/>
            <a:ext cx="7200800" cy="3693319"/>
          </a:xfrm>
          <a:prstGeom prst="rect">
            <a:avLst/>
          </a:prstGeom>
        </p:spPr>
        <p:txBody>
          <a:bodyPr wrap="square">
            <a:spAutoFit/>
          </a:bodyPr>
          <a:lstStyle/>
          <a:p>
            <a:r>
              <a:rPr lang="ru-RU" dirty="0" smtClean="0">
                <a:latin typeface="Times New Roman" pitchFamily="18" charset="0"/>
                <a:cs typeface="Times New Roman" pitchFamily="18" charset="0"/>
              </a:rPr>
              <a:t>	У </a:t>
            </a:r>
            <a:r>
              <a:rPr lang="ru-RU" dirty="0">
                <a:latin typeface="Times New Roman" pitchFamily="18" charset="0"/>
                <a:cs typeface="Times New Roman" pitchFamily="18" charset="0"/>
              </a:rPr>
              <a:t>немцев пропадало оружие, заводные ручки от автомашин, исчезали солдатские сумки. То здесь, то там оказывались перерезанными провода, проколотыми шины автомашин. Немцы усилили охрану, участили облавы. Во время одной из таких облав были схвачены и расстреляны Демин и Мосягин, у которого при обыске нашли комсомольский билет. После очередной пропажи ящика гранат, винтовки и автомата, фашисты согнали всех жителей села на ток и объявили, что если через 2 часа оружие не возвратят, все жители села будут </a:t>
            </a:r>
            <a:r>
              <a:rPr lang="ru-RU" dirty="0" smtClean="0">
                <a:latin typeface="Times New Roman" pitchFamily="18" charset="0"/>
                <a:cs typeface="Times New Roman" pitchFamily="18" charset="0"/>
              </a:rPr>
              <a:t>расстреляны.</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полдень Лёня </a:t>
            </a:r>
            <a:r>
              <a:rPr lang="ru-RU" dirty="0" err="1">
                <a:latin typeface="Times New Roman" pitchFamily="18" charset="0"/>
                <a:cs typeface="Times New Roman" pitchFamily="18" charset="0"/>
              </a:rPr>
              <a:t>Засыпкин</a:t>
            </a:r>
            <a:r>
              <a:rPr lang="ru-RU" dirty="0">
                <a:latin typeface="Times New Roman" pitchFamily="18" charset="0"/>
                <a:cs typeface="Times New Roman" pitchFamily="18" charset="0"/>
              </a:rPr>
              <a:t> пришел в немецкий штаб и заявил, что оружие у него.</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Лёня </a:t>
            </a:r>
            <a:r>
              <a:rPr lang="ru-RU" dirty="0">
                <a:latin typeface="Times New Roman" pitchFamily="18" charset="0"/>
                <a:cs typeface="Times New Roman" pitchFamily="18" charset="0"/>
              </a:rPr>
              <a:t>погиб, но своих односельчан спас от расстрела. Похоронен Лёня в полукилометре от д. </a:t>
            </a:r>
            <a:r>
              <a:rPr lang="ru-RU" dirty="0" err="1">
                <a:latin typeface="Times New Roman" pitchFamily="18" charset="0"/>
                <a:cs typeface="Times New Roman" pitchFamily="18" charset="0"/>
              </a:rPr>
              <a:t>Межутино</a:t>
            </a:r>
            <a:r>
              <a:rPr lang="ru-RU" dirty="0">
                <a:latin typeface="Times New Roman" pitchFamily="18" charset="0"/>
                <a:cs typeface="Times New Roman" pitchFamily="18" charset="0"/>
              </a:rPr>
              <a:t>. На его могиле установлен памятник.</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1026" name="Picture 2" descr="https://photo.foto-planeta.com/view/2/9/mezhutino-2972.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07904" y="3801007"/>
            <a:ext cx="4464496" cy="2808121"/>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96049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1000"/>
                                        <p:tgtEl>
                                          <p:spTgt spid="1026"/>
                                        </p:tgtEl>
                                      </p:cBhvr>
                                    </p:animEffect>
                                    <p:anim calcmode="lin" valueType="num">
                                      <p:cBhvr>
                                        <p:cTn id="14" dur="1000" fill="hold"/>
                                        <p:tgtEl>
                                          <p:spTgt spid="1026"/>
                                        </p:tgtEl>
                                        <p:attrNameLst>
                                          <p:attrName>ppt_x</p:attrName>
                                        </p:attrNameLst>
                                      </p:cBhvr>
                                      <p:tavLst>
                                        <p:tav tm="0">
                                          <p:val>
                                            <p:strVal val="#ppt_x"/>
                                          </p:val>
                                        </p:tav>
                                        <p:tav tm="100000">
                                          <p:val>
                                            <p:strVal val="#ppt_x"/>
                                          </p:val>
                                        </p:tav>
                                      </p:tavLst>
                                    </p:anim>
                                    <p:anim calcmode="lin" valueType="num">
                                      <p:cBhvr>
                                        <p:cTn id="15" dur="1000" fill="hold"/>
                                        <p:tgtEl>
                                          <p:spTgt spid="10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404664"/>
            <a:ext cx="5040560" cy="5632311"/>
          </a:xfrm>
          <a:prstGeom prst="rect">
            <a:avLst/>
          </a:prstGeom>
        </p:spPr>
        <p:txBody>
          <a:bodyPr wrap="square">
            <a:spAutoFit/>
          </a:bodyPr>
          <a:lstStyle/>
          <a:p>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Поленове, где находится дом-музей замечательного русского художника В</a:t>
            </a:r>
            <a:r>
              <a:rPr lang="ru-RU" dirty="0" smtClean="0">
                <a:latin typeface="Times New Roman" pitchFamily="18" charset="0"/>
                <a:cs typeface="Times New Roman" pitchFamily="18" charset="0"/>
              </a:rPr>
              <a:t>. Д. Поленова</a:t>
            </a:r>
            <a:r>
              <a:rPr lang="ru-RU" dirty="0">
                <a:latin typeface="Times New Roman" pitchFamily="18" charset="0"/>
                <a:cs typeface="Times New Roman" pitchFamily="18" charset="0"/>
              </a:rPr>
              <a:t>, до войны жил Володя Кузьмин. Мать его работала в музее, Володя ходил в школу в село </a:t>
            </a:r>
            <a:r>
              <a:rPr lang="ru-RU" dirty="0" err="1">
                <a:latin typeface="Times New Roman" pitchFamily="18" charset="0"/>
                <a:cs typeface="Times New Roman" pitchFamily="18" charset="0"/>
              </a:rPr>
              <a:t>Страхово</a:t>
            </a:r>
            <a:r>
              <a:rPr lang="ru-RU" dirty="0">
                <a:latin typeface="Times New Roman" pitchFamily="18" charset="0"/>
                <a:cs typeface="Times New Roman" pitchFamily="18" charset="0"/>
              </a:rPr>
              <a:t> в трех километрах от </a:t>
            </a:r>
            <a:r>
              <a:rPr lang="ru-RU" dirty="0" err="1">
                <a:latin typeface="Times New Roman" pitchFamily="18" charset="0"/>
                <a:cs typeface="Times New Roman" pitchFamily="18" charset="0"/>
              </a:rPr>
              <a:t>Поленово</a:t>
            </a:r>
            <a:r>
              <a:rPr lang="ru-RU" dirty="0">
                <a:latin typeface="Times New Roman" pitchFamily="18" charset="0"/>
                <a:cs typeface="Times New Roman" pitchFamily="18" charset="0"/>
              </a:rPr>
              <a:t>.</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Когда </a:t>
            </a:r>
            <a:r>
              <a:rPr lang="ru-RU" dirty="0">
                <a:latin typeface="Times New Roman" pitchFamily="18" charset="0"/>
                <a:cs typeface="Times New Roman" pitchFamily="18" charset="0"/>
              </a:rPr>
              <a:t>гитлеровцы захватили Тарусу и стали на </a:t>
            </a:r>
            <a:r>
              <a:rPr lang="ru-RU" dirty="0" err="1">
                <a:latin typeface="Times New Roman" pitchFamily="18" charset="0"/>
                <a:cs typeface="Times New Roman" pitchFamily="18" charset="0"/>
              </a:rPr>
              <a:t>Очковских</a:t>
            </a:r>
            <a:r>
              <a:rPr lang="ru-RU" dirty="0">
                <a:latin typeface="Times New Roman" pitchFamily="18" charset="0"/>
                <a:cs typeface="Times New Roman" pitchFamily="18" charset="0"/>
              </a:rPr>
              <a:t> горах устанавливать дальнобойные орудия, Володя начал помогать советским солдатам разведывательного батальона, стоявшим в </a:t>
            </a:r>
            <a:r>
              <a:rPr lang="ru-RU" dirty="0" err="1">
                <a:latin typeface="Times New Roman" pitchFamily="18" charset="0"/>
                <a:cs typeface="Times New Roman" pitchFamily="18" charset="0"/>
              </a:rPr>
              <a:t>Бехово</a:t>
            </a:r>
            <a:r>
              <a:rPr lang="ru-RU" dirty="0">
                <a:latin typeface="Times New Roman" pitchFamily="18" charset="0"/>
                <a:cs typeface="Times New Roman" pitchFamily="18" charset="0"/>
              </a:rPr>
              <a:t> и </a:t>
            </a:r>
            <a:r>
              <a:rPr lang="ru-RU" dirty="0" err="1">
                <a:latin typeface="Times New Roman" pitchFamily="18" charset="0"/>
                <a:cs typeface="Times New Roman" pitchFamily="18" charset="0"/>
              </a:rPr>
              <a:t>Страхово</a:t>
            </a:r>
            <a:r>
              <a:rPr lang="ru-RU" dirty="0">
                <a:latin typeface="Times New Roman" pitchFamily="18" charset="0"/>
                <a:cs typeface="Times New Roman" pitchFamily="18" charset="0"/>
              </a:rPr>
              <a:t>. Он вместе с Сережей </a:t>
            </a:r>
            <a:r>
              <a:rPr lang="ru-RU" dirty="0" err="1">
                <a:latin typeface="Times New Roman" pitchFamily="18" charset="0"/>
                <a:cs typeface="Times New Roman" pitchFamily="18" charset="0"/>
              </a:rPr>
              <a:t>Наумкиным</a:t>
            </a:r>
            <a:r>
              <a:rPr lang="ru-RU" dirty="0">
                <a:latin typeface="Times New Roman" pitchFamily="18" charset="0"/>
                <a:cs typeface="Times New Roman" pitchFamily="18" charset="0"/>
              </a:rPr>
              <a:t> взялся перевозить на лодке разведчиков</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Во время переправы фашисты стали обстреливать лодку. Разведчики бросились в воду, Сережа успел лечь в лодку, а Володю ранило. Течением лодку подогнало к берегу у деревни </a:t>
            </a:r>
            <a:r>
              <a:rPr lang="ru-RU" dirty="0" err="1">
                <a:latin typeface="Times New Roman" pitchFamily="18" charset="0"/>
                <a:cs typeface="Times New Roman" pitchFamily="18" charset="0"/>
              </a:rPr>
              <a:t>Бехово</a:t>
            </a:r>
            <a:r>
              <a:rPr lang="ru-RU" dirty="0">
                <a:latin typeface="Times New Roman" pitchFamily="18" charset="0"/>
                <a:cs typeface="Times New Roman" pitchFamily="18" charset="0"/>
              </a:rPr>
              <a:t>. Подбежавшие красноармейцы оказали медицинскую помощь Володе, но по дороге в госпиталь он скончался.</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2050" name="Picture 2" descr="http://900igr.net/up/datas/195585/012.jpg"/>
          <p:cNvPicPr>
            <a:picLocks noChangeAspect="1" noChangeArrowheads="1"/>
          </p:cNvPicPr>
          <p:nvPr/>
        </p:nvPicPr>
        <p:blipFill rotWithShape="1">
          <a:blip r:embed="rId3">
            <a:extLst>
              <a:ext uri="{28A0092B-C50C-407E-A947-70E740481C1C}">
                <a14:useLocalDpi xmlns:a14="http://schemas.microsoft.com/office/drawing/2010/main" val="0"/>
              </a:ext>
            </a:extLst>
          </a:blip>
          <a:srcRect l="33674" t="16712" r="32653"/>
          <a:stretch/>
        </p:blipFill>
        <p:spPr bwMode="auto">
          <a:xfrm>
            <a:off x="6444208" y="1124744"/>
            <a:ext cx="2304256" cy="4248472"/>
          </a:xfrm>
          <a:prstGeom prst="rect">
            <a:avLst/>
          </a:prstGeom>
          <a:ln w="127000" cap="sq">
            <a:solidFill>
              <a:srgbClr val="000000"/>
            </a:solidFill>
            <a:miter lim="800000"/>
          </a:ln>
          <a:effectLst>
            <a:outerShdw blurRad="57150" dist="50800" dir="2700000" algn="tl" rotWithShape="0">
              <a:srgbClr val="000000">
                <a:alpha val="4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5918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050"/>
                                        </p:tgtEl>
                                        <p:attrNameLst>
                                          <p:attrName>style.visibility</p:attrName>
                                        </p:attrNameLst>
                                      </p:cBhvr>
                                      <p:to>
                                        <p:strVal val="visible"/>
                                      </p:to>
                                    </p:set>
                                    <p:animEffect transition="in" filter="fade">
                                      <p:cBhvr>
                                        <p:cTn id="11" dur="1000"/>
                                        <p:tgtEl>
                                          <p:spTgt spid="2050"/>
                                        </p:tgtEl>
                                      </p:cBhvr>
                                    </p:animEffect>
                                    <p:anim calcmode="lin" valueType="num">
                                      <p:cBhvr>
                                        <p:cTn id="12" dur="1000" fill="hold"/>
                                        <p:tgtEl>
                                          <p:spTgt spid="2050"/>
                                        </p:tgtEl>
                                        <p:attrNameLst>
                                          <p:attrName>ppt_x</p:attrName>
                                        </p:attrNameLst>
                                      </p:cBhvr>
                                      <p:tavLst>
                                        <p:tav tm="0">
                                          <p:val>
                                            <p:strVal val="#ppt_x"/>
                                          </p:val>
                                        </p:tav>
                                        <p:tav tm="100000">
                                          <p:val>
                                            <p:strVal val="#ppt_x"/>
                                          </p:val>
                                        </p:tav>
                                      </p:tavLst>
                                    </p:anim>
                                    <p:anim calcmode="lin" valueType="num">
                                      <p:cBhvr>
                                        <p:cTn id="13" dur="1000" fill="hold"/>
                                        <p:tgtEl>
                                          <p:spTgt spid="20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547664" y="332656"/>
            <a:ext cx="7200800" cy="2862322"/>
          </a:xfrm>
          <a:prstGeom prst="rect">
            <a:avLst/>
          </a:prstGeom>
        </p:spPr>
        <p:txBody>
          <a:bodyPr wrap="square">
            <a:spAutoFit/>
          </a:bodyPr>
          <a:lstStyle/>
          <a:p>
            <a:r>
              <a:rPr lang="ru-RU" dirty="0">
                <a:latin typeface="Times New Roman" pitchFamily="18" charset="0"/>
                <a:cs typeface="Times New Roman" pitchFamily="18" charset="0"/>
              </a:rPr>
              <a:t>Его похоронили перед зданием музея и на небольшой пирамидке было написано: "Здесь погребен десятилетний герой Володя Кузьмин, отдавший свою жизнь за дело Красной Армии. Род. в 1931 г., убит в 1941 г</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Сейчас на этом месте установлен монумент - белый камень. На одной стороне слова: "Вечная память героям, павшим в боях за Родину - политрук Тарасов - минометчики Кудрявцев и Чашкин. И при выполнении боевого задания погиб пионер Володя Кузьмин". На другой стороне: "Здесь был остановлен враг. Ноябрь-декабрь 1941 г".</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3074" name="Picture 2" descr="http://900igr.net/up/datai/129562/0005-00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7744" y="3198279"/>
            <a:ext cx="5976664" cy="31394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772667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1000"/>
                                        <p:tgtEl>
                                          <p:spTgt spid="3074"/>
                                        </p:tgtEl>
                                      </p:cBhvr>
                                    </p:animEffect>
                                    <p:anim calcmode="lin" valueType="num">
                                      <p:cBhvr>
                                        <p:cTn id="12" dur="1000" fill="hold"/>
                                        <p:tgtEl>
                                          <p:spTgt spid="3074"/>
                                        </p:tgtEl>
                                        <p:attrNameLst>
                                          <p:attrName>ppt_x</p:attrName>
                                        </p:attrNameLst>
                                      </p:cBhvr>
                                      <p:tavLst>
                                        <p:tav tm="0">
                                          <p:val>
                                            <p:strVal val="#ppt_x"/>
                                          </p:val>
                                        </p:tav>
                                        <p:tav tm="100000">
                                          <p:val>
                                            <p:strVal val="#ppt_x"/>
                                          </p:val>
                                        </p:tav>
                                      </p:tavLst>
                                    </p:anim>
                                    <p:anim calcmode="lin" valueType="num">
                                      <p:cBhvr>
                                        <p:cTn id="13" dur="1000" fill="hold"/>
                                        <p:tgtEl>
                                          <p:spTgt spid="30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s://thepresentation.ru/img/tmb/3/284757/c3e6a06ea1016858c7c24b3aeecb6575-800x.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3789040"/>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https://rpl-rt.ucoz.ru/novosti2/2019-2020/uvr/minuta_molchanija.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0" y="3789040"/>
            <a:ext cx="9144000" cy="30689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066354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4355976" y="260648"/>
            <a:ext cx="4572000" cy="1200329"/>
          </a:xfrm>
          <a:prstGeom prst="rect">
            <a:avLst/>
          </a:prstGeom>
        </p:spPr>
        <p:txBody>
          <a:bodyPr>
            <a:spAutoFit/>
          </a:bodyPr>
          <a:lstStyle/>
          <a:p>
            <a:pPr algn="ctr"/>
            <a:r>
              <a:rPr lang="ru-RU" dirty="0">
                <a:latin typeface="Times New Roman" pitchFamily="18" charset="0"/>
                <a:cs typeface="Times New Roman" pitchFamily="18" charset="0"/>
              </a:rPr>
              <a:t>Слава защитникам маленьким нашим, </a:t>
            </a:r>
            <a:endParaRPr lang="ru-RU" dirty="0" smtClean="0">
              <a:latin typeface="Times New Roman" pitchFamily="18" charset="0"/>
              <a:cs typeface="Times New Roman" pitchFamily="18" charset="0"/>
            </a:endParaRPr>
          </a:p>
          <a:p>
            <a:pPr algn="ctr"/>
            <a:r>
              <a:rPr lang="ru-RU" dirty="0" smtClean="0">
                <a:latin typeface="Times New Roman" pitchFamily="18" charset="0"/>
                <a:cs typeface="Times New Roman" pitchFamily="18" charset="0"/>
              </a:rPr>
              <a:t>Слава </a:t>
            </a:r>
            <a:r>
              <a:rPr lang="ru-RU" dirty="0">
                <a:latin typeface="Times New Roman" pitchFamily="18" charset="0"/>
                <a:cs typeface="Times New Roman" pitchFamily="18" charset="0"/>
              </a:rPr>
              <a:t>героям за Родину павшим! </a:t>
            </a:r>
            <a:endParaRPr lang="ru-RU" dirty="0" smtClean="0">
              <a:latin typeface="Times New Roman" pitchFamily="18" charset="0"/>
              <a:cs typeface="Times New Roman" pitchFamily="18" charset="0"/>
            </a:endParaRPr>
          </a:p>
          <a:p>
            <a:pPr algn="r"/>
            <a:r>
              <a:rPr lang="ru-RU" dirty="0">
                <a:latin typeface="Times New Roman" pitchFamily="18" charset="0"/>
                <a:cs typeface="Times New Roman" pitchFamily="18" charset="0"/>
              </a:rPr>
              <a:t>Рустам Гафуров </a:t>
            </a:r>
            <a:br>
              <a:rPr lang="ru-RU" dirty="0">
                <a:latin typeface="Times New Roman" pitchFamily="18" charset="0"/>
                <a:cs typeface="Times New Roman" pitchFamily="18" charset="0"/>
              </a:rPr>
            </a:br>
            <a:endParaRPr lang="ru-RU" dirty="0">
              <a:effectLst/>
              <a:latin typeface="Times New Roman" pitchFamily="18" charset="0"/>
              <a:cs typeface="Times New Roman" pitchFamily="18" charset="0"/>
            </a:endParaRPr>
          </a:p>
        </p:txBody>
      </p:sp>
      <p:sp>
        <p:nvSpPr>
          <p:cNvPr id="5" name="Прямоугольник 4"/>
          <p:cNvSpPr/>
          <p:nvPr/>
        </p:nvSpPr>
        <p:spPr>
          <a:xfrm>
            <a:off x="1259632" y="1340768"/>
            <a:ext cx="7668344" cy="3416320"/>
          </a:xfrm>
          <a:prstGeom prst="rect">
            <a:avLst/>
          </a:prstGeom>
        </p:spPr>
        <p:txBody>
          <a:bodyPr wrap="square">
            <a:spAutoFit/>
          </a:bodyPr>
          <a:lstStyle/>
          <a:p>
            <a:pPr marL="95250" marR="95250" algn="just">
              <a:spcBef>
                <a:spcPts val="500"/>
              </a:spcBef>
              <a:spcAft>
                <a:spcPts val="500"/>
              </a:spcAft>
            </a:pPr>
            <a:r>
              <a:rPr lang="ru-RU" dirty="0" smtClean="0">
                <a:latin typeface="Times New Roman"/>
                <a:ea typeface="Times New Roman"/>
              </a:rPr>
              <a:t>	Стремясь </a:t>
            </a:r>
            <a:r>
              <a:rPr lang="ru-RU" dirty="0">
                <a:latin typeface="Times New Roman"/>
                <a:ea typeface="Times New Roman"/>
              </a:rPr>
              <a:t>помочь армии, подростки, школьники, молодежь принимали активное участие в битве за Москву. Уже к концу 1941 года гитлеровцы стали ставить школьников в один ряд с взрослыми защитниками столицы. Генерал фон </a:t>
            </a:r>
            <a:r>
              <a:rPr lang="ru-RU" dirty="0" err="1">
                <a:latin typeface="Times New Roman"/>
                <a:ea typeface="Times New Roman"/>
              </a:rPr>
              <a:t>Клюге</a:t>
            </a:r>
            <a:r>
              <a:rPr lang="ru-RU" dirty="0">
                <a:latin typeface="Times New Roman"/>
                <a:ea typeface="Times New Roman"/>
              </a:rPr>
              <a:t> даже издает специальный приказ</a:t>
            </a:r>
            <a:r>
              <a:rPr lang="ru-RU" dirty="0" smtClean="0">
                <a:latin typeface="Times New Roman"/>
                <a:ea typeface="Times New Roman"/>
              </a:rPr>
              <a:t>: "...</a:t>
            </a:r>
            <a:r>
              <a:rPr lang="ru-RU" dirty="0">
                <a:latin typeface="Times New Roman"/>
                <a:ea typeface="Times New Roman"/>
              </a:rPr>
              <a:t>Всеми средствами следует препятствовать гражданским лицам  двигаться по железнодорожным путям. Особенно нужно остерегаться повсюду снующих мальчишек советской организации </a:t>
            </a:r>
            <a:r>
              <a:rPr lang="ru-RU" dirty="0" smtClean="0">
                <a:latin typeface="Times New Roman"/>
                <a:ea typeface="Times New Roman"/>
              </a:rPr>
              <a:t>пионеров".</a:t>
            </a:r>
            <a:r>
              <a:rPr lang="ru-RU" dirty="0">
                <a:latin typeface="Times New Roman"/>
                <a:ea typeface="Times New Roman"/>
              </a:rPr>
              <a:t/>
            </a:r>
            <a:br>
              <a:rPr lang="ru-RU" dirty="0">
                <a:latin typeface="Times New Roman"/>
                <a:ea typeface="Times New Roman"/>
              </a:rPr>
            </a:br>
            <a:r>
              <a:rPr lang="ru-RU" dirty="0">
                <a:latin typeface="Times New Roman"/>
                <a:ea typeface="Times New Roman"/>
              </a:rPr>
              <a:t/>
            </a:r>
            <a:br>
              <a:rPr lang="ru-RU" dirty="0">
                <a:latin typeface="Times New Roman"/>
                <a:ea typeface="Times New Roman"/>
              </a:rPr>
            </a:br>
            <a:r>
              <a:rPr lang="ru-RU" dirty="0" smtClean="0">
                <a:latin typeface="Times New Roman"/>
                <a:ea typeface="Times New Roman"/>
              </a:rPr>
              <a:t>	Сотни </a:t>
            </a:r>
            <a:r>
              <a:rPr lang="ru-RU" dirty="0">
                <a:latin typeface="Times New Roman"/>
                <a:ea typeface="Times New Roman"/>
              </a:rPr>
              <a:t>детей и подростков действовали в партизанских отрядах, совершали диверсии, собирали разведывательные сведения для советских воинских частей, лечили и прятали бойцов, пленных и жителей, бежавших из фашистских лагерей.</a:t>
            </a:r>
            <a:endParaRPr lang="ru-RU" dirty="0">
              <a:effectLst/>
              <a:latin typeface="Times New Roman"/>
              <a:ea typeface="Times New Roman"/>
            </a:endParaRPr>
          </a:p>
        </p:txBody>
      </p:sp>
      <p:pic>
        <p:nvPicPr>
          <p:cNvPr id="1028" name="Picture 4" descr="https://art-3.ru/images/10092b15-d909-4174-b391-a2c7ef50a45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1840" y="4770199"/>
            <a:ext cx="5400600" cy="1927573"/>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8230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1028"/>
                                        </p:tgtEl>
                                        <p:attrNameLst>
                                          <p:attrName>style.visibility</p:attrName>
                                        </p:attrNameLst>
                                      </p:cBhvr>
                                      <p:to>
                                        <p:strVal val="visible"/>
                                      </p:to>
                                    </p:set>
                                    <p:anim calcmode="lin" valueType="num">
                                      <p:cBhvr additive="base">
                                        <p:cTn id="17" dur="500" fill="hold"/>
                                        <p:tgtEl>
                                          <p:spTgt spid="1028"/>
                                        </p:tgtEl>
                                        <p:attrNameLst>
                                          <p:attrName>ppt_x</p:attrName>
                                        </p:attrNameLst>
                                      </p:cBhvr>
                                      <p:tavLst>
                                        <p:tav tm="0">
                                          <p:val>
                                            <p:strVal val="#ppt_x"/>
                                          </p:val>
                                        </p:tav>
                                        <p:tav tm="100000">
                                          <p:val>
                                            <p:strVal val="#ppt_x"/>
                                          </p:val>
                                        </p:tav>
                                      </p:tavLst>
                                    </p:anim>
                                    <p:anim calcmode="lin" valueType="num">
                                      <p:cBhvr additive="base">
                                        <p:cTn id="18" dur="500" fill="hold"/>
                                        <p:tgtEl>
                                          <p:spTgt spid="102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475656" y="335846"/>
            <a:ext cx="7344816" cy="3970318"/>
          </a:xfrm>
          <a:prstGeom prst="rect">
            <a:avLst/>
          </a:prstGeom>
        </p:spPr>
        <p:txBody>
          <a:bodyPr wrap="square">
            <a:spAutoFit/>
          </a:bodyPr>
          <a:lstStyle/>
          <a:p>
            <a:pPr algn="just"/>
            <a:r>
              <a:rPr lang="ru-RU" dirty="0" smtClean="0">
                <a:latin typeface="Times New Roman" pitchFamily="18" charset="0"/>
                <a:cs typeface="Times New Roman" pitchFamily="18" charset="0"/>
              </a:rPr>
              <a:t>	С </a:t>
            </a:r>
            <a:r>
              <a:rPr lang="ru-RU" dirty="0">
                <a:latin typeface="Times New Roman" pitchFamily="18" charset="0"/>
                <a:cs typeface="Times New Roman" pitchFamily="18" charset="0"/>
              </a:rPr>
              <a:t>25 ноября войска 30 армии Западного фронта в течение двух дней отбивали яростные атаки фашистских танков и пехоты, которые при массированной поддержке авиации стремились овладеть крупным селом Рогачево Дмитровского района. Силы были неравны, и нашим </a:t>
            </a:r>
            <a:r>
              <a:rPr lang="ru-RU" dirty="0" smtClean="0">
                <a:latin typeface="Times New Roman" pitchFamily="18" charset="0"/>
                <a:cs typeface="Times New Roman" pitchFamily="18" charset="0"/>
              </a:rPr>
              <a:t>войскам пришлось </a:t>
            </a:r>
            <a:r>
              <a:rPr lang="ru-RU" dirty="0">
                <a:latin typeface="Times New Roman" pitchFamily="18" charset="0"/>
                <a:cs typeface="Times New Roman" pitchFamily="18" charset="0"/>
              </a:rPr>
              <a:t>оставить Рогачево.</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	На </a:t>
            </a:r>
            <a:r>
              <a:rPr lang="ru-RU" dirty="0">
                <a:latin typeface="Times New Roman" pitchFamily="18" charset="0"/>
                <a:cs typeface="Times New Roman" pitchFamily="18" charset="0"/>
              </a:rPr>
              <a:t>второй день после прихода немцев Сережа Агеев увидел за сараем четырех раненых красноармейцев. Вместе с Юрой и Колей Репиными перенес их в подвал, где хранилась картошка, укрытая соломой. С этого дня и до 8 декабря, когда 1170-й стрелковый полк 348-ой стрелковой дивизии выбил фашистов из Рогачева, ребята приносили раненым вареную картошку, кипяток, иногда и хлеб, а главное бинты, вату, йод, делали перевязки. Раненые бойцы были спасены.</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4098" name="Picture 2" descr="https://kamozin100.ucoz.net/_pu/0/4395808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5716" y="4226864"/>
            <a:ext cx="2340260" cy="2125619"/>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https://vichugskie.ru/wp-content/uploads/2019/04/%D0%9A%D0%BE%D1%82%D1%8B%D0%BB%D0%B5%D0%B2%D0%B0_12-%D0%BB%D0%B5%D1%82-%D0%9D-%D0%9D%D0%BE%D0%B2%D0%B3%D0%BE%D1%80%D0%BE%D0%B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68144" y="4306164"/>
            <a:ext cx="2448272" cy="227804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4338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4098"/>
                                        </p:tgtEl>
                                        <p:attrNameLst>
                                          <p:attrName>style.visibility</p:attrName>
                                        </p:attrNameLst>
                                      </p:cBhvr>
                                      <p:to>
                                        <p:strVal val="visible"/>
                                      </p:to>
                                    </p:set>
                                    <p:anim calcmode="lin" valueType="num">
                                      <p:cBhvr additive="base">
                                        <p:cTn id="12" dur="500" fill="hold"/>
                                        <p:tgtEl>
                                          <p:spTgt spid="4098"/>
                                        </p:tgtEl>
                                        <p:attrNameLst>
                                          <p:attrName>ppt_x</p:attrName>
                                        </p:attrNameLst>
                                      </p:cBhvr>
                                      <p:tavLst>
                                        <p:tav tm="0">
                                          <p:val>
                                            <p:strVal val="#ppt_x"/>
                                          </p:val>
                                        </p:tav>
                                        <p:tav tm="100000">
                                          <p:val>
                                            <p:strVal val="#ppt_x"/>
                                          </p:val>
                                        </p:tav>
                                      </p:tavLst>
                                    </p:anim>
                                    <p:anim calcmode="lin" valueType="num">
                                      <p:cBhvr additive="base">
                                        <p:cTn id="13" dur="500" fill="hold"/>
                                        <p:tgtEl>
                                          <p:spTgt spid="409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4100"/>
                                        </p:tgtEl>
                                        <p:attrNameLst>
                                          <p:attrName>style.visibility</p:attrName>
                                        </p:attrNameLst>
                                      </p:cBhvr>
                                      <p:to>
                                        <p:strVal val="visible"/>
                                      </p:to>
                                    </p:set>
                                    <p:anim calcmode="lin" valueType="num">
                                      <p:cBhvr additive="base">
                                        <p:cTn id="17" dur="500" fill="hold"/>
                                        <p:tgtEl>
                                          <p:spTgt spid="4100"/>
                                        </p:tgtEl>
                                        <p:attrNameLst>
                                          <p:attrName>ppt_x</p:attrName>
                                        </p:attrNameLst>
                                      </p:cBhvr>
                                      <p:tavLst>
                                        <p:tav tm="0">
                                          <p:val>
                                            <p:strVal val="#ppt_x"/>
                                          </p:val>
                                        </p:tav>
                                        <p:tav tm="100000">
                                          <p:val>
                                            <p:strVal val="#ppt_x"/>
                                          </p:val>
                                        </p:tav>
                                      </p:tavLst>
                                    </p:anim>
                                    <p:anim calcmode="lin" valueType="num">
                                      <p:cBhvr additive="base">
                                        <p:cTn id="18"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403648" y="476672"/>
            <a:ext cx="7488832" cy="4801314"/>
          </a:xfrm>
          <a:prstGeom prst="rect">
            <a:avLst/>
          </a:prstGeom>
        </p:spPr>
        <p:txBody>
          <a:bodyPr wrap="square">
            <a:spAutoFit/>
          </a:bodyPr>
          <a:lstStyle/>
          <a:p>
            <a:r>
              <a:rPr lang="ru-RU" dirty="0" smtClean="0">
                <a:latin typeface="Times New Roman" pitchFamily="18" charset="0"/>
                <a:cs typeface="Times New Roman" pitchFamily="18" charset="0"/>
              </a:rPr>
              <a:t>	На </a:t>
            </a:r>
            <a:r>
              <a:rPr lang="ru-RU" dirty="0">
                <a:latin typeface="Times New Roman" pitchFamily="18" charset="0"/>
                <a:cs typeface="Times New Roman" pitchFamily="18" charset="0"/>
              </a:rPr>
              <a:t>кладбище села Рогачево есть братская </a:t>
            </a:r>
            <a:r>
              <a:rPr lang="ru-RU" dirty="0" smtClean="0">
                <a:latin typeface="Times New Roman" pitchFamily="18" charset="0"/>
                <a:cs typeface="Times New Roman" pitchFamily="18" charset="0"/>
              </a:rPr>
              <a:t>могила, в которой </a:t>
            </a:r>
            <a:r>
              <a:rPr lang="ru-RU" dirty="0">
                <a:latin typeface="Times New Roman" pitchFamily="18" charset="0"/>
                <a:cs typeface="Times New Roman" pitchFamily="18" charset="0"/>
              </a:rPr>
              <a:t>похоронены 13 - </a:t>
            </a:r>
            <a:r>
              <a:rPr lang="ru-RU" dirty="0" smtClean="0">
                <a:latin typeface="Times New Roman" pitchFamily="18" charset="0"/>
                <a:cs typeface="Times New Roman" pitchFamily="18" charset="0"/>
              </a:rPr>
              <a:t>17-летние ребята: </a:t>
            </a:r>
            <a:r>
              <a:rPr lang="ru-RU" dirty="0">
                <a:latin typeface="Times New Roman" pitchFamily="18" charset="0"/>
                <a:cs typeface="Times New Roman" pitchFamily="18" charset="0"/>
              </a:rPr>
              <a:t>Алеша Астахов, Борис </a:t>
            </a:r>
            <a:r>
              <a:rPr lang="ru-RU" dirty="0" err="1">
                <a:latin typeface="Times New Roman" pitchFamily="18" charset="0"/>
                <a:cs typeface="Times New Roman" pitchFamily="18" charset="0"/>
              </a:rPr>
              <a:t>Негин</a:t>
            </a:r>
            <a:r>
              <a:rPr lang="ru-RU" dirty="0">
                <a:latin typeface="Times New Roman" pitchFamily="18" charset="0"/>
                <a:cs typeface="Times New Roman" pitchFamily="18" charset="0"/>
              </a:rPr>
              <a:t>, Саша </a:t>
            </a:r>
            <a:r>
              <a:rPr lang="ru-RU" dirty="0" err="1">
                <a:latin typeface="Times New Roman" pitchFamily="18" charset="0"/>
                <a:cs typeface="Times New Roman" pitchFamily="18" charset="0"/>
              </a:rPr>
              <a:t>Кожинов</a:t>
            </a:r>
            <a:r>
              <a:rPr lang="ru-RU" dirty="0">
                <a:latin typeface="Times New Roman" pitchFamily="18" charset="0"/>
                <a:cs typeface="Times New Roman" pitchFamily="18" charset="0"/>
              </a:rPr>
              <a:t>, Саша </a:t>
            </a:r>
            <a:r>
              <a:rPr lang="ru-RU" dirty="0" err="1">
                <a:latin typeface="Times New Roman" pitchFamily="18" charset="0"/>
                <a:cs typeface="Times New Roman" pitchFamily="18" charset="0"/>
              </a:rPr>
              <a:t>Глоба</a:t>
            </a:r>
            <a:r>
              <a:rPr lang="ru-RU" dirty="0">
                <a:latin typeface="Times New Roman" pitchFamily="18" charset="0"/>
                <a:cs typeface="Times New Roman" pitchFamily="18" charset="0"/>
              </a:rPr>
              <a:t>, С</a:t>
            </a:r>
            <a:r>
              <a:rPr lang="ru-RU" dirty="0" smtClean="0">
                <a:latin typeface="Times New Roman" pitchFamily="18" charset="0"/>
                <a:cs typeface="Times New Roman" pitchFamily="18" charset="0"/>
              </a:rPr>
              <a:t>. Воинов </a:t>
            </a:r>
            <a:r>
              <a:rPr lang="ru-RU" dirty="0">
                <a:latin typeface="Times New Roman" pitchFamily="18" charset="0"/>
                <a:cs typeface="Times New Roman" pitchFamily="18" charset="0"/>
              </a:rPr>
              <a:t>и М</a:t>
            </a:r>
            <a:r>
              <a:rPr lang="ru-RU" dirty="0" smtClean="0">
                <a:latin typeface="Times New Roman" pitchFamily="18" charset="0"/>
                <a:cs typeface="Times New Roman" pitchFamily="18" charset="0"/>
              </a:rPr>
              <a:t>. Блохин</a:t>
            </a:r>
            <a:r>
              <a:rPr lang="ru-RU" dirty="0">
                <a:latin typeface="Times New Roman" pitchFamily="18" charset="0"/>
                <a:cs typeface="Times New Roman" pitchFamily="18" charset="0"/>
              </a:rPr>
              <a:t>. Ярость фашистов, расстрелявших ребят, была вызвана тем, что они, простые сельские подростки, помогали Красной армии.</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Немцы заставили ребят грузить со склада, находившегося в подвале, лекарства для армии. Ребята, сговорившись, решили уничтожить лекарства. Они собрали стружку, заложили ее под ящики и в нескольких местах подожгли, а сами быстро выбрались из подвала. Огонь и дым так валил из склада, что потушить его не удалось, большая часть лекарства сгорела. Оккупанты, конечно, сразу заподозрили ребят. Посадили их в сарай при 30 градусах мороза, но прямых доказательств их вины не было. Фашистам помог предатель Молчанов. Окоченевших ребят вывели к большой воронке от бомбы и расстреляли. На братской могиле </a:t>
            </a:r>
            <a:r>
              <a:rPr lang="ru-RU" dirty="0" smtClean="0">
                <a:latin typeface="Times New Roman" pitchFamily="18" charset="0"/>
                <a:cs typeface="Times New Roman" pitchFamily="18" charset="0"/>
              </a:rPr>
              <a:t>установлен памятник</a:t>
            </a:r>
            <a:r>
              <a:rPr lang="ru-RU" dirty="0">
                <a:latin typeface="Times New Roman" pitchFamily="18" charset="0"/>
                <a:cs typeface="Times New Roman" pitchFamily="18" charset="0"/>
              </a:rPr>
              <a:t>.</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3074" name="Picture 2" descr="https://www.deti-geroi.ru/mogily-a/img/astashov-alexey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1800" y="4725144"/>
            <a:ext cx="4968552" cy="1999302"/>
          </a:xfrm>
          <a:prstGeom prst="rect">
            <a:avLst/>
          </a:prstGeom>
          <a:ln w="889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4399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3074"/>
                                        </p:tgtEl>
                                        <p:attrNameLst>
                                          <p:attrName>style.visibility</p:attrName>
                                        </p:attrNameLst>
                                      </p:cBhvr>
                                      <p:to>
                                        <p:strVal val="visible"/>
                                      </p:to>
                                    </p:set>
                                    <p:anim calcmode="lin" valueType="num">
                                      <p:cBhvr additive="base">
                                        <p:cTn id="12" dur="500" fill="hold"/>
                                        <p:tgtEl>
                                          <p:spTgt spid="3074"/>
                                        </p:tgtEl>
                                        <p:attrNameLst>
                                          <p:attrName>ppt_x</p:attrName>
                                        </p:attrNameLst>
                                      </p:cBhvr>
                                      <p:tavLst>
                                        <p:tav tm="0">
                                          <p:val>
                                            <p:strVal val="#ppt_x"/>
                                          </p:val>
                                        </p:tav>
                                        <p:tav tm="100000">
                                          <p:val>
                                            <p:strVal val="#ppt_x"/>
                                          </p:val>
                                        </p:tav>
                                      </p:tavLst>
                                    </p:anim>
                                    <p:anim calcmode="lin" valueType="num">
                                      <p:cBhvr additive="base">
                                        <p:cTn id="13"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475656" y="332656"/>
            <a:ext cx="5400600" cy="6740307"/>
          </a:xfrm>
          <a:prstGeom prst="rect">
            <a:avLst/>
          </a:prstGeom>
        </p:spPr>
        <p:txBody>
          <a:bodyPr wrap="square">
            <a:spAutoFit/>
          </a:bodyPr>
          <a:lstStyle/>
          <a:p>
            <a:r>
              <a:rPr lang="ru-RU" dirty="0" smtClean="0">
                <a:latin typeface="Times New Roman" pitchFamily="18" charset="0"/>
                <a:cs typeface="Times New Roman" pitchFamily="18" charset="0"/>
              </a:rPr>
              <a:t>	Жестокие </a:t>
            </a:r>
            <a:r>
              <a:rPr lang="ru-RU" dirty="0">
                <a:latin typeface="Times New Roman" pitchFamily="18" charset="0"/>
                <a:cs typeface="Times New Roman" pitchFamily="18" charset="0"/>
              </a:rPr>
              <a:t>бои шли на территории Клинского района. Клин являлся важным стратегическим пунктом, и 13 декабря 1941 г. город был почти полностью окружен нашими войсками, а 15 декабря очищен от немецко-фашистских захватчиков</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14 декабря, за день до освобождения города советскими войсками, был расстрелян 13-летний пионер Миша Балакирев. До войны он окончил 5 классов железнодорожной школы г</a:t>
            </a:r>
            <a:r>
              <a:rPr lang="ru-RU" dirty="0" smtClean="0">
                <a:latin typeface="Times New Roman" pitchFamily="18" charset="0"/>
                <a:cs typeface="Times New Roman" pitchFamily="18" charset="0"/>
              </a:rPr>
              <a:t>. Клина.</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В </a:t>
            </a:r>
            <a:r>
              <a:rPr lang="ru-RU" dirty="0">
                <a:latin typeface="Times New Roman" pitchFamily="18" charset="0"/>
                <a:cs typeface="Times New Roman" pitchFamily="18" charset="0"/>
              </a:rPr>
              <a:t>акте, составленном представителем Городского комитета партии, соседями и родителями Миши, было сказано: "... Миша Балакирев собирал оружие, организовывал пионеров на борьбу с оккупантами. При отступлении немцы схватили Мишу и повели на допрос. Они всячески издевались над мальчиком. На следующий день немцы вывели Мишу за сарай и расстреляли. Фашисты стреляли в тринадцатилетнего мальчика разрывными пулями. На теле Миши мы обнаружили две раны на груди и одну на левой ноге..."</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Сейчас одна из улиц г. Клина названа именем героя-пионера. </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2050" name="Picture 2" descr="https://i.mycdn.me/i?r=AzEPZsRbOZEKgBhR0XGMT1Rkf-WPB-IgzhYV5pK-odeUaqaKTM5SRkZCeTgDn6uOyic"/>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76256" y="548680"/>
            <a:ext cx="1955184" cy="24482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052" name="Picture 4" descr="http://photos.wikimapia.org/p/00/05/21/55/77_full.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63207" y="3702809"/>
            <a:ext cx="2289634" cy="2750527"/>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561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050"/>
                                        </p:tgtEl>
                                        <p:attrNameLst>
                                          <p:attrName>style.visibility</p:attrName>
                                        </p:attrNameLst>
                                      </p:cBhvr>
                                      <p:to>
                                        <p:strVal val="visible"/>
                                      </p:to>
                                    </p:set>
                                    <p:animEffect transition="in" filter="fade">
                                      <p:cBhvr>
                                        <p:cTn id="13" dur="1000"/>
                                        <p:tgtEl>
                                          <p:spTgt spid="2050"/>
                                        </p:tgtEl>
                                      </p:cBhvr>
                                    </p:animEffect>
                                    <p:anim calcmode="lin" valueType="num">
                                      <p:cBhvr>
                                        <p:cTn id="14" dur="1000" fill="hold"/>
                                        <p:tgtEl>
                                          <p:spTgt spid="2050"/>
                                        </p:tgtEl>
                                        <p:attrNameLst>
                                          <p:attrName>ppt_x</p:attrName>
                                        </p:attrNameLst>
                                      </p:cBhvr>
                                      <p:tavLst>
                                        <p:tav tm="0">
                                          <p:val>
                                            <p:strVal val="#ppt_x"/>
                                          </p:val>
                                        </p:tav>
                                        <p:tav tm="100000">
                                          <p:val>
                                            <p:strVal val="#ppt_x"/>
                                          </p:val>
                                        </p:tav>
                                      </p:tavLst>
                                    </p:anim>
                                    <p:anim calcmode="lin" valueType="num">
                                      <p:cBhvr>
                                        <p:cTn id="15" dur="1000" fill="hold"/>
                                        <p:tgtEl>
                                          <p:spTgt spid="2050"/>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052"/>
                                        </p:tgtEl>
                                        <p:attrNameLst>
                                          <p:attrName>style.visibility</p:attrName>
                                        </p:attrNameLst>
                                      </p:cBhvr>
                                      <p:to>
                                        <p:strVal val="visible"/>
                                      </p:to>
                                    </p:set>
                                    <p:animEffect transition="in" filter="fade">
                                      <p:cBhvr>
                                        <p:cTn id="19" dur="1000"/>
                                        <p:tgtEl>
                                          <p:spTgt spid="2052"/>
                                        </p:tgtEl>
                                      </p:cBhvr>
                                    </p:animEffect>
                                    <p:anim calcmode="lin" valueType="num">
                                      <p:cBhvr>
                                        <p:cTn id="20" dur="1000" fill="hold"/>
                                        <p:tgtEl>
                                          <p:spTgt spid="2052"/>
                                        </p:tgtEl>
                                        <p:attrNameLst>
                                          <p:attrName>ppt_x</p:attrName>
                                        </p:attrNameLst>
                                      </p:cBhvr>
                                      <p:tavLst>
                                        <p:tav tm="0">
                                          <p:val>
                                            <p:strVal val="#ppt_x"/>
                                          </p:val>
                                        </p:tav>
                                        <p:tav tm="100000">
                                          <p:val>
                                            <p:strVal val="#ppt_x"/>
                                          </p:val>
                                        </p:tav>
                                      </p:tavLst>
                                    </p:anim>
                                    <p:anim calcmode="lin" valueType="num">
                                      <p:cBhvr>
                                        <p:cTn id="21" dur="1000" fill="hold"/>
                                        <p:tgtEl>
                                          <p:spTgt spid="20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619672" y="548680"/>
            <a:ext cx="7056784" cy="4247317"/>
          </a:xfrm>
          <a:prstGeom prst="rect">
            <a:avLst/>
          </a:prstGeom>
        </p:spPr>
        <p:txBody>
          <a:bodyPr wrap="square">
            <a:spAutoFit/>
          </a:bodyPr>
          <a:lstStyle/>
          <a:p>
            <a:r>
              <a:rPr lang="ru-RU" dirty="0" smtClean="0">
                <a:latin typeface="Times New Roman" pitchFamily="18" charset="0"/>
                <a:cs typeface="Times New Roman" pitchFamily="18" charset="0"/>
              </a:rPr>
              <a:t>	В клубе </a:t>
            </a:r>
            <a:r>
              <a:rPr lang="ru-RU" dirty="0">
                <a:latin typeface="Times New Roman" pitchFamily="18" charset="0"/>
                <a:cs typeface="Times New Roman" pitchFamily="18" charset="0"/>
              </a:rPr>
              <a:t>села Петровское Клинского </a:t>
            </a:r>
            <a:r>
              <a:rPr lang="ru-RU" dirty="0" smtClean="0">
                <a:latin typeface="Times New Roman" pitchFamily="18" charset="0"/>
                <a:cs typeface="Times New Roman" pitchFamily="18" charset="0"/>
              </a:rPr>
              <a:t>района держали пленных раненых советских бойцов без пищи и воды.</a:t>
            </a:r>
            <a:r>
              <a:rPr lang="ru-RU" dirty="0">
                <a:latin typeface="Times New Roman" pitchFamily="18" charset="0"/>
                <a:cs typeface="Times New Roman" pitchFamily="18" charset="0"/>
              </a:rPr>
              <a:t> Катя </a:t>
            </a:r>
            <a:r>
              <a:rPr lang="ru-RU" dirty="0" err="1">
                <a:latin typeface="Times New Roman" pitchFamily="18" charset="0"/>
                <a:cs typeface="Times New Roman" pitchFamily="18" charset="0"/>
              </a:rPr>
              <a:t>Дудукина</a:t>
            </a:r>
            <a:r>
              <a:rPr lang="ru-RU" dirty="0">
                <a:latin typeface="Times New Roman" pitchFamily="18" charset="0"/>
                <a:cs typeface="Times New Roman" pitchFamily="18" charset="0"/>
              </a:rPr>
              <a:t> и Нюра </a:t>
            </a:r>
            <a:r>
              <a:rPr lang="ru-RU" dirty="0" err="1">
                <a:latin typeface="Times New Roman" pitchFamily="18" charset="0"/>
                <a:cs typeface="Times New Roman" pitchFamily="18" charset="0"/>
              </a:rPr>
              <a:t>Чесалина</a:t>
            </a:r>
            <a:r>
              <a:rPr lang="ru-RU" dirty="0">
                <a:latin typeface="Times New Roman" pitchFamily="18" charset="0"/>
                <a:cs typeface="Times New Roman" pitchFamily="18" charset="0"/>
              </a:rPr>
              <a:t>, которым было по 14 лет, стали украдкой приносить воду пленным. Они ходили с ведрами на колодец мимо клуба и с тыльной стороны здания скрытно от часовых наполняли водой котелки, которые пленные им спускали на ремнях из окон второго </a:t>
            </a:r>
            <a:r>
              <a:rPr lang="ru-RU" dirty="0" smtClean="0">
                <a:latin typeface="Times New Roman" pitchFamily="18" charset="0"/>
                <a:cs typeface="Times New Roman" pitchFamily="18" charset="0"/>
              </a:rPr>
              <a:t>этажа.</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А </a:t>
            </a:r>
            <a:r>
              <a:rPr lang="ru-RU" dirty="0">
                <a:latin typeface="Times New Roman" pitchFamily="18" charset="0"/>
                <a:cs typeface="Times New Roman" pitchFamily="18" charset="0"/>
              </a:rPr>
              <a:t>когда бойцы спросили девочек, в какой стороне Москва и как незаметно пройти в лес, они не только объяснили им, но и несколько раз прошли оврагом и кустарником, показывая, каким образом можно дойти до леса, чтобы не увидели часовые. Ночью пленные красноармейцы совершили побег и перешли линию фронта.</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Вскоре </a:t>
            </a:r>
            <a:r>
              <a:rPr lang="ru-RU" dirty="0">
                <a:latin typeface="Times New Roman" pitchFamily="18" charset="0"/>
                <a:cs typeface="Times New Roman" pitchFamily="18" charset="0"/>
              </a:rPr>
              <a:t>фашисты были изгнаны из села. Командование 1-й Ударной армии объявило благодарность девочкам за спасение 93 советских воинов.</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6146" name="Picture 2" descr="https://findtheslide.com/img/thumbs/e9c4d3aa2a1ebbe45bb47ef74223f320-800x.jpg"/>
          <p:cNvPicPr>
            <a:picLocks noChangeAspect="1" noChangeArrowheads="1"/>
          </p:cNvPicPr>
          <p:nvPr/>
        </p:nvPicPr>
        <p:blipFill rotWithShape="1">
          <a:blip r:embed="rId3">
            <a:extLst>
              <a:ext uri="{28A0092B-C50C-407E-A947-70E740481C1C}">
                <a14:useLocalDpi xmlns:a14="http://schemas.microsoft.com/office/drawing/2010/main" val="0"/>
              </a:ext>
            </a:extLst>
          </a:blip>
          <a:srcRect l="6590" r="7792" b="30525"/>
          <a:stretch/>
        </p:blipFill>
        <p:spPr bwMode="auto">
          <a:xfrm>
            <a:off x="1953491" y="4540873"/>
            <a:ext cx="2466110" cy="20110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6148" name="Picture 4" descr="https://www.xn--b1azcy.xn--p1ai/wp-content/uploads/2020/10/5-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36096" y="4507903"/>
            <a:ext cx="3024336" cy="201108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372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6146"/>
                                        </p:tgtEl>
                                        <p:attrNameLst>
                                          <p:attrName>style.visibility</p:attrName>
                                        </p:attrNameLst>
                                      </p:cBhvr>
                                      <p:to>
                                        <p:strVal val="visible"/>
                                      </p:to>
                                    </p:set>
                                    <p:animEffect transition="in" filter="fade">
                                      <p:cBhvr>
                                        <p:cTn id="13" dur="1000"/>
                                        <p:tgtEl>
                                          <p:spTgt spid="6146"/>
                                        </p:tgtEl>
                                      </p:cBhvr>
                                    </p:animEffect>
                                    <p:anim calcmode="lin" valueType="num">
                                      <p:cBhvr>
                                        <p:cTn id="14" dur="1000" fill="hold"/>
                                        <p:tgtEl>
                                          <p:spTgt spid="6146"/>
                                        </p:tgtEl>
                                        <p:attrNameLst>
                                          <p:attrName>ppt_x</p:attrName>
                                        </p:attrNameLst>
                                      </p:cBhvr>
                                      <p:tavLst>
                                        <p:tav tm="0">
                                          <p:val>
                                            <p:strVal val="#ppt_x"/>
                                          </p:val>
                                        </p:tav>
                                        <p:tav tm="100000">
                                          <p:val>
                                            <p:strVal val="#ppt_x"/>
                                          </p:val>
                                        </p:tav>
                                      </p:tavLst>
                                    </p:anim>
                                    <p:anim calcmode="lin" valueType="num">
                                      <p:cBhvr>
                                        <p:cTn id="15" dur="1000" fill="hold"/>
                                        <p:tgtEl>
                                          <p:spTgt spid="614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148"/>
                                        </p:tgtEl>
                                        <p:attrNameLst>
                                          <p:attrName>style.visibility</p:attrName>
                                        </p:attrNameLst>
                                      </p:cBhvr>
                                      <p:to>
                                        <p:strVal val="visible"/>
                                      </p:to>
                                    </p:set>
                                    <p:animEffect transition="in" filter="fade">
                                      <p:cBhvr>
                                        <p:cTn id="19" dur="1000"/>
                                        <p:tgtEl>
                                          <p:spTgt spid="6148"/>
                                        </p:tgtEl>
                                      </p:cBhvr>
                                    </p:animEffect>
                                    <p:anim calcmode="lin" valueType="num">
                                      <p:cBhvr>
                                        <p:cTn id="20" dur="1000" fill="hold"/>
                                        <p:tgtEl>
                                          <p:spTgt spid="6148"/>
                                        </p:tgtEl>
                                        <p:attrNameLst>
                                          <p:attrName>ppt_x</p:attrName>
                                        </p:attrNameLst>
                                      </p:cBhvr>
                                      <p:tavLst>
                                        <p:tav tm="0">
                                          <p:val>
                                            <p:strVal val="#ppt_x"/>
                                          </p:val>
                                        </p:tav>
                                        <p:tav tm="100000">
                                          <p:val>
                                            <p:strVal val="#ppt_x"/>
                                          </p:val>
                                        </p:tav>
                                      </p:tavLst>
                                    </p:anim>
                                    <p:anim calcmode="lin" valueType="num">
                                      <p:cBhvr>
                                        <p:cTn id="21" dur="1000" fill="hold"/>
                                        <p:tgtEl>
                                          <p:spTgt spid="61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335846"/>
            <a:ext cx="4320480" cy="5632311"/>
          </a:xfrm>
          <a:prstGeom prst="rect">
            <a:avLst/>
          </a:prstGeom>
        </p:spPr>
        <p:txBody>
          <a:bodyPr wrap="square">
            <a:spAutoFit/>
          </a:bodyPr>
          <a:lstStyle/>
          <a:p>
            <a:r>
              <a:rPr lang="ru-RU" dirty="0" smtClean="0">
                <a:latin typeface="Times New Roman" pitchFamily="18" charset="0"/>
                <a:cs typeface="Times New Roman" pitchFamily="18" charset="0"/>
              </a:rPr>
              <a:t>	В </a:t>
            </a:r>
            <a:r>
              <a:rPr lang="ru-RU" dirty="0">
                <a:latin typeface="Times New Roman" pitchFamily="18" charset="0"/>
                <a:cs typeface="Times New Roman" pitchFamily="18" charset="0"/>
              </a:rPr>
              <a:t>один из дней декабря 1941 г. фашистские солдаты внезапно ушли из деревни </a:t>
            </a:r>
            <a:r>
              <a:rPr lang="ru-RU" dirty="0" err="1">
                <a:latin typeface="Times New Roman" pitchFamily="18" charset="0"/>
                <a:cs typeface="Times New Roman" pitchFamily="18" charset="0"/>
              </a:rPr>
              <a:t>Стеблево</a:t>
            </a:r>
            <a:r>
              <a:rPr lang="ru-RU" dirty="0">
                <a:latin typeface="Times New Roman" pitchFamily="18" charset="0"/>
                <a:cs typeface="Times New Roman" pitchFamily="18" charset="0"/>
              </a:rPr>
              <a:t> Волоколамского района, оставив много винтовок и полные ящики </a:t>
            </a:r>
            <a:r>
              <a:rPr lang="ru-RU" dirty="0" smtClean="0">
                <a:latin typeface="Times New Roman" pitchFamily="18" charset="0"/>
                <a:cs typeface="Times New Roman" pitchFamily="18" charset="0"/>
              </a:rPr>
              <a:t>патронов.</a:t>
            </a:r>
            <a:r>
              <a:rPr lang="ru-RU" dirty="0">
                <a:latin typeface="Times New Roman" pitchFamily="18" charset="0"/>
                <a:cs typeface="Times New Roman" pitchFamily="18" charset="0"/>
              </a:rPr>
              <a:t> </a:t>
            </a:r>
            <a:r>
              <a:rPr lang="ru-RU" dirty="0" smtClean="0">
                <a:latin typeface="Times New Roman" pitchFamily="18" charset="0"/>
                <a:cs typeface="Times New Roman" pitchFamily="18" charset="0"/>
              </a:rPr>
              <a:t>Паша </a:t>
            </a:r>
            <a:r>
              <a:rPr lang="ru-RU" dirty="0">
                <a:latin typeface="Times New Roman" pitchFamily="18" charset="0"/>
                <a:cs typeface="Times New Roman" pitchFamily="18" charset="0"/>
              </a:rPr>
              <a:t>Никаноров, Ваня Володин, Петя Трифонов, Саша </a:t>
            </a:r>
            <a:r>
              <a:rPr lang="ru-RU" dirty="0" err="1">
                <a:latin typeface="Times New Roman" pitchFamily="18" charset="0"/>
                <a:cs typeface="Times New Roman" pitchFamily="18" charset="0"/>
              </a:rPr>
              <a:t>Крыльцов</a:t>
            </a:r>
            <a:r>
              <a:rPr lang="ru-RU" dirty="0">
                <a:latin typeface="Times New Roman" pitchFamily="18" charset="0"/>
                <a:cs typeface="Times New Roman" pitchFamily="18" charset="0"/>
              </a:rPr>
              <a:t>, Ваня </a:t>
            </a:r>
            <a:r>
              <a:rPr lang="ru-RU" dirty="0" err="1">
                <a:latin typeface="Times New Roman" pitchFamily="18" charset="0"/>
                <a:cs typeface="Times New Roman" pitchFamily="18" charset="0"/>
              </a:rPr>
              <a:t>Деревянов</a:t>
            </a:r>
            <a:r>
              <a:rPr lang="ru-RU" dirty="0">
                <a:latin typeface="Times New Roman" pitchFamily="18" charset="0"/>
                <a:cs typeface="Times New Roman" pitchFamily="18" charset="0"/>
              </a:rPr>
              <a:t> и другие ребята стали растаскивать оружие по домам, пряча его в сараях, в подвалах, на чердаках. Кто постарше, стал показывать, как обращаться с винтовками, как заряжать, прицеливаться.</a:t>
            </a:r>
            <a:br>
              <a:rPr lang="ru-RU" dirty="0">
                <a:latin typeface="Times New Roman" pitchFamily="18" charset="0"/>
                <a:cs typeface="Times New Roman" pitchFamily="18" charset="0"/>
              </a:rPr>
            </a:br>
            <a:r>
              <a:rPr lang="ru-RU" dirty="0" smtClean="0">
                <a:latin typeface="Times New Roman" pitchFamily="18" charset="0"/>
                <a:cs typeface="Times New Roman" pitchFamily="18" charset="0"/>
              </a:rPr>
              <a:t>Первым </a:t>
            </a:r>
            <a:r>
              <a:rPr lang="ru-RU" dirty="0">
                <a:latin typeface="Times New Roman" pitchFamily="18" charset="0"/>
                <a:cs typeface="Times New Roman" pitchFamily="18" charset="0"/>
              </a:rPr>
              <a:t>воспользовался винтовкой Саша </a:t>
            </a:r>
            <a:r>
              <a:rPr lang="ru-RU" dirty="0" err="1">
                <a:latin typeface="Times New Roman" pitchFamily="18" charset="0"/>
                <a:cs typeface="Times New Roman" pitchFamily="18" charset="0"/>
              </a:rPr>
              <a:t>Крыльцов</a:t>
            </a:r>
            <a:r>
              <a:rPr lang="ru-RU" dirty="0">
                <a:latin typeface="Times New Roman" pitchFamily="18" charset="0"/>
                <a:cs typeface="Times New Roman" pitchFamily="18" charset="0"/>
              </a:rPr>
              <a:t>. Услышав утром следующего дня треск, а потом и увидев немецкого солдата на мотоцикле, мальчик несколько раз выстрелил. Мотоциклист сразу повернул назад. Днем ребята увидели большую группу приближавшихся к деревне фашистов. </a:t>
            </a:r>
          </a:p>
        </p:txBody>
      </p:sp>
      <p:pic>
        <p:nvPicPr>
          <p:cNvPr id="5122" name="Picture 2" descr="https://fsd.videouroki.net/html/2020/05/19/v_5ec3fd7267ee2/img8.jpg"/>
          <p:cNvPicPr>
            <a:picLocks noChangeAspect="1" noChangeArrowheads="1"/>
          </p:cNvPicPr>
          <p:nvPr/>
        </p:nvPicPr>
        <p:blipFill rotWithShape="1">
          <a:blip r:embed="rId3">
            <a:extLst>
              <a:ext uri="{28A0092B-C50C-407E-A947-70E740481C1C}">
                <a14:useLocalDpi xmlns:a14="http://schemas.microsoft.com/office/drawing/2010/main" val="0"/>
              </a:ext>
            </a:extLst>
          </a:blip>
          <a:srcRect r="45973"/>
          <a:stretch/>
        </p:blipFill>
        <p:spPr bwMode="auto">
          <a:xfrm>
            <a:off x="6012161" y="980728"/>
            <a:ext cx="2676296" cy="47525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827172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5122"/>
                                        </p:tgtEl>
                                        <p:attrNameLst>
                                          <p:attrName>style.visibility</p:attrName>
                                        </p:attrNameLst>
                                      </p:cBhvr>
                                      <p:to>
                                        <p:strVal val="visible"/>
                                      </p:to>
                                    </p:set>
                                    <p:animEffect transition="in" filter="fade">
                                      <p:cBhvr>
                                        <p:cTn id="11" dur="1000"/>
                                        <p:tgtEl>
                                          <p:spTgt spid="5122"/>
                                        </p:tgtEl>
                                      </p:cBhvr>
                                    </p:animEffect>
                                    <p:anim calcmode="lin" valueType="num">
                                      <p:cBhvr>
                                        <p:cTn id="12" dur="1000" fill="hold"/>
                                        <p:tgtEl>
                                          <p:spTgt spid="5122"/>
                                        </p:tgtEl>
                                        <p:attrNameLst>
                                          <p:attrName>ppt_x</p:attrName>
                                        </p:attrNameLst>
                                      </p:cBhvr>
                                      <p:tavLst>
                                        <p:tav tm="0">
                                          <p:val>
                                            <p:strVal val="#ppt_x"/>
                                          </p:val>
                                        </p:tav>
                                        <p:tav tm="100000">
                                          <p:val>
                                            <p:strVal val="#ppt_x"/>
                                          </p:val>
                                        </p:tav>
                                      </p:tavLst>
                                    </p:anim>
                                    <p:anim calcmode="lin" valueType="num">
                                      <p:cBhvr>
                                        <p:cTn id="13" dur="1000" fill="hold"/>
                                        <p:tgtEl>
                                          <p:spTgt spid="5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403648" y="404664"/>
            <a:ext cx="7200800" cy="2031325"/>
          </a:xfrm>
          <a:prstGeom prst="rect">
            <a:avLst/>
          </a:prstGeom>
        </p:spPr>
        <p:txBody>
          <a:bodyPr wrap="square">
            <a:spAutoFit/>
          </a:bodyPr>
          <a:lstStyle/>
          <a:p>
            <a:r>
              <a:rPr lang="ru-RU" dirty="0">
                <a:latin typeface="Times New Roman" pitchFamily="18" charset="0"/>
                <a:cs typeface="Times New Roman" pitchFamily="18" charset="0"/>
              </a:rPr>
              <a:t>Теперь стрелять начали уже все. Фашисты стали отходить. Перестрелка продолжалась и утром следующего дня, но к полудню немцы, как видно, решили, что деревню защищают советские солдаты, и исчезли. А в деревню на лошади въехал партизан (или разведчик) и сказал жителям, что красноармейцы близко. Часа через два в деревню вошли наши солдаты. Вот так группа подростков почти на три дня раньше помогла изгнать оккупантов из своей деревни.</a:t>
            </a:r>
          </a:p>
        </p:txBody>
      </p:sp>
      <p:pic>
        <p:nvPicPr>
          <p:cNvPr id="9218" name="Picture 2" descr="https://barcaffe.ru/wp-content/uploads/2021/03/scale_1200-3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3212976"/>
            <a:ext cx="5544616" cy="331236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5879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42" presetClass="entr" presetSubtype="0" fill="hold" nodeType="afterEffect">
                                  <p:stCondLst>
                                    <p:cond delay="0"/>
                                  </p:stCondLst>
                                  <p:childTnLst>
                                    <p:set>
                                      <p:cBhvr>
                                        <p:cTn id="10" dur="1" fill="hold">
                                          <p:stCondLst>
                                            <p:cond delay="0"/>
                                          </p:stCondLst>
                                        </p:cTn>
                                        <p:tgtEl>
                                          <p:spTgt spid="9218"/>
                                        </p:tgtEl>
                                        <p:attrNameLst>
                                          <p:attrName>style.visibility</p:attrName>
                                        </p:attrNameLst>
                                      </p:cBhvr>
                                      <p:to>
                                        <p:strVal val="visible"/>
                                      </p:to>
                                    </p:set>
                                    <p:animEffect transition="in" filter="fade">
                                      <p:cBhvr>
                                        <p:cTn id="11" dur="1000"/>
                                        <p:tgtEl>
                                          <p:spTgt spid="9218"/>
                                        </p:tgtEl>
                                      </p:cBhvr>
                                    </p:animEffect>
                                    <p:anim calcmode="lin" valueType="num">
                                      <p:cBhvr>
                                        <p:cTn id="12" dur="1000" fill="hold"/>
                                        <p:tgtEl>
                                          <p:spTgt spid="9218"/>
                                        </p:tgtEl>
                                        <p:attrNameLst>
                                          <p:attrName>ppt_x</p:attrName>
                                        </p:attrNameLst>
                                      </p:cBhvr>
                                      <p:tavLst>
                                        <p:tav tm="0">
                                          <p:val>
                                            <p:strVal val="#ppt_x"/>
                                          </p:val>
                                        </p:tav>
                                        <p:tav tm="100000">
                                          <p:val>
                                            <p:strVal val="#ppt_x"/>
                                          </p:val>
                                        </p:tav>
                                      </p:tavLst>
                                    </p:anim>
                                    <p:anim calcmode="lin" valueType="num">
                                      <p:cBhvr>
                                        <p:cTn id="13" dur="1000" fill="hold"/>
                                        <p:tgtEl>
                                          <p:spTgt spid="92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phonoteka.org/uploads/posts/2021-05/1620792997_12-phonoteka_org-p-geroi-pobedi-fon-12.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1547664" y="404664"/>
            <a:ext cx="5400600" cy="5909310"/>
          </a:xfrm>
          <a:prstGeom prst="rect">
            <a:avLst/>
          </a:prstGeom>
        </p:spPr>
        <p:txBody>
          <a:bodyPr wrap="square">
            <a:spAutoFit/>
          </a:bodyPr>
          <a:lstStyle/>
          <a:p>
            <a:r>
              <a:rPr lang="ru-RU" dirty="0" smtClean="0">
                <a:latin typeface="Times New Roman" pitchFamily="18" charset="0"/>
                <a:cs typeface="Times New Roman" pitchFamily="18" charset="0"/>
              </a:rPr>
              <a:t>	Ноябрь </a:t>
            </a:r>
            <a:r>
              <a:rPr lang="ru-RU" dirty="0">
                <a:latin typeface="Times New Roman" pitchFamily="18" charset="0"/>
                <a:cs typeface="Times New Roman" pitchFamily="18" charset="0"/>
              </a:rPr>
              <a:t>1941 года. Оккупированный Волоколамск. Парнишка лет </a:t>
            </a:r>
            <a:r>
              <a:rPr lang="ru-RU" dirty="0" smtClean="0">
                <a:latin typeface="Times New Roman" pitchFamily="18" charset="0"/>
                <a:cs typeface="Times New Roman" pitchFamily="18" charset="0"/>
              </a:rPr>
              <a:t>пятнадцати, </a:t>
            </a:r>
            <a:r>
              <a:rPr lang="ru-RU" dirty="0">
                <a:latin typeface="Times New Roman" pitchFamily="18" charset="0"/>
                <a:cs typeface="Times New Roman" pitchFamily="18" charset="0"/>
              </a:rPr>
              <a:t>Боря </a:t>
            </a:r>
            <a:r>
              <a:rPr lang="ru-RU" dirty="0" smtClean="0">
                <a:latin typeface="Times New Roman" pitchFamily="18" charset="0"/>
                <a:cs typeface="Times New Roman" pitchFamily="18" charset="0"/>
              </a:rPr>
              <a:t>Кузнецов, </a:t>
            </a:r>
            <a:r>
              <a:rPr lang="ru-RU" dirty="0">
                <a:latin typeface="Times New Roman" pitchFamily="18" charset="0"/>
                <a:cs typeface="Times New Roman" pitchFamily="18" charset="0"/>
              </a:rPr>
              <a:t>без опаски шагает по городской площади. Он отлично знает город, и от его внимательного взгляда ничто не ускользает. В одном из переулков Советской улицы у двухэтажного здания часовые со сторожевыми овчарками: здесь штаб</a:t>
            </a:r>
            <a:r>
              <a:rPr lang="ru-RU" dirty="0" smtClean="0">
                <a:latin typeface="Times New Roman" pitchFamily="18" charset="0"/>
                <a:cs typeface="Times New Roman" pitchFamily="18" charset="0"/>
              </a:rPr>
              <a:t>.</a:t>
            </a:r>
            <a:r>
              <a:rPr lang="ru-RU" dirty="0">
                <a:latin typeface="Times New Roman" pitchFamily="18" charset="0"/>
                <a:cs typeface="Times New Roman" pitchFamily="18" charset="0"/>
              </a:rPr>
              <a:t> Утром по городу идут обыски; кто-то перерезал многожильный телефонный кабель, а на указателе, перечеркнув слова "На Москву", написал "На тот свет".</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
            </a:r>
            <a:br>
              <a:rPr lang="ru-RU" dirty="0">
                <a:latin typeface="Times New Roman" pitchFamily="18" charset="0"/>
                <a:cs typeface="Times New Roman" pitchFamily="18" charset="0"/>
              </a:rPr>
            </a:br>
            <a:r>
              <a:rPr lang="ru-RU" dirty="0">
                <a:latin typeface="Times New Roman" pitchFamily="18" charset="0"/>
                <a:cs typeface="Times New Roman" pitchFamily="18" charset="0"/>
              </a:rPr>
              <a:t>Волоколамск запружен гитлеровцами. По шоссе день и ночь двигаются войска фашистов на Москву. Во дворе дома Кузнецовых несколько повозок и машин. Мороз доходит до 30 градусов, и шоферы сливают воду из радиаторов. А ночью, когда часовой ушел погреться в дом, Боря залил воду в радиаторы пяти машин. Так и остались они стоять до прихода советских войск во дворе дома № 2.</a:t>
            </a:r>
            <a:br>
              <a:rPr lang="ru-RU" dirty="0">
                <a:latin typeface="Times New Roman" pitchFamily="18" charset="0"/>
                <a:cs typeface="Times New Roman" pitchFamily="18" charset="0"/>
              </a:rPr>
            </a:br>
            <a:endParaRPr lang="ru-RU" dirty="0">
              <a:latin typeface="Times New Roman" pitchFamily="18" charset="0"/>
              <a:cs typeface="Times New Roman" pitchFamily="18" charset="0"/>
            </a:endParaRPr>
          </a:p>
        </p:txBody>
      </p:sp>
      <p:pic>
        <p:nvPicPr>
          <p:cNvPr id="8194" name="Picture 2" descr="https://avatars.mds.yandex.net/get-zen_doc/147743/pub_5c65983685460400ae466bc2_5c65992639ce5700af961d2f/scale_12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5935" y="1124744"/>
            <a:ext cx="1944216" cy="34563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4659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fade">
                                      <p:cBhvr>
                                        <p:cTn id="13" dur="1000"/>
                                        <p:tgtEl>
                                          <p:spTgt spid="8194"/>
                                        </p:tgtEl>
                                      </p:cBhvr>
                                    </p:animEffect>
                                    <p:anim calcmode="lin" valueType="num">
                                      <p:cBhvr>
                                        <p:cTn id="14" dur="1000" fill="hold"/>
                                        <p:tgtEl>
                                          <p:spTgt spid="8194"/>
                                        </p:tgtEl>
                                        <p:attrNameLst>
                                          <p:attrName>ppt_x</p:attrName>
                                        </p:attrNameLst>
                                      </p:cBhvr>
                                      <p:tavLst>
                                        <p:tav tm="0">
                                          <p:val>
                                            <p:strVal val="#ppt_x"/>
                                          </p:val>
                                        </p:tav>
                                        <p:tav tm="100000">
                                          <p:val>
                                            <p:strVal val="#ppt_x"/>
                                          </p:val>
                                        </p:tav>
                                      </p:tavLst>
                                    </p:anim>
                                    <p:anim calcmode="lin" valueType="num">
                                      <p:cBhvr>
                                        <p:cTn id="15" dur="1000" fill="hold"/>
                                        <p:tgtEl>
                                          <p:spTgt spid="81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1101</TotalTime>
  <Words>244</Words>
  <Application>Microsoft Office PowerPoint</Application>
  <PresentationFormat>Экран (4:3)</PresentationFormat>
  <Paragraphs>26</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Преподаватель</dc:creator>
  <cp:lastModifiedBy>Преподаватель</cp:lastModifiedBy>
  <cp:revision>29</cp:revision>
  <dcterms:created xsi:type="dcterms:W3CDTF">2021-10-14T06:42:27Z</dcterms:created>
  <dcterms:modified xsi:type="dcterms:W3CDTF">2022-03-10T04:09:53Z</dcterms:modified>
</cp:coreProperties>
</file>