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3" r:id="rId3"/>
    <p:sldId id="264" r:id="rId4"/>
    <p:sldId id="265" r:id="rId5"/>
    <p:sldId id="266" r:id="rId6"/>
    <p:sldId id="262" r:id="rId7"/>
    <p:sldId id="268" r:id="rId8"/>
    <p:sldId id="269" r:id="rId9"/>
    <p:sldId id="270" r:id="rId10"/>
    <p:sldId id="271" r:id="rId11"/>
    <p:sldId id="272" r:id="rId12"/>
    <p:sldId id="274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</p:sldIdLst>
  <p:sldSz cx="9144000" cy="6858000" type="screen4x3"/>
  <p:notesSz cx="6858000" cy="9144000"/>
  <p:embeddedFontLst>
    <p:embeddedFont>
      <p:font typeface="Matilda" panose="020B0604020202020204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EFAD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36595" y="1412776"/>
            <a:ext cx="50257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Adobe Heiti Std R" pitchFamily="34" charset="-128"/>
                <a:ea typeface="Adobe Heiti Std R" pitchFamily="34" charset="-128"/>
              </a:rPr>
              <a:t>Amazing</a:t>
            </a:r>
          </a:p>
          <a:p>
            <a:pPr algn="ctr"/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Adobe Heiti Std R" pitchFamily="34" charset="-128"/>
                <a:ea typeface="Adobe Heiti Std R" pitchFamily="34" charset="-128"/>
              </a:rPr>
              <a:t> creatures in Yamal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hurik\Desktop\для урока\жив\мед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4098032" cy="339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hurik\Desktop\для урока\жив\ыфдр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351" y="842771"/>
            <a:ext cx="4032448" cy="339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4509120"/>
            <a:ext cx="34355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accent6">
                    <a:lumMod val="50000"/>
                  </a:schemeClr>
                </a:solidFill>
              </a:rPr>
              <a:t>Brown bear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4370620"/>
            <a:ext cx="18774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chemeClr val="accent1">
                    <a:lumMod val="75000"/>
                  </a:schemeClr>
                </a:solidFill>
              </a:rPr>
              <a:t>otter</a:t>
            </a:r>
            <a:endParaRPr lang="ru-RU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05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hurik\Desktop\для урока\жив\лос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4464496" cy="281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Shurik\Desktop\для урока\жив\росо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56991"/>
            <a:ext cx="4464496" cy="294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1556792"/>
            <a:ext cx="15504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rgbClr val="0070C0"/>
                </a:solidFill>
                <a:latin typeface="Adobe Heiti Std R" pitchFamily="34" charset="-128"/>
                <a:ea typeface="Adobe Heiti Std R" pitchFamily="34" charset="-128"/>
              </a:rPr>
              <a:t>elk</a:t>
            </a:r>
            <a:endParaRPr lang="ru-RU" sz="8000" dirty="0">
              <a:solidFill>
                <a:srgbClr val="0070C0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4230151"/>
            <a:ext cx="19319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  <a:latin typeface="Adobe Heiti Std R" pitchFamily="34" charset="-128"/>
                <a:ea typeface="Adobe Heiti Std R" pitchFamily="34" charset="-128"/>
              </a:rPr>
              <a:t>lynx</a:t>
            </a:r>
            <a:endParaRPr lang="ru-RU" sz="7200" dirty="0">
              <a:solidFill>
                <a:schemeClr val="accent2">
                  <a:lumMod val="75000"/>
                </a:schemeClr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8805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hurik\Desktop\для урока\жив\онд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455958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hurik\Desktop\для урока\жив\рыс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254" y="3400488"/>
            <a:ext cx="4606185" cy="319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45929" y="1192976"/>
            <a:ext cx="29209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muskrat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55819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0070C0"/>
                </a:solidFill>
                <a:latin typeface="Adobe Garamond Pro Bold" pitchFamily="18" charset="0"/>
              </a:rPr>
              <a:t>wolverine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471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hurik\Desktop\для урока\жив\мор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509" y="260648"/>
            <a:ext cx="497653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hurik\Desktop\для урока\жив\кит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46805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57460" y="692696"/>
            <a:ext cx="270804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Caslon Pro Bold" pitchFamily="18" charset="0"/>
              </a:rPr>
              <a:t>Atlantic </a:t>
            </a:r>
          </a:p>
          <a:p>
            <a:r>
              <a:rPr lang="en-US" sz="5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Caslon Pro Bold" pitchFamily="18" charset="0"/>
              </a:rPr>
              <a:t>walrus</a:t>
            </a:r>
            <a:endParaRPr lang="ru-RU" sz="5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4221088"/>
            <a:ext cx="32464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Adobe Heiti Std R" pitchFamily="34" charset="-128"/>
                <a:ea typeface="Adobe Heiti Std R" pitchFamily="34" charset="-128"/>
              </a:rPr>
              <a:t>Greenland </a:t>
            </a:r>
          </a:p>
          <a:p>
            <a:r>
              <a:rPr lang="en-US" sz="4800" dirty="0" smtClean="0">
                <a:solidFill>
                  <a:srgbClr val="002060"/>
                </a:solidFill>
                <a:latin typeface="Adobe Heiti Std R" pitchFamily="34" charset="-128"/>
                <a:ea typeface="Adobe Heiti Std R" pitchFamily="34" charset="-128"/>
              </a:rPr>
              <a:t>whale</a:t>
            </a:r>
            <a:endParaRPr lang="ru-RU" sz="4800" dirty="0">
              <a:solidFill>
                <a:srgbClr val="002060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0108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solidFill>
                  <a:schemeClr val="accent2">
                    <a:lumMod val="75000"/>
                  </a:schemeClr>
                </a:solidFill>
                <a:latin typeface="Adobe Garamond Pro Bold" pitchFamily="18" charset="0"/>
              </a:rPr>
              <a:t>Musk ox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 descr="C:\Users\Shurik\Desktop\для урока\жив\овцебы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6758886" cy="449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312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Adobe Caslon Pro Bold" pitchFamily="18" charset="0"/>
              </a:rPr>
              <a:t>shrew</a:t>
            </a:r>
            <a:endParaRPr lang="ru-RU" sz="8000" dirty="0">
              <a:solidFill>
                <a:srgbClr val="7030A0"/>
              </a:solidFill>
            </a:endParaRPr>
          </a:p>
        </p:txBody>
      </p:sp>
      <p:pic>
        <p:nvPicPr>
          <p:cNvPr id="14338" name="Picture 2" descr="C:\Users\Shurik\Desktop\для урока\жив\бурозуб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6264097" cy="412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hurik\Desktop\для урока\жив\бел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96356"/>
            <a:ext cx="38100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001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 in the table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677259"/>
              </p:ext>
            </p:extLst>
          </p:nvPr>
        </p:nvGraphicFramePr>
        <p:xfrm>
          <a:off x="1533525" y="1844824"/>
          <a:ext cx="6077585" cy="2425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650"/>
                <a:gridCol w="2025650"/>
                <a:gridCol w="2026285"/>
              </a:tblGrid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KNOW</a:t>
                      </a:r>
                      <a:endParaRPr lang="ru-RU" sz="28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WANT TO LEARN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C000"/>
                          </a:solidFill>
                          <a:effectLst/>
                        </a:rPr>
                        <a:t>HAVE LEARNT</a:t>
                      </a:r>
                      <a:endParaRPr lang="ru-RU" sz="2800" dirty="0">
                        <a:solidFill>
                          <a:srgbClr val="FFC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33525" y="3319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3872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dved_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1844824"/>
            <a:ext cx="3286148" cy="2782273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4860032" y="1484784"/>
            <a:ext cx="86409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841357" y="74002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body</a:t>
            </a:r>
            <a:endParaRPr lang="ru-RU" sz="4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724128" y="2636912"/>
            <a:ext cx="980151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62904" y="2214156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tail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580112" y="3717032"/>
            <a:ext cx="129614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085550" y="3916239"/>
            <a:ext cx="10935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legs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2051720" y="3042248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99592" y="2857582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head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 flipV="1">
            <a:off x="2267744" y="2132856"/>
            <a:ext cx="10801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49102" y="1510740"/>
            <a:ext cx="10919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ears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2051720" y="3235960"/>
            <a:ext cx="1800200" cy="13544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80364" y="4631023"/>
            <a:ext cx="12186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nose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3851920" y="4405754"/>
            <a:ext cx="144016" cy="9674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76350" y="5489070"/>
            <a:ext cx="13436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paws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 flipV="1">
            <a:off x="3707904" y="1484784"/>
            <a:ext cx="144016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51820" y="693579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neck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85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urik\Desktop\ме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756084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575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005868"/>
              </p:ext>
            </p:extLst>
          </p:nvPr>
        </p:nvGraphicFramePr>
        <p:xfrm>
          <a:off x="1475655" y="692694"/>
          <a:ext cx="6192688" cy="5256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6803"/>
                <a:gridCol w="3555885"/>
              </a:tblGrid>
              <a:tr h="8486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Animal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09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Face</a:t>
                      </a:r>
                      <a:endParaRPr lang="ru-RU" sz="28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163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Body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46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Colour</a:t>
                      </a:r>
                      <a:endParaRPr lang="ru-RU" sz="28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09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Home</a:t>
                      </a:r>
                      <a:endParaRPr lang="ru-RU" sz="2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397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C00000"/>
                          </a:solidFill>
                          <a:effectLst/>
                        </a:rPr>
                        <a:t>Food</a:t>
                      </a:r>
                      <a:endParaRPr lang="ru-RU" sz="28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27338" y="2503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772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1091" y="663199"/>
            <a:ext cx="7704856" cy="792088"/>
          </a:xfrm>
        </p:spPr>
        <p:txBody>
          <a:bodyPr>
            <a:normAutofit fontScale="90000"/>
          </a:bodyPr>
          <a:lstStyle/>
          <a:p>
            <a:r>
              <a:rPr lang="en-US" i="1" dirty="0">
                <a:solidFill>
                  <a:schemeClr val="accent2">
                    <a:lumMod val="75000"/>
                  </a:schemeClr>
                </a:solidFill>
              </a:rPr>
              <a:t>Look at the map. Which country can you see? </a:t>
            </a:r>
            <a:endParaRPr lang="ru-RU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1026" name="Picture 2" descr="C:\Users\Shurik\Desktop\карта рос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787503"/>
            <a:ext cx="7704138" cy="418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388532"/>
              </p:ext>
            </p:extLst>
          </p:nvPr>
        </p:nvGraphicFramePr>
        <p:xfrm>
          <a:off x="971600" y="332656"/>
          <a:ext cx="7704856" cy="611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6180"/>
                <a:gridCol w="1531150"/>
                <a:gridCol w="1502974"/>
                <a:gridCol w="1537590"/>
                <a:gridCol w="1436962"/>
              </a:tblGrid>
              <a:tr h="651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Description of the achievement </a:t>
                      </a:r>
                      <a:endParaRPr lang="ru-RU" sz="18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poor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fair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good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excellent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242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C00000"/>
                          </a:solidFill>
                          <a:effectLst/>
                        </a:rPr>
                        <a:t>I can read and understand the information  about animals</a:t>
                      </a:r>
                      <a:endParaRPr lang="ru-RU" sz="1800" i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242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C000"/>
                          </a:solidFill>
                          <a:effectLst/>
                        </a:rPr>
                        <a:t>I can listen and understand the information  about animals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51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2060"/>
                          </a:solidFill>
                          <a:effectLst/>
                        </a:rPr>
                        <a:t>I can write about the </a:t>
                      </a:r>
                      <a:r>
                        <a:rPr lang="en-US" sz="1800" i="1" dirty="0" smtClean="0">
                          <a:solidFill>
                            <a:srgbClr val="002060"/>
                          </a:solidFill>
                          <a:effectLst/>
                        </a:rPr>
                        <a:t>animals in Yamal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51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 can speak about the </a:t>
                      </a:r>
                      <a:r>
                        <a:rPr lang="en-US" sz="1800" dirty="0" smtClean="0">
                          <a:effectLst/>
                        </a:rPr>
                        <a:t>animals in Yamal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6571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hurik\Desktop\карта янао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70485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92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edved_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4424" y="3274583"/>
            <a:ext cx="3286148" cy="2782273"/>
          </a:xfrm>
          <a:prstGeom prst="rect">
            <a:avLst/>
          </a:prstGeom>
        </p:spPr>
      </p:pic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8392" y="627665"/>
            <a:ext cx="3465330" cy="2306019"/>
          </a:xfrm>
          <a:prstGeom prst="rect">
            <a:avLst/>
          </a:prstGeom>
        </p:spPr>
      </p:pic>
      <p:pic>
        <p:nvPicPr>
          <p:cNvPr id="3074" name="Picture 2" descr="C:\Users\Shurik\Desktop\для урока\жив\вол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057" y="3523206"/>
            <a:ext cx="38100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hurik\Desktop\для урока\жив\заяц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8" y="400034"/>
            <a:ext cx="38100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18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up clusters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339752" y="2599164"/>
            <a:ext cx="3744416" cy="1778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Animals in Yamal</a:t>
            </a: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8" name="Прямая со стрелкой 7"/>
          <p:cNvCxnSpPr>
            <a:stCxn id="4" idx="0"/>
          </p:cNvCxnSpPr>
          <p:nvPr/>
        </p:nvCxnSpPr>
        <p:spPr>
          <a:xfrm flipV="1">
            <a:off x="4211960" y="1849169"/>
            <a:ext cx="0" cy="7499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923928" y="2996952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1"/>
          </p:cNvCxnSpPr>
          <p:nvPr/>
        </p:nvCxnSpPr>
        <p:spPr>
          <a:xfrm flipH="1" flipV="1">
            <a:off x="1691680" y="2224166"/>
            <a:ext cx="1196429" cy="635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 flipH="1">
            <a:off x="1475656" y="3488412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3"/>
          </p:cNvCxnSpPr>
          <p:nvPr/>
        </p:nvCxnSpPr>
        <p:spPr>
          <a:xfrm flipH="1">
            <a:off x="2123728" y="4117205"/>
            <a:ext cx="764381" cy="823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4"/>
          </p:cNvCxnSpPr>
          <p:nvPr/>
        </p:nvCxnSpPr>
        <p:spPr>
          <a:xfrm>
            <a:off x="4211960" y="4377660"/>
            <a:ext cx="0" cy="851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5"/>
          </p:cNvCxnSpPr>
          <p:nvPr/>
        </p:nvCxnSpPr>
        <p:spPr>
          <a:xfrm>
            <a:off x="5535811" y="4117205"/>
            <a:ext cx="1124421" cy="535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4" idx="6"/>
          </p:cNvCxnSpPr>
          <p:nvPr/>
        </p:nvCxnSpPr>
        <p:spPr>
          <a:xfrm>
            <a:off x="6084168" y="3488412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4" idx="7"/>
          </p:cNvCxnSpPr>
          <p:nvPr/>
        </p:nvCxnSpPr>
        <p:spPr>
          <a:xfrm flipV="1">
            <a:off x="5535811" y="2060848"/>
            <a:ext cx="1124421" cy="7987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067944" y="5517232"/>
            <a:ext cx="12186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wolf</a:t>
            </a:r>
            <a:endParaRPr lang="ru-RU" sz="4400" dirty="0"/>
          </a:p>
        </p:txBody>
      </p:sp>
      <p:sp>
        <p:nvSpPr>
          <p:cNvPr id="26" name="TextBox 25"/>
          <p:cNvSpPr txBox="1"/>
          <p:nvPr/>
        </p:nvSpPr>
        <p:spPr>
          <a:xfrm>
            <a:off x="7524328" y="3488412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fo</a:t>
            </a:r>
            <a:r>
              <a:rPr lang="en-US" sz="4000" dirty="0"/>
              <a:t>x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14252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hurik\Desktop\для урока\жив\олн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8"/>
            <a:ext cx="640949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43396" y="4960591"/>
            <a:ext cx="34419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accent2">
                    <a:lumMod val="75000"/>
                  </a:schemeClr>
                </a:solidFill>
              </a:rPr>
              <a:t>r</a:t>
            </a:r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</a:rPr>
              <a:t>eindeer </a:t>
            </a:r>
            <a:endParaRPr lang="ru-RU" sz="7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2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hurik\Desktop\для урока\жив\зая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0" y="332656"/>
            <a:ext cx="38100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hurik\Desktop\для урока\жив\песе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397" y="2060848"/>
            <a:ext cx="38100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hurik\Desktop\для урока\жив\белка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0" y="3717032"/>
            <a:ext cx="38100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91499" y="888292"/>
            <a:ext cx="27638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w</a:t>
            </a:r>
            <a:r>
              <a:rPr lang="en-US" sz="4800" dirty="0" smtClean="0">
                <a:solidFill>
                  <a:srgbClr val="C00000"/>
                </a:solidFill>
              </a:rPr>
              <a:t>hite hare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082" y="2689326"/>
            <a:ext cx="2300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squirrel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5197629" y="5301208"/>
            <a:ext cx="31101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rctic fo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x</a:t>
            </a:r>
            <a:endParaRPr lang="ru-RU" sz="60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9" name="Прямая со стрелкой 8"/>
          <p:cNvCxnSpPr>
            <a:stCxn id="4" idx="1"/>
          </p:cNvCxnSpPr>
          <p:nvPr/>
        </p:nvCxnSpPr>
        <p:spPr>
          <a:xfrm flipH="1" flipV="1">
            <a:off x="4788024" y="1303790"/>
            <a:ext cx="90347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948264" y="4725144"/>
            <a:ext cx="12518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>
            <a:off x="2504397" y="3612656"/>
            <a:ext cx="0" cy="104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62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hurik\Desktop\для урока\жив\бобр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403244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Shurik\Desktop\для урока\жив\лис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01008"/>
            <a:ext cx="445807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76056" y="1052736"/>
            <a:ext cx="24384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beaver</a:t>
            </a:r>
            <a:endParaRPr lang="ru-RU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1930049" y="4602668"/>
            <a:ext cx="1313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C00000"/>
                </a:solidFill>
              </a:rPr>
              <a:t>fo</a:t>
            </a:r>
            <a:r>
              <a:rPr lang="en-US" sz="6600" dirty="0">
                <a:solidFill>
                  <a:srgbClr val="C00000"/>
                </a:solidFill>
              </a:rPr>
              <a:t>x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307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hurik\Desktop\для урока\жив\бурунд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0648"/>
            <a:ext cx="381000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Shurik\Desktop\для урока\жив\горн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29000"/>
            <a:ext cx="3816424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1052736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</a:rPr>
              <a:t>chipmunk</a:t>
            </a:r>
            <a:endParaRPr lang="ru-RU" sz="7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4294411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</a:rPr>
              <a:t>ermine</a:t>
            </a:r>
            <a:endParaRPr lang="ru-RU" sz="7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853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114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Matilda</vt:lpstr>
      <vt:lpstr>Times New Roman</vt:lpstr>
      <vt:lpstr>Adobe Caslon Pro Bold</vt:lpstr>
      <vt:lpstr>Adobe Garamond Pro Bold</vt:lpstr>
      <vt:lpstr>Adobe Heiti Std R</vt:lpstr>
      <vt:lpstr>Calibri</vt:lpstr>
      <vt:lpstr>Тема Office</vt:lpstr>
      <vt:lpstr>Презентация PowerPoint</vt:lpstr>
      <vt:lpstr>Look at the map. Which country can you see? </vt:lpstr>
      <vt:lpstr>Презентация PowerPoint</vt:lpstr>
      <vt:lpstr>Презентация PowerPoint</vt:lpstr>
      <vt:lpstr>Make up clusters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Musk ox</vt:lpstr>
      <vt:lpstr>shrew</vt:lpstr>
      <vt:lpstr>Fill in the table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Shurik</cp:lastModifiedBy>
  <cp:revision>42</cp:revision>
  <dcterms:created xsi:type="dcterms:W3CDTF">2013-08-23T08:38:35Z</dcterms:created>
  <dcterms:modified xsi:type="dcterms:W3CDTF">2021-04-04T13:56:15Z</dcterms:modified>
</cp:coreProperties>
</file>