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ptx" ContentType="application/vnd.openxmlformats-officedocument.presentationml.presentation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8" r:id="rId2"/>
    <p:sldId id="257" r:id="rId3"/>
    <p:sldId id="261" r:id="rId4"/>
    <p:sldId id="267" r:id="rId5"/>
    <p:sldId id="268" r:id="rId6"/>
    <p:sldId id="265" r:id="rId7"/>
    <p:sldId id="317" r:id="rId8"/>
    <p:sldId id="264" r:id="rId9"/>
    <p:sldId id="263" r:id="rId10"/>
    <p:sldId id="271" r:id="rId11"/>
    <p:sldId id="274" r:id="rId12"/>
    <p:sldId id="275" r:id="rId13"/>
    <p:sldId id="277" r:id="rId14"/>
    <p:sldId id="278" r:id="rId15"/>
    <p:sldId id="279" r:id="rId16"/>
    <p:sldId id="281" r:id="rId17"/>
    <p:sldId id="280" r:id="rId18"/>
    <p:sldId id="282" r:id="rId19"/>
    <p:sldId id="283" r:id="rId20"/>
    <p:sldId id="290" r:id="rId21"/>
    <p:sldId id="291" r:id="rId22"/>
    <p:sldId id="301" r:id="rId23"/>
    <p:sldId id="302" r:id="rId24"/>
    <p:sldId id="303" r:id="rId25"/>
    <p:sldId id="304" r:id="rId26"/>
    <p:sldId id="306" r:id="rId27"/>
    <p:sldId id="309" r:id="rId28"/>
    <p:sldId id="310" r:id="rId29"/>
    <p:sldId id="311" r:id="rId30"/>
    <p:sldId id="31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258" autoAdjust="0"/>
    <p:restoredTop sz="94660"/>
  </p:normalViewPr>
  <p:slideViewPr>
    <p:cSldViewPr>
      <p:cViewPr>
        <p:scale>
          <a:sx n="100" d="100"/>
          <a:sy n="100" d="100"/>
        </p:scale>
        <p:origin x="-1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C5822C-90E8-4823-A10C-9EAACD89581F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3A9D67-5396-437B-BDBC-4E6B4AF2EC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2373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4B01099-C403-47EF-804C-C1058EB4A064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91C8E-F521-493C-82D2-3961D80207C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503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F355B-2211-4A0D-AB3F-49157CFC88AB}" type="datetimeFigureOut">
              <a:rPr lang="ru-RU" smtClean="0"/>
              <a:pPr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828821-91FF-487D-AC8A-9265EC18D1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3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26.pn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10" Type="http://schemas.openxmlformats.org/officeDocument/2006/relationships/image" Target="../media/image33.gif"/><Relationship Id="rId4" Type="http://schemas.openxmlformats.org/officeDocument/2006/relationships/image" Target="../media/image27.png"/><Relationship Id="rId9" Type="http://schemas.openxmlformats.org/officeDocument/2006/relationships/image" Target="../media/image3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6.png"/><Relationship Id="rId7" Type="http://schemas.openxmlformats.org/officeDocument/2006/relationships/image" Target="../media/image3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image" Target="../media/image48.jpeg"/><Relationship Id="rId5" Type="http://schemas.openxmlformats.org/officeDocument/2006/relationships/image" Target="../media/image42.jpe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gif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65.jpeg"/><Relationship Id="rId7" Type="http://schemas.openxmlformats.org/officeDocument/2006/relationships/image" Target="../media/image68.gif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gif"/><Relationship Id="rId5" Type="http://schemas.openxmlformats.org/officeDocument/2006/relationships/image" Target="../media/image54.jpeg"/><Relationship Id="rId4" Type="http://schemas.openxmlformats.org/officeDocument/2006/relationships/image" Target="../media/image6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2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357298"/>
            <a:ext cx="7772400" cy="26003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УРОК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МАТЕМАТИКИ                           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В  1  КЛАССЕ</a:t>
            </a:r>
            <a:b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868" y="4572008"/>
            <a:ext cx="5214974" cy="1752600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   Разработала: Нургалеева Елена Анатольевна </a:t>
            </a:r>
          </a:p>
          <a:p>
            <a:pPr>
              <a:defRPr/>
            </a:pPr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учитель начальных классов</a:t>
            </a:r>
          </a:p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                МБОУ города Керчи Республики Крым                       « Школа  № 26 имени Героя Советского Союза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Д.Т.Доева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  <a:cs typeface="Times New Roman" pitchFamily="18" charset="0"/>
              </a:rPr>
              <a:t>» </a:t>
            </a:r>
          </a:p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2020 г.</a:t>
            </a:r>
            <a:endParaRPr lang="ru-RU" b="1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214282" y="160891"/>
          <a:ext cx="8644759" cy="6482819"/>
        </p:xfrm>
        <a:graphic>
          <a:graphicData uri="http://schemas.openxmlformats.org/presentationml/2006/ole">
            <p:oleObj spid="_x0000_s46083" name="Презентация" r:id="rId3" imgW="0" imgH="0" progId="PowerPoint.Show.12">
              <p:embed/>
            </p:oleObj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3" y="142852"/>
            <a:ext cx="8786874" cy="6572296"/>
          </a:xfr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8243918" cy="23574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85720" y="142852"/>
          <a:ext cx="8456613" cy="6499248"/>
        </p:xfrm>
        <a:graphic>
          <a:graphicData uri="http://schemas.openxmlformats.org/presentationml/2006/ole">
            <p:oleObj spid="_x0000_s31747" name="Презентация" r:id="rId3" imgW="4770224" imgH="3576921" progId="PowerPoint.Show.12">
              <p:embed/>
            </p:oleObj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ПРОВЕРИМ !!!</a:t>
            </a:r>
            <a:endParaRPr lang="ru-RU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7186634" cy="4525963"/>
          </a:xfrm>
        </p:spPr>
        <p:txBody>
          <a:bodyPr/>
          <a:lstStyle/>
          <a:p>
            <a:pPr algn="ctr">
              <a:buFont typeface="Wingdings" pitchFamily="2" charset="2"/>
              <a:buChar char="Ø"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СОРОКА</a:t>
            </a:r>
          </a:p>
          <a:p>
            <a:pPr algn="ctr">
              <a:buFont typeface="Wingdings" pitchFamily="2" charset="2"/>
              <a:buChar char="Ø"/>
            </a:pP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РОДИНА</a:t>
            </a:r>
          </a:p>
          <a:p>
            <a:pPr algn="ctr">
              <a:buFont typeface="Wingdings" pitchFamily="2" charset="2"/>
              <a:buChar char="Ø"/>
            </a:pP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ЛИСТОК</a:t>
            </a:r>
          </a:p>
          <a:p>
            <a:pPr marL="742950" indent="-742950" algn="ctr">
              <a:buFont typeface="Wingdings" pitchFamily="2" charset="2"/>
              <a:buChar char="Ø"/>
            </a:pPr>
            <a:r>
              <a:rPr lang="ru-RU" sz="4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ДМИТРИЙ      </a:t>
            </a:r>
            <a:endParaRPr lang="ru-RU" sz="44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9" name="Picture 3" descr="C:\Users\Ирина\Pictures\170315555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3357562"/>
            <a:ext cx="1857388" cy="2643206"/>
          </a:xfrm>
          <a:prstGeom prst="rect">
            <a:avLst/>
          </a:prstGeom>
          <a:noFill/>
        </p:spPr>
      </p:pic>
      <p:pic>
        <p:nvPicPr>
          <p:cNvPr id="70661" name="Picture 5" descr="C:\Users\Ирина\Pictures\bird (937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34275" y="1785926"/>
            <a:ext cx="1609725" cy="1171575"/>
          </a:xfrm>
          <a:prstGeom prst="rect">
            <a:avLst/>
          </a:prstGeom>
          <a:noFill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44" t="26427" r="7829" b="11362"/>
          <a:stretch/>
        </p:blipFill>
        <p:spPr bwMode="auto">
          <a:xfrm rot="1170900" flipH="1">
            <a:off x="1649878" y="1701918"/>
            <a:ext cx="1403499" cy="113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44" t="26427" r="7829" b="11362"/>
          <a:stretch/>
        </p:blipFill>
        <p:spPr bwMode="auto">
          <a:xfrm rot="1170900" flipH="1">
            <a:off x="1578440" y="2844926"/>
            <a:ext cx="1403499" cy="113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           </a:t>
            </a:r>
            <a:r>
              <a:rPr lang="ru-RU" sz="3600" b="1" i="1" dirty="0" smtClean="0">
                <a:solidFill>
                  <a:srgbClr val="FF0000"/>
                </a:solidFill>
              </a:rPr>
              <a:t>Напишите числа первого десятка                      в нужном порядке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pic>
        <p:nvPicPr>
          <p:cNvPr id="34818" name="Picture 2" descr="C:\Users\Ирина\Pictures\cifry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715406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C:\Users\Ирина\Pictures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2"/>
            <a:ext cx="8715436" cy="65722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 В   АССОЦИАЦИИ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C:\Users\Ирина\Pictures\0_a36a7_7ae020c_XX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285861"/>
            <a:ext cx="5072098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      </a:t>
            </a:r>
            <a:r>
              <a:rPr lang="ru-RU" b="1" i="1" dirty="0" smtClean="0"/>
              <a:t>СЕМЬ</a:t>
            </a:r>
            <a:endParaRPr lang="ru-RU" b="1" i="1" dirty="0"/>
          </a:p>
        </p:txBody>
      </p:sp>
      <p:pic>
        <p:nvPicPr>
          <p:cNvPr id="37890" name="Picture 2" descr="C:\Users\Ирина\Pictures\0_a36b3_91f271fe_XX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51956" y="1071546"/>
            <a:ext cx="4525963" cy="54292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ДВА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Ирина\Pictures\0_a36a8_b6153630_XX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285860"/>
            <a:ext cx="5977758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/>
              <a:t>   ПЯТЬ</a:t>
            </a:r>
            <a:endParaRPr lang="ru-RU" b="1" i="1" dirty="0"/>
          </a:p>
        </p:txBody>
      </p:sp>
      <p:pic>
        <p:nvPicPr>
          <p:cNvPr id="38914" name="Picture 2" descr="C:\Users\Ирина\Pictures\0_a36af_9b4f4492_XX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5572128" cy="521497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2707" name="Picture 3" descr="C:\Users\Ирина\Desktop\41788f9291e9b594a62bf15f82bee6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8501122" cy="65722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274638"/>
            <a:ext cx="7043758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rgia" pitchFamily="18" charset="0"/>
              </a:rPr>
              <a:t>Педагогическая цель:</a:t>
            </a:r>
            <a:endParaRPr lang="ru-RU" i="1" dirty="0">
              <a:solidFill>
                <a:schemeClr val="tx2">
                  <a:lumMod val="60000"/>
                  <a:lumOff val="40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357298"/>
            <a:ext cx="7143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Georgia" pitchFamily="18" charset="0"/>
              </a:rPr>
              <a:t>                  Повторить материал по теме:                                     </a:t>
            </a:r>
          </a:p>
          <a:p>
            <a:pPr algn="ctr"/>
            <a:r>
              <a:rPr lang="ru-RU" sz="2400" dirty="0" smtClean="0">
                <a:solidFill>
                  <a:srgbClr val="FF0000"/>
                </a:solidFill>
                <a:latin typeface="Georgia" pitchFamily="18" charset="0"/>
              </a:rPr>
              <a:t> «Сложение и вычитание                                          первого десятка»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Georgia" pitchFamily="18" charset="0"/>
              </a:rPr>
              <a:t>Закрепить навыки различных приемов устного счета;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Georgia" pitchFamily="18" charset="0"/>
              </a:rPr>
              <a:t> Способствовать всестороннему развитию учащихся;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Georgia" pitchFamily="18" charset="0"/>
              </a:rPr>
              <a:t>Развивать логическое мышление, математическую речь, наблюдательность; </a:t>
            </a:r>
          </a:p>
          <a:p>
            <a:pPr>
              <a:buFont typeface="Wingdings" pitchFamily="2" charset="2"/>
              <a:buChar char="Ø"/>
            </a:pPr>
            <a:r>
              <a:rPr lang="ru-RU" sz="2400" dirty="0" smtClean="0">
                <a:latin typeface="Georgia" pitchFamily="18" charset="0"/>
              </a:rPr>
              <a:t>Воспитывать чувство ответственности, любовь к математике, бережное отношение к природе.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785926"/>
            <a:ext cx="4919472" cy="113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-285776"/>
            <a:ext cx="9144000" cy="7000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9" name="Picture 3" descr="C:\Users\Ирина\Desktop\lastochka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357166"/>
            <a:ext cx="1785950" cy="1857388"/>
          </a:xfrm>
          <a:prstGeom prst="rect">
            <a:avLst/>
          </a:prstGeom>
          <a:noFill/>
        </p:spPr>
      </p:pic>
      <p:pic>
        <p:nvPicPr>
          <p:cNvPr id="18" name="Picture 3" descr="C:\Users\Ирина\Desktop\lastochka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071678"/>
            <a:ext cx="1785950" cy="1857388"/>
          </a:xfrm>
          <a:prstGeom prst="rect">
            <a:avLst/>
          </a:prstGeom>
          <a:noFill/>
        </p:spPr>
      </p:pic>
      <p:pic>
        <p:nvPicPr>
          <p:cNvPr id="80908" name="Picture 12" descr="C:\Users\Ирина\Desktop\fugl_titte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8794" y="357166"/>
            <a:ext cx="2071702" cy="2071702"/>
          </a:xfrm>
          <a:prstGeom prst="rect">
            <a:avLst/>
          </a:prstGeom>
          <a:noFill/>
        </p:spPr>
      </p:pic>
      <p:pic>
        <p:nvPicPr>
          <p:cNvPr id="80922" name="Picture 26" descr="C:\Users\Ирина\Desktop\music-notes-clip-art-music-the-way-of-love-blog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786190"/>
            <a:ext cx="6218237" cy="2693987"/>
          </a:xfrm>
          <a:prstGeom prst="rect">
            <a:avLst/>
          </a:prstGeom>
          <a:noFill/>
        </p:spPr>
      </p:pic>
      <p:pic>
        <p:nvPicPr>
          <p:cNvPr id="80923" name="Picture 27" descr="C:\Users\Ирина\Desktop\zwalls.ru-1173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00496" y="0"/>
            <a:ext cx="3902075" cy="2438400"/>
          </a:xfrm>
          <a:prstGeom prst="rect">
            <a:avLst/>
          </a:prstGeom>
          <a:noFill/>
        </p:spPr>
      </p:pic>
      <p:pic>
        <p:nvPicPr>
          <p:cNvPr id="72705" name="Picture 1" descr="C:\Users\Ирина\Desktop\image006_33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86050" y="2857496"/>
            <a:ext cx="2000264" cy="2143140"/>
          </a:xfrm>
          <a:prstGeom prst="rect">
            <a:avLst/>
          </a:prstGeom>
          <a:noFill/>
        </p:spPr>
      </p:pic>
      <p:pic>
        <p:nvPicPr>
          <p:cNvPr id="72709" name="Picture 5" descr="http://img-fotki.yandex.ru/get/9316/181450557.92/0_afef5_e1858188_orig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1485476">
            <a:off x="4602290" y="3914671"/>
            <a:ext cx="2505075" cy="2400301"/>
          </a:xfrm>
          <a:prstGeom prst="rect">
            <a:avLst/>
          </a:prstGeom>
          <a:noFill/>
        </p:spPr>
      </p:pic>
      <p:pic>
        <p:nvPicPr>
          <p:cNvPr id="72712" name="Picture 8" descr="C:\Users\Ирина\Desktop\sova13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823925">
            <a:off x="7383039" y="242484"/>
            <a:ext cx="1897667" cy="224442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4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32" y="1785926"/>
            <a:ext cx="4919472" cy="1139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-428660" y="0"/>
            <a:ext cx="95726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C:\Users\Ирина\Downloads\galchonok-834867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0"/>
            <a:ext cx="1214446" cy="1571636"/>
          </a:xfrm>
          <a:prstGeom prst="rect">
            <a:avLst/>
          </a:prstGeom>
          <a:noFill/>
        </p:spPr>
      </p:pic>
      <p:pic>
        <p:nvPicPr>
          <p:cNvPr id="15" name="Picture 2" descr="C:\Users\Ирина\Downloads\galchonok-834867_64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0"/>
            <a:ext cx="1214446" cy="1571636"/>
          </a:xfrm>
          <a:prstGeom prst="rect">
            <a:avLst/>
          </a:prstGeom>
          <a:noFill/>
        </p:spPr>
      </p:pic>
      <p:pic>
        <p:nvPicPr>
          <p:cNvPr id="71682" name="Picture 2" descr="https://www.litres.ru/static/bookimages/06/28/70/06287055.bin.dir/h/i_00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571536" y="0"/>
            <a:ext cx="1866900" cy="1647825"/>
          </a:xfrm>
          <a:prstGeom prst="rect">
            <a:avLst/>
          </a:prstGeom>
          <a:noFill/>
        </p:spPr>
      </p:pic>
      <p:pic>
        <p:nvPicPr>
          <p:cNvPr id="71684" name="Picture 4" descr="https://www.litres.ru/static/bookimages/06/28/70/06287055.bin.dir/h/i_00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-214338"/>
            <a:ext cx="1866900" cy="1647825"/>
          </a:xfrm>
          <a:prstGeom prst="rect">
            <a:avLst/>
          </a:prstGeom>
          <a:noFill/>
        </p:spPr>
      </p:pic>
      <p:pic>
        <p:nvPicPr>
          <p:cNvPr id="71689" name="Picture 9" descr="C:\Users\Ирина\Pictures\27888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642974" y="1285860"/>
            <a:ext cx="9644130" cy="5572140"/>
          </a:xfrm>
          <a:prstGeom prst="rect">
            <a:avLst/>
          </a:prstGeom>
          <a:noFill/>
        </p:spPr>
      </p:pic>
      <p:pic>
        <p:nvPicPr>
          <p:cNvPr id="71691" name="Picture 11" descr="https://rirl.ru/users/photos/4239108509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734602">
            <a:off x="7429520" y="4857760"/>
            <a:ext cx="1428750" cy="1409700"/>
          </a:xfrm>
          <a:prstGeom prst="rect">
            <a:avLst/>
          </a:prstGeom>
          <a:noFill/>
        </p:spPr>
      </p:pic>
      <p:pic>
        <p:nvPicPr>
          <p:cNvPr id="71696" name="Picture 16" descr="C:\Users\Ирина\Desktop\2981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714744" y="0"/>
            <a:ext cx="1428760" cy="1285860"/>
          </a:xfrm>
          <a:prstGeom prst="rect">
            <a:avLst/>
          </a:prstGeom>
          <a:noFill/>
        </p:spPr>
      </p:pic>
      <p:pic>
        <p:nvPicPr>
          <p:cNvPr id="27" name="Picture 11" descr="https://rirl.ru/users/photos/4239108509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085040">
            <a:off x="-339128" y="5210918"/>
            <a:ext cx="1428750" cy="14097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1" name="Picture 3" descr="C:\Users\Ирина\Desktop\евроазиатская-сорока-43492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4572008"/>
            <a:ext cx="2214578" cy="2071702"/>
          </a:xfrm>
          <a:prstGeom prst="rect">
            <a:avLst/>
          </a:prstGeom>
          <a:noFill/>
        </p:spPr>
      </p:pic>
      <p:pic>
        <p:nvPicPr>
          <p:cNvPr id="73732" name="Picture 4" descr="C:\Users\Ирина\Desktop\magpie-thinkstock-1862516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072074"/>
            <a:ext cx="2071702" cy="1557334"/>
          </a:xfrm>
          <a:prstGeom prst="rect">
            <a:avLst/>
          </a:prstGeom>
          <a:noFill/>
        </p:spPr>
      </p:pic>
      <p:pic>
        <p:nvPicPr>
          <p:cNvPr id="73733" name="Picture 5" descr="C:\Users\Ирина\Desktop\193soro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142852"/>
            <a:ext cx="1928826" cy="1785950"/>
          </a:xfrm>
          <a:prstGeom prst="rect">
            <a:avLst/>
          </a:prstGeom>
          <a:noFill/>
        </p:spPr>
      </p:pic>
      <p:pic>
        <p:nvPicPr>
          <p:cNvPr id="73734" name="Picture 6" descr="C:\Users\Ирина\Desktop\193sorok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5" y="1285861"/>
            <a:ext cx="2000264" cy="1714512"/>
          </a:xfrm>
          <a:prstGeom prst="rect">
            <a:avLst/>
          </a:prstGeom>
          <a:noFill/>
        </p:spPr>
      </p:pic>
      <p:pic>
        <p:nvPicPr>
          <p:cNvPr id="73735" name="Picture 7" descr="C:\Users\Ирина\Desktop\193soro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7" y="2714621"/>
            <a:ext cx="1857389" cy="1571636"/>
          </a:xfrm>
          <a:prstGeom prst="rect">
            <a:avLst/>
          </a:prstGeom>
          <a:noFill/>
        </p:spPr>
      </p:pic>
      <p:pic>
        <p:nvPicPr>
          <p:cNvPr id="73736" name="Picture 8" descr="C:\Users\Ирина\Desktop\2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285728"/>
            <a:ext cx="2071702" cy="1919292"/>
          </a:xfrm>
          <a:prstGeom prst="rect">
            <a:avLst/>
          </a:prstGeom>
          <a:noFill/>
        </p:spPr>
      </p:pic>
      <p:pic>
        <p:nvPicPr>
          <p:cNvPr id="73737" name="Picture 9" descr="C:\Users\Ирина\Desktop\clp115349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3306" y="3500438"/>
            <a:ext cx="1771656" cy="1704981"/>
          </a:xfrm>
          <a:prstGeom prst="rect">
            <a:avLst/>
          </a:prstGeom>
          <a:noFill/>
        </p:spPr>
      </p:pic>
      <p:pic>
        <p:nvPicPr>
          <p:cNvPr id="73739" name="Picture 11" descr="C:\Users\Ирина\Desktop\9474513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0" y="4572008"/>
            <a:ext cx="1952628" cy="2181225"/>
          </a:xfrm>
          <a:prstGeom prst="rect">
            <a:avLst/>
          </a:prstGeom>
          <a:noFill/>
        </p:spPr>
      </p:pic>
      <p:pic>
        <p:nvPicPr>
          <p:cNvPr id="73741" name="Picture 13" descr="C:\Users\Ирина\Desktop\kolokolchik-knigi.png"/>
          <p:cNvPicPr>
            <a:picLocks noGrp="1" noChangeAspect="1" noChangeArrowheads="1"/>
          </p:cNvPicPr>
          <p:nvPr>
            <p:ph idx="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 rot="20165758">
            <a:off x="202531" y="-261163"/>
            <a:ext cx="2428875" cy="2571751"/>
          </a:xfrm>
          <a:prstGeom prst="rect">
            <a:avLst/>
          </a:prstGeom>
          <a:noFill/>
        </p:spPr>
      </p:pic>
      <p:pic>
        <p:nvPicPr>
          <p:cNvPr id="73742" name="Picture 14" descr="C:\Users\Ирина\Desktop\серая-цапля2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42844" y="2143116"/>
            <a:ext cx="1928826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7" name="Rectangle 13"/>
          <p:cNvSpPr>
            <a:spLocks noChangeArrowheads="1"/>
          </p:cNvSpPr>
          <p:nvPr/>
        </p:nvSpPr>
        <p:spPr bwMode="auto">
          <a:xfrm>
            <a:off x="714348" y="1357298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082660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Игра «Будь внимательным!»</a:t>
            </a:r>
            <a:r>
              <a:rPr lang="ru-RU" sz="5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54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pic>
        <p:nvPicPr>
          <p:cNvPr id="26643" name="Picture 19" descr="C:\Users\Ирина\Desktop\14502511-green-oak-tree-isolated-on-white-background-Stock-Photo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00166" y="928670"/>
            <a:ext cx="7143799" cy="5643601"/>
          </a:xfrm>
          <a:prstGeom prst="rect">
            <a:avLst/>
          </a:prstGeom>
          <a:noFill/>
        </p:spPr>
      </p:pic>
      <p:pic>
        <p:nvPicPr>
          <p:cNvPr id="72706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357430"/>
            <a:ext cx="691663" cy="500066"/>
          </a:xfrm>
          <a:prstGeom prst="rect">
            <a:avLst/>
          </a:prstGeom>
          <a:noFill/>
        </p:spPr>
      </p:pic>
      <p:pic>
        <p:nvPicPr>
          <p:cNvPr id="16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285860"/>
            <a:ext cx="691663" cy="500066"/>
          </a:xfrm>
          <a:prstGeom prst="rect">
            <a:avLst/>
          </a:prstGeom>
          <a:noFill/>
        </p:spPr>
      </p:pic>
      <p:pic>
        <p:nvPicPr>
          <p:cNvPr id="17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214686"/>
            <a:ext cx="691663" cy="500066"/>
          </a:xfrm>
          <a:prstGeom prst="rect">
            <a:avLst/>
          </a:prstGeom>
          <a:noFill/>
        </p:spPr>
      </p:pic>
      <p:pic>
        <p:nvPicPr>
          <p:cNvPr id="18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4143380"/>
            <a:ext cx="691663" cy="500066"/>
          </a:xfrm>
          <a:prstGeom prst="rect">
            <a:avLst/>
          </a:prstGeom>
          <a:noFill/>
        </p:spPr>
      </p:pic>
      <p:pic>
        <p:nvPicPr>
          <p:cNvPr id="19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28934"/>
            <a:ext cx="691663" cy="500066"/>
          </a:xfrm>
          <a:prstGeom prst="rect">
            <a:avLst/>
          </a:prstGeom>
          <a:noFill/>
        </p:spPr>
      </p:pic>
      <p:pic>
        <p:nvPicPr>
          <p:cNvPr id="21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48" y="3214686"/>
            <a:ext cx="691663" cy="500066"/>
          </a:xfrm>
          <a:prstGeom prst="rect">
            <a:avLst/>
          </a:prstGeom>
          <a:noFill/>
        </p:spPr>
      </p:pic>
      <p:pic>
        <p:nvPicPr>
          <p:cNvPr id="22" name="Picture 2" descr="D:\Admin\Desktop\6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3929066"/>
            <a:ext cx="691663" cy="500066"/>
          </a:xfrm>
          <a:prstGeom prst="rect">
            <a:avLst/>
          </a:prstGeom>
          <a:noFill/>
        </p:spPr>
      </p:pic>
      <p:pic>
        <p:nvPicPr>
          <p:cNvPr id="34" name="Picture 2" descr="D:\Admin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1071546"/>
            <a:ext cx="857256" cy="660509"/>
          </a:xfrm>
          <a:prstGeom prst="rect">
            <a:avLst/>
          </a:prstGeom>
          <a:noFill/>
        </p:spPr>
      </p:pic>
      <p:pic>
        <p:nvPicPr>
          <p:cNvPr id="35" name="Picture 2" descr="D:\Admin\Desktop\Безымянный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43042" y="1785926"/>
            <a:ext cx="857256" cy="660509"/>
          </a:xfrm>
          <a:prstGeom prst="rect">
            <a:avLst/>
          </a:prstGeom>
          <a:noFill/>
        </p:spPr>
      </p:pic>
      <p:pic>
        <p:nvPicPr>
          <p:cNvPr id="72717" name="Picture 13" descr="D:\Admin\Desktop\5772b38264f56155980d356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928670"/>
            <a:ext cx="1097070" cy="857256"/>
          </a:xfrm>
          <a:prstGeom prst="rect">
            <a:avLst/>
          </a:prstGeom>
          <a:noFill/>
        </p:spPr>
      </p:pic>
      <p:pic>
        <p:nvPicPr>
          <p:cNvPr id="41" name="Picture 13" descr="D:\Admin\Desktop\5772b38264f56155980d356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1285860"/>
            <a:ext cx="1097070" cy="85725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5" descr="C:\Users\Ирина\Desktop\all-alternative-blue-colored-Favim.com-438525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58312" cy="6572296"/>
          </a:xfrm>
          <a:prstGeom prst="rect">
            <a:avLst/>
          </a:prstGeom>
          <a:noFill/>
        </p:spPr>
      </p:pic>
      <p:pic>
        <p:nvPicPr>
          <p:cNvPr id="5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928670"/>
            <a:ext cx="928694" cy="928694"/>
          </a:xfrm>
          <a:prstGeom prst="rect">
            <a:avLst/>
          </a:prstGeom>
          <a:noFill/>
        </p:spPr>
      </p:pic>
      <p:pic>
        <p:nvPicPr>
          <p:cNvPr id="6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928934"/>
            <a:ext cx="928694" cy="928694"/>
          </a:xfrm>
          <a:prstGeom prst="rect">
            <a:avLst/>
          </a:prstGeom>
          <a:noFill/>
        </p:spPr>
      </p:pic>
      <p:pic>
        <p:nvPicPr>
          <p:cNvPr id="7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000108"/>
            <a:ext cx="928694" cy="928694"/>
          </a:xfrm>
          <a:prstGeom prst="rect">
            <a:avLst/>
          </a:prstGeom>
          <a:noFill/>
        </p:spPr>
      </p:pic>
      <p:pic>
        <p:nvPicPr>
          <p:cNvPr id="8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24" y="928670"/>
            <a:ext cx="928694" cy="928694"/>
          </a:xfrm>
          <a:prstGeom prst="rect">
            <a:avLst/>
          </a:prstGeom>
          <a:noFill/>
        </p:spPr>
      </p:pic>
      <p:pic>
        <p:nvPicPr>
          <p:cNvPr id="9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785794"/>
            <a:ext cx="928694" cy="928694"/>
          </a:xfrm>
          <a:prstGeom prst="rect">
            <a:avLst/>
          </a:prstGeom>
          <a:noFill/>
        </p:spPr>
      </p:pic>
      <p:pic>
        <p:nvPicPr>
          <p:cNvPr id="10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000240"/>
            <a:ext cx="928694" cy="928694"/>
          </a:xfrm>
          <a:prstGeom prst="rect">
            <a:avLst/>
          </a:prstGeom>
          <a:noFill/>
        </p:spPr>
      </p:pic>
      <p:pic>
        <p:nvPicPr>
          <p:cNvPr id="11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857232"/>
            <a:ext cx="928694" cy="928694"/>
          </a:xfrm>
          <a:prstGeom prst="rect">
            <a:avLst/>
          </a:prstGeom>
          <a:noFill/>
        </p:spPr>
      </p:pic>
      <p:pic>
        <p:nvPicPr>
          <p:cNvPr id="12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785926"/>
            <a:ext cx="928694" cy="928694"/>
          </a:xfrm>
          <a:prstGeom prst="rect">
            <a:avLst/>
          </a:prstGeom>
          <a:noFill/>
        </p:spPr>
      </p:pic>
      <p:pic>
        <p:nvPicPr>
          <p:cNvPr id="13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2500306"/>
            <a:ext cx="928694" cy="928694"/>
          </a:xfrm>
          <a:prstGeom prst="rect">
            <a:avLst/>
          </a:prstGeom>
          <a:noFill/>
        </p:spPr>
      </p:pic>
      <p:pic>
        <p:nvPicPr>
          <p:cNvPr id="14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15272" y="2000240"/>
            <a:ext cx="928694" cy="928694"/>
          </a:xfrm>
          <a:prstGeom prst="rect">
            <a:avLst/>
          </a:prstGeom>
          <a:noFill/>
        </p:spPr>
      </p:pic>
      <p:pic>
        <p:nvPicPr>
          <p:cNvPr id="32771" name="Picture 3" descr="C:\Users\Ирина\Desktop\depositphotos_1523956-Titmouse-bird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429000"/>
            <a:ext cx="857256" cy="785818"/>
          </a:xfrm>
          <a:prstGeom prst="rect">
            <a:avLst/>
          </a:prstGeom>
          <a:noFill/>
        </p:spPr>
      </p:pic>
      <p:pic>
        <p:nvPicPr>
          <p:cNvPr id="20" name="Picture 3" descr="C:\Users\Ирина\Desktop\depositphotos_1523956-Titmouse-bird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2976" y="3857628"/>
            <a:ext cx="857256" cy="785818"/>
          </a:xfrm>
          <a:prstGeom prst="rect">
            <a:avLst/>
          </a:prstGeom>
          <a:noFill/>
        </p:spPr>
      </p:pic>
      <p:pic>
        <p:nvPicPr>
          <p:cNvPr id="21" name="Picture 3" descr="C:\Users\Ирина\Desktop\depositphotos_1523956-Titmouse-bird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3000372"/>
            <a:ext cx="857256" cy="785818"/>
          </a:xfrm>
          <a:prstGeom prst="rect">
            <a:avLst/>
          </a:prstGeom>
          <a:noFill/>
        </p:spPr>
      </p:pic>
      <p:pic>
        <p:nvPicPr>
          <p:cNvPr id="22" name="Picture 3" descr="C:\Users\Ирина\Desktop\depositphotos_1523956-Titmouse-bird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2000240"/>
            <a:ext cx="857256" cy="785818"/>
          </a:xfrm>
          <a:prstGeom prst="rect">
            <a:avLst/>
          </a:prstGeom>
          <a:noFill/>
        </p:spPr>
      </p:pic>
      <p:pic>
        <p:nvPicPr>
          <p:cNvPr id="23" name="Picture 3" descr="C:\Users\Ирина\Desktop\depositphotos_1523956-Titmouse-bird-isolated-on-wh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500306"/>
            <a:ext cx="857256" cy="7858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Ирина\Desktop\10304150_62804-550x5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50" y="214290"/>
            <a:ext cx="2500330" cy="2500330"/>
          </a:xfrm>
          <a:prstGeom prst="rect">
            <a:avLst/>
          </a:prstGeom>
          <a:noFill/>
        </p:spPr>
      </p:pic>
      <p:pic>
        <p:nvPicPr>
          <p:cNvPr id="33794" name="Picture 2" descr="C:\Users\Ирина\Desktop\IMG_8296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3729572" cy="2719480"/>
          </a:xfrm>
          <a:prstGeom prst="rect">
            <a:avLst/>
          </a:prstGeom>
          <a:noFill/>
        </p:spPr>
      </p:pic>
      <p:pic>
        <p:nvPicPr>
          <p:cNvPr id="33796" name="Picture 4" descr="C:\Users\Ирина\Desktop\580190700df0f9c5fecb994c2a530af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2714644" cy="3643338"/>
          </a:xfrm>
          <a:prstGeom prst="rect">
            <a:avLst/>
          </a:prstGeom>
          <a:noFill/>
        </p:spPr>
      </p:pic>
      <p:pic>
        <p:nvPicPr>
          <p:cNvPr id="33798" name="Picture 6" descr="http://www.feashop.ru/cross_stitch/img/885_shem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3643314"/>
            <a:ext cx="2500330" cy="2571768"/>
          </a:xfrm>
          <a:prstGeom prst="rect">
            <a:avLst/>
          </a:prstGeom>
          <a:noFill/>
        </p:spPr>
      </p:pic>
      <p:pic>
        <p:nvPicPr>
          <p:cNvPr id="26626" name="Picture 2" descr="C:\Users\Ирина\Desktop\873370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6248" y="285728"/>
            <a:ext cx="2000264" cy="2714644"/>
          </a:xfrm>
          <a:prstGeom prst="rect">
            <a:avLst/>
          </a:prstGeom>
          <a:noFill/>
        </p:spPr>
      </p:pic>
      <p:pic>
        <p:nvPicPr>
          <p:cNvPr id="26628" name="Picture 4" descr="C:\Users\Ирина\Desktop\i (1)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3071810"/>
            <a:ext cx="2595566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785794"/>
            <a:ext cx="4929222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Какая птица летает хвостом вперед?</a:t>
            </a:r>
            <a:br>
              <a:rPr lang="ru-RU" b="1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71604" y="1600200"/>
            <a:ext cx="7115196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А) воробей </a:t>
            </a:r>
          </a:p>
          <a:p>
            <a:pPr algn="ctr">
              <a:buNone/>
            </a:pPr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сорока </a:t>
            </a:r>
          </a:p>
          <a:p>
            <a:pPr algn="ctr">
              <a:buNone/>
            </a:pPr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В) дятел </a:t>
            </a:r>
          </a:p>
          <a:p>
            <a:pPr algn="ctr">
              <a:buNone/>
            </a:pPr>
            <a:r>
              <a:rPr lang="ru-RU" sz="44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Г) колибри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C:\Users\Ирина\Desktop\2114097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429132"/>
            <a:ext cx="1500198" cy="2071702"/>
          </a:xfrm>
          <a:prstGeom prst="rect">
            <a:avLst/>
          </a:prstGeom>
          <a:noFill/>
        </p:spPr>
      </p:pic>
      <p:pic>
        <p:nvPicPr>
          <p:cNvPr id="5" name="Picture 3" descr="C:\Users\Ирина\Desktop\iphone360_905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214290"/>
            <a:ext cx="2827099" cy="214311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       </a:t>
            </a:r>
            <a:r>
              <a:rPr lang="ru-RU" b="1" dirty="0" smtClean="0">
                <a:solidFill>
                  <a:srgbClr val="FF0000"/>
                </a:solidFill>
              </a:rPr>
              <a:t>Задание « Шифровальщик»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500166" y="1600200"/>
          <a:ext cx="7186636" cy="115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659"/>
                <a:gridCol w="1796659"/>
                <a:gridCol w="1796659"/>
                <a:gridCol w="17966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2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3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9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10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286000" y="3286124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 + 4 - 1=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69875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 + 4 + 3=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269875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+ 2 - 5=</a:t>
            </a:r>
          </a:p>
          <a:p>
            <a:pPr lvl="0" indent="269875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8 -  3 - 2=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Ирина\Desktop\Large_Green_Tree_PNG_Clipart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43042" y="-142900"/>
            <a:ext cx="8286756" cy="6518315"/>
          </a:xfrm>
          <a:prstGeom prst="rect">
            <a:avLst/>
          </a:prstGeom>
          <a:noFill/>
        </p:spPr>
      </p:pic>
      <p:pic>
        <p:nvPicPr>
          <p:cNvPr id="6" name="Picture 7" descr="24_bi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7422" y="4071942"/>
            <a:ext cx="2097085" cy="222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C:\Users\Ирина\Desktop\1699341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3000372"/>
            <a:ext cx="1785950" cy="1865942"/>
          </a:xfrm>
          <a:prstGeom prst="rect">
            <a:avLst/>
          </a:prstGeom>
          <a:noFill/>
        </p:spPr>
      </p:pic>
      <p:pic>
        <p:nvPicPr>
          <p:cNvPr id="18" name="Picture 3" descr="C:\Users\Ирина\Desktop\10304150_62804-550x5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15272" y="357166"/>
            <a:ext cx="928694" cy="928694"/>
          </a:xfrm>
          <a:prstGeom prst="rect">
            <a:avLst/>
          </a:prstGeom>
          <a:noFill/>
        </p:spPr>
      </p:pic>
      <p:pic>
        <p:nvPicPr>
          <p:cNvPr id="25" name="Picture 10" descr="C:\Users\Ирина\Desktop\bird (968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285728"/>
            <a:ext cx="1899288" cy="1357322"/>
          </a:xfrm>
          <a:prstGeom prst="rect">
            <a:avLst/>
          </a:prstGeom>
          <a:noFill/>
        </p:spPr>
      </p:pic>
      <p:pic>
        <p:nvPicPr>
          <p:cNvPr id="35" name="Picture 4" descr="C:\Users\Ирина\Desktop\Woodpacker--17323 (1)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86380" y="3000372"/>
            <a:ext cx="818290" cy="1500198"/>
          </a:xfrm>
          <a:prstGeom prst="rect">
            <a:avLst/>
          </a:prstGeom>
          <a:noFill/>
        </p:spPr>
      </p:pic>
      <p:pic>
        <p:nvPicPr>
          <p:cNvPr id="38" name="Picture 17" descr="C:\Users\Ирина\Desktop\0_a6bbf_b3f5e3b2_XL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500826" y="1071546"/>
            <a:ext cx="1287780" cy="9372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                                           шляпы мышления</a:t>
            </a:r>
            <a:endParaRPr lang="ru-RU" sz="4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3" name="Picture 7" descr="C:\Users\Ирина\Desktop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 rot="20676619">
            <a:off x="1845567" y="2033767"/>
            <a:ext cx="1638300" cy="2286016"/>
          </a:xfrm>
          <a:prstGeom prst="rect">
            <a:avLst/>
          </a:prstGeom>
          <a:noFill/>
        </p:spPr>
      </p:pic>
      <p:pic>
        <p:nvPicPr>
          <p:cNvPr id="39944" name="Picture 8" descr="C:\Users\Ирина\Desktop\60839-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99169">
            <a:off x="6609936" y="4089791"/>
            <a:ext cx="1857388" cy="2357454"/>
          </a:xfrm>
          <a:prstGeom prst="rect">
            <a:avLst/>
          </a:prstGeom>
          <a:noFill/>
        </p:spPr>
      </p:pic>
      <p:pic>
        <p:nvPicPr>
          <p:cNvPr id="39949" name="Picture 13" descr="C:\Users\Ирина\Desktop\0_645f1_7fdc3919_S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4714884"/>
            <a:ext cx="1905000" cy="1905000"/>
          </a:xfrm>
          <a:prstGeom prst="rect">
            <a:avLst/>
          </a:prstGeom>
          <a:noFill/>
        </p:spPr>
      </p:pic>
      <p:pic>
        <p:nvPicPr>
          <p:cNvPr id="39950" name="Picture 14" descr="C:\Users\Ирина\Desktop\20e010393d69da94e26767e44fc77f02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91897">
            <a:off x="5786446" y="2071678"/>
            <a:ext cx="1785950" cy="1785950"/>
          </a:xfrm>
          <a:prstGeom prst="rect">
            <a:avLst/>
          </a:prstGeom>
          <a:noFill/>
        </p:spPr>
      </p:pic>
      <p:pic>
        <p:nvPicPr>
          <p:cNvPr id="39951" name="Picture 15" descr="C:\Users\Ирина\Desktop\Edward-de-Bono-from-Chalmers-International-213x30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7620" y="1928802"/>
            <a:ext cx="2028825" cy="2857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00562" y="214290"/>
            <a:ext cx="4500594" cy="6429419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1) О, математика земная.</a:t>
            </a:r>
            <a:b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Гордись, прекрасная, собой.</a:t>
            </a:r>
            <a:b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Ты всем наукам – мать родная,</a:t>
            </a:r>
            <a:b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</a:br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  <a:latin typeface="Georgia" pitchFamily="18" charset="0"/>
              </a:rPr>
              <a:t>И дорожат они тобой.</a:t>
            </a:r>
            <a:r>
              <a:rPr lang="ru-RU" sz="2200" dirty="0" smtClean="0">
                <a:latin typeface="Georgia" pitchFamily="18" charset="0"/>
              </a:rPr>
              <a:t/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atin typeface="Georgia" pitchFamily="18" charset="0"/>
              </a:rPr>
              <a:t> </a:t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atin typeface="Georgia" pitchFamily="18" charset="0"/>
              </a:rPr>
              <a:t>2) Строга, логична, величава,</a:t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atin typeface="Georgia" pitchFamily="18" charset="0"/>
              </a:rPr>
              <a:t>Стройна в полете – как стрела,</a:t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atin typeface="Georgia" pitchFamily="18" charset="0"/>
              </a:rPr>
              <a:t>Твоя немеркнущая слава</a:t>
            </a:r>
            <a:br>
              <a:rPr lang="ru-RU" sz="2200" dirty="0" smtClean="0">
                <a:latin typeface="Georgia" pitchFamily="18" charset="0"/>
              </a:rPr>
            </a:br>
            <a:r>
              <a:rPr lang="ru-RU" sz="2200" dirty="0" smtClean="0">
                <a:latin typeface="Georgia" pitchFamily="18" charset="0"/>
              </a:rPr>
              <a:t>В веках бессмертие обрела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82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142852"/>
            <a:ext cx="4223346" cy="6572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C:\Users\Ирина\Desktop\55410752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762500"/>
            <a:ext cx="1905000" cy="2095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Управляющая кнопка: настраиваемая 2">
            <a:hlinkClick r:id="" action="ppaction://hlinkshowjump?jump=endshow" highlightClick="1"/>
          </p:cNvPr>
          <p:cNvSpPr/>
          <p:nvPr/>
        </p:nvSpPr>
        <p:spPr>
          <a:xfrm>
            <a:off x="8786842" y="0"/>
            <a:ext cx="321622" cy="360000"/>
          </a:xfrm>
          <a:prstGeom prst="actionButtonBlank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Х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6" name="Picture 4" descr="C:\Users\Ирина\Desktop\235800_141167508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52"/>
            <a:ext cx="7286676" cy="571504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00298" y="4143380"/>
            <a:ext cx="42148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/>
              <a:t>   </a:t>
            </a:r>
            <a:r>
              <a:rPr lang="ru-RU" sz="4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МОЛОДЦЫ</a:t>
            </a:r>
            <a:endParaRPr lang="ru-RU" sz="4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Ирина\Desktop\saljut-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0"/>
            <a:ext cx="2133600" cy="2071702"/>
          </a:xfrm>
          <a:prstGeom prst="rect">
            <a:avLst/>
          </a:prstGeom>
          <a:noFill/>
        </p:spPr>
      </p:pic>
      <p:pic>
        <p:nvPicPr>
          <p:cNvPr id="2052" name="Picture 4" descr="C:\Users\Ирина\Desktop\saljut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874262">
            <a:off x="6690863" y="4206853"/>
            <a:ext cx="2133600" cy="1828800"/>
          </a:xfrm>
          <a:prstGeom prst="rect">
            <a:avLst/>
          </a:prstGeom>
          <a:noFill/>
        </p:spPr>
      </p:pic>
      <p:pic>
        <p:nvPicPr>
          <p:cNvPr id="2053" name="Picture 5" descr="C:\Users\Ирина\Desktop\saljut-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175509">
            <a:off x="812411" y="4512893"/>
            <a:ext cx="2133600" cy="2000240"/>
          </a:xfrm>
          <a:prstGeom prst="rect">
            <a:avLst/>
          </a:prstGeom>
          <a:noFill/>
        </p:spPr>
      </p:pic>
      <p:pic>
        <p:nvPicPr>
          <p:cNvPr id="2054" name="Picture 6" descr="C:\Users\Ирина\Desktop\saljut-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473856">
            <a:off x="7070156" y="146389"/>
            <a:ext cx="2133600" cy="18288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Психологическая подготовка к уроку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71604" y="1600200"/>
            <a:ext cx="7115196" cy="4972072"/>
          </a:xfrm>
        </p:spPr>
        <p:txBody>
          <a:bodyPr>
            <a:normAutofit lnSpcReduction="10000"/>
          </a:bodyPr>
          <a:lstStyle/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Сядьте удобно, правильно.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Повторяйте тихо за мной.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Я готов к уроку!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Я собран!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Я все сумею!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Наши головы мыслят ясно!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Я все запомню надолго, навсегда!</a:t>
            </a:r>
          </a:p>
          <a:p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Georgia" pitchFamily="18" charset="0"/>
              </a:rPr>
              <a:t>Я хочу учиться!</a:t>
            </a:r>
          </a:p>
          <a:p>
            <a:r>
              <a:rPr lang="ru-RU" i="1" dirty="0" smtClean="0">
                <a:solidFill>
                  <a:srgbClr val="FF0000"/>
                </a:solidFill>
                <a:latin typeface="Georgia" pitchFamily="18" charset="0"/>
              </a:rPr>
              <a:t>Улыбнитесь.                  </a:t>
            </a:r>
          </a:p>
          <a:p>
            <a:endParaRPr lang="ru-RU" dirty="0"/>
          </a:p>
        </p:txBody>
      </p:sp>
      <p:pic>
        <p:nvPicPr>
          <p:cNvPr id="8" name="Picture 3" descr="C:\Users\Ирина\Desktop\1011562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20571">
            <a:off x="5579981" y="5558846"/>
            <a:ext cx="1212825" cy="9729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00232" y="285728"/>
            <a:ext cx="5857916" cy="1857388"/>
          </a:xfrm>
        </p:spPr>
        <p:txBody>
          <a:bodyPr>
            <a:normAutofit fontScale="90000"/>
          </a:bodyPr>
          <a:lstStyle/>
          <a:p>
            <a:pPr lvl="0" indent="180975" fontAlgn="base">
              <a:spcAft>
                <a:spcPct val="0"/>
              </a:spcAft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/>
            </a:r>
            <a:b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НАШ    ДЕВИЗ:</a:t>
            </a:r>
            <a:b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</a:b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каждого </a:t>
            </a:r>
            <a:r>
              <a:rPr lang="ru-RU" sz="3600" dirty="0" smtClean="0">
                <a:solidFill>
                  <a:srgbClr val="00B0F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dirty="0" smtClean="0">
                <a:solidFill>
                  <a:srgbClr val="00B0F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 способностям,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Каждому 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успех,</a:t>
            </a:r>
            <a:r>
              <a:rPr lang="ru-RU" sz="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8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00B05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Всем - радость!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endParaRPr lang="ru-RU" sz="3600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4100" name="Picture 4" descr="https://otvet.imgsmail.ru/download/u_096ded71fe56a87c1d4eb7095508a08a_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2571744"/>
            <a:ext cx="6929486" cy="400052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8243918" cy="235745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285720" y="142852"/>
          <a:ext cx="8456613" cy="6499248"/>
        </p:xfrm>
        <a:graphic>
          <a:graphicData uri="http://schemas.openxmlformats.org/presentationml/2006/ole">
            <p:oleObj spid="_x0000_s5123" name="Презентация" r:id="rId3" imgW="6778587" imgH="5082653" progId="PowerPoint.Show.12">
              <p:embed/>
            </p:oleObj>
          </a:graphicData>
        </a:graphic>
      </p:graphicFrame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7504" y="44624"/>
            <a:ext cx="8928992" cy="6725838"/>
          </a:xfrm>
          <a:prstGeom prst="rect">
            <a:avLst/>
          </a:prstGeom>
          <a:noFill/>
          <a:ln w="28575">
            <a:solidFill>
              <a:schemeClr val="accent3">
                <a:lumMod val="75000"/>
              </a:schemeClr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http://www.edu54.ru/sites/default/files/userfiles/image/610844_908fd2b0c2a3c72a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26" y="4357694"/>
            <a:ext cx="1944216" cy="231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uchitel.edu54.ru/sites/default/files/userfiles/image/610763_662ecf1a95c5370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2396" y="428604"/>
            <a:ext cx="1800200" cy="257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55863" y="3429000"/>
            <a:ext cx="1888137" cy="242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591684" y="6381328"/>
            <a:ext cx="539552" cy="389134"/>
          </a:xfrm>
          <a:prstGeom prst="actionButtonForwardNex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428604"/>
            <a:ext cx="1573559" cy="150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лако 9"/>
          <p:cNvSpPr/>
          <p:nvPr/>
        </p:nvSpPr>
        <p:spPr>
          <a:xfrm>
            <a:off x="1714480" y="285728"/>
            <a:ext cx="1376709" cy="648072"/>
          </a:xfrm>
          <a:prstGeom prst="cloud">
            <a:avLst/>
          </a:prstGeom>
        </p:spPr>
        <p:style>
          <a:lnRef idx="0">
            <a:schemeClr val="accent1"/>
          </a:lnRef>
          <a:fillRef idx="1003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блако 10"/>
          <p:cNvSpPr/>
          <p:nvPr/>
        </p:nvSpPr>
        <p:spPr>
          <a:xfrm>
            <a:off x="3000364" y="714356"/>
            <a:ext cx="1440160" cy="504056"/>
          </a:xfrm>
          <a:prstGeom prst="cloud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блако 16"/>
          <p:cNvSpPr/>
          <p:nvPr/>
        </p:nvSpPr>
        <p:spPr>
          <a:xfrm>
            <a:off x="6429388" y="428604"/>
            <a:ext cx="1440160" cy="504056"/>
          </a:xfrm>
          <a:prstGeom prst="cloud">
            <a:avLst/>
          </a:prstGeom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71604" y="2000240"/>
            <a:ext cx="6523754" cy="1928825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ligraph" pitchFamily="2" charset="0"/>
              </a:rPr>
              <a:t>Каллиграфическая</a:t>
            </a:r>
            <a:b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ligraph" pitchFamily="2" charset="0"/>
              </a:rPr>
            </a:b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ligraph" pitchFamily="2" charset="0"/>
              </a:rPr>
              <a:t>минутка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ligraph" pitchFamily="2" charset="0"/>
            </a:endParaRPr>
          </a:p>
        </p:txBody>
      </p:sp>
      <p:pic>
        <p:nvPicPr>
          <p:cNvPr id="15" name="Picture 11" descr="http://img1.liveinternet.ru/images/foto/c/9/apps/2/549/2549337_romashka_oranjevaya_otrisovannaya--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500166" y="3714752"/>
            <a:ext cx="1500366" cy="2000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http://img1.liveinternet.ru/images/foto/c/9/apps/2/549/2549283_romashka_krasnaya-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86314" y="4071942"/>
            <a:ext cx="2537498" cy="241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44" t="26427" r="7829" b="11362"/>
          <a:stretch/>
        </p:blipFill>
        <p:spPr bwMode="auto">
          <a:xfrm rot="1170900" flipH="1">
            <a:off x="5507529" y="916100"/>
            <a:ext cx="1403499" cy="1137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8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44" t="26427" r="7829" b="11362"/>
          <a:stretch/>
        </p:blipFill>
        <p:spPr bwMode="auto">
          <a:xfrm rot="1170900" flipH="1">
            <a:off x="1782029" y="1044524"/>
            <a:ext cx="1302959" cy="1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9907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КАЛЛИГРАФИЧЕСКАЯ     МИНУТКА</a:t>
            </a:r>
          </a:p>
        </p:txBody>
      </p:sp>
      <p:sp>
        <p:nvSpPr>
          <p:cNvPr id="4099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7358114" cy="4525963"/>
          </a:xfrm>
        </p:spPr>
        <p:txBody>
          <a:bodyPr>
            <a:normAutofit/>
          </a:bodyPr>
          <a:lstStyle/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СМОРОДИНА</a:t>
            </a:r>
          </a:p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ПОДВАЛ</a:t>
            </a:r>
          </a:p>
          <a:p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СТРИЖ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7186634" cy="4525963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СМОР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ОДИН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7200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F497A"/>
      </a:hlink>
      <a:folHlink>
        <a:srgbClr val="3F315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233</Words>
  <Application>Microsoft Office PowerPoint</Application>
  <PresentationFormat>Экран (4:3)</PresentationFormat>
  <Paragraphs>68</Paragraphs>
  <Slides>30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Тема Office</vt:lpstr>
      <vt:lpstr>Презентация</vt:lpstr>
      <vt:lpstr>УРОК МАТЕМАТИКИ                            В  1  КЛАССЕ </vt:lpstr>
      <vt:lpstr>Педагогическая цель:</vt:lpstr>
      <vt:lpstr>1) О, математика земная. Гордись, прекрасная, собой. Ты всем наукам – мать родная, И дорожат они тобой.   2) Строга, логична, величава, Стройна в полете – как стрела, Твоя немеркнущая слава В веках бессмертие обрела </vt:lpstr>
      <vt:lpstr>Психологическая подготовка к уроку</vt:lpstr>
      <vt:lpstr>  НАШ    ДЕВИЗ: От каждого – по способностям, Каждому – успех, Всем - радость! </vt:lpstr>
      <vt:lpstr>Слайд 6</vt:lpstr>
      <vt:lpstr>Каллиграфическая минутка</vt:lpstr>
      <vt:lpstr>         КАЛЛИГРАФИЧЕСКАЯ     МИНУТКА</vt:lpstr>
      <vt:lpstr>Слайд 9</vt:lpstr>
      <vt:lpstr>Слайд 10</vt:lpstr>
      <vt:lpstr>Слайд 11</vt:lpstr>
      <vt:lpstr>ПРОВЕРИМ !!!</vt:lpstr>
      <vt:lpstr>           Напишите числа первого десятка                      в нужном порядке</vt:lpstr>
      <vt:lpstr>Слайд 14</vt:lpstr>
      <vt:lpstr>      ИГРА  В   АССОЦИАЦИИ</vt:lpstr>
      <vt:lpstr>      СЕМЬ</vt:lpstr>
      <vt:lpstr>ДВА</vt:lpstr>
      <vt:lpstr>   ПЯТЬ</vt:lpstr>
      <vt:lpstr>Слайд 19</vt:lpstr>
      <vt:lpstr>Слайд 20</vt:lpstr>
      <vt:lpstr>Слайд 21</vt:lpstr>
      <vt:lpstr>Слайд 22</vt:lpstr>
      <vt:lpstr>Игра «Будь внимательным!» </vt:lpstr>
      <vt:lpstr>Слайд 24</vt:lpstr>
      <vt:lpstr>Слайд 25</vt:lpstr>
      <vt:lpstr>   Какая птица летает хвостом вперед?  </vt:lpstr>
      <vt:lpstr>       Задание « Шифровальщик» </vt:lpstr>
      <vt:lpstr>Слайд 28</vt:lpstr>
      <vt:lpstr>РЕФЛЕКСИЯ                                           шляпы мышления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123</cp:revision>
  <dcterms:created xsi:type="dcterms:W3CDTF">2014-07-09T13:01:48Z</dcterms:created>
  <dcterms:modified xsi:type="dcterms:W3CDTF">2021-04-26T14:19:41Z</dcterms:modified>
</cp:coreProperties>
</file>