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3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B830A1-E181-6B41-D986-4289A288C6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590903-9A1F-284F-D697-8E7ECE3E3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39C796-CC81-D797-3A30-3A8E3F2BF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157F3A-12B7-BBF3-B5BA-EB481C837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4FC024-5E01-C524-858D-84A015A67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127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FEE72F-9DE6-AFC6-F6BF-D3D02510D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A8B794-2124-79E8-A9BE-D12835421B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F62373-1DB5-DC69-2710-419509DC3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1E4B00-9854-58DC-91D1-2E05C7F54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312148-999C-5B99-A040-84350657E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003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AE4F4B8-A167-703E-20A5-18E2E6D019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E758399-AA2F-9531-8EF4-BFD7C476A7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B078D5-C007-38E2-25F6-08E3C04F6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6DCC60-E6C0-57ED-4CF9-9671EB62A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0AEE63-CE28-50A6-3498-9A13CF06A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62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786395-3E2C-61F1-615D-09B1E5F36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EDCD39-4FD5-541B-1958-BDC656FF1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751310-959C-DC7F-8010-32C71BD0E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844379-458F-6113-7A03-D072B664D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090FEA-8F60-7979-4B48-A7E885FE1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132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95BCE2-26D6-A110-3843-C9E5B61CC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1FE3D9-D932-A58C-121F-8B0E213FA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9D6741-8D49-491A-BC2A-3599EDBF7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E3914D-AE3B-98F1-0042-FC8D6FF87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F89F8E-C82A-551F-239B-459E26FE3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989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067A9-A2E1-13A2-DD3C-2F9C13B1B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160315-DB1F-8A72-1510-9D7E57F6BC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FF9CFE-BD6D-02C5-E216-C33F36638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C3A009-22AF-CA11-5B55-FF0DEB3BD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CBABF8-FBF7-CEA9-A168-6491CDBFD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08B0F1-DE74-9233-84B3-E2FF66F4F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593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FF68A3-5262-E2BD-EA67-B8BCBE15E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49D090-72FE-E1A3-8569-1C32D6793E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E49FEC-EBF9-1902-046E-B115AEE6C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6070B6D-3DAB-A424-CB14-0BD6EBB4A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7AFA6DB-3E61-5DA4-602C-BC7036E6E8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20D6C9F-1AE7-2ED4-91F6-4A71A7CCC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06DF809-E8F4-69E4-721A-EF1EE7601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9DF31C3-2D94-0D29-F970-C5DD18019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301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3CCC2-D6A8-E5C6-5481-1F9F52096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492ED5-69D1-7BBC-569E-7CADA6687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EB2994B-4195-090F-ABDA-74B3F94ED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8905CC1-1AE9-FAA1-9709-42A10AD17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381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57D0FBE-CA7A-5C7D-5198-459A55847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D16C81E-DE3D-0F28-7373-3BACE6D81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9C438C3-7518-62A2-5FEF-4891ADF4B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21444F-BCA0-BE42-0F71-334C2D75F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09DF4D-B4E1-DA46-FD42-715D37BDC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BF33FB8-9021-1272-26A4-6AC99256DB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7CFD14-FB53-97B2-9A7F-188A4F089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C1BE1B-6F92-B06F-B2B0-ADDDEDBDE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3C3621-C391-13D6-80A9-ECED86C3E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19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AD664-A926-C270-BB87-2CA5FB93F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7C770FC-EAA4-38CD-3877-E7C17F771E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9F2932-8BA2-9FF3-19C9-EB2E219CD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DB2B7E-C518-9F29-9ED4-5C6BCF17D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50DA4D-5938-41A7-9D27-48A0B841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607AF2-43C6-4654-E9E1-E3CE3381E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090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1DE7A0-AEC7-5903-4ABD-91624F8BB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7EBFAC-6EFE-ED40-4338-9BE4FD694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B41793-08DC-29BE-9488-C45D9CDB13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CF2C08-97B5-49FB-B6CE-C9B2F2601519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B85BD2-36AE-AC85-DF34-F809BACD3C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6A7EE-93DD-B41D-83ED-9AE4717671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4E7874-E8BC-4AAD-9583-C0F82E895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76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>
            <a:extLst>
              <a:ext uri="{FF2B5EF4-FFF2-40B4-BE49-F238E27FC236}">
                <a16:creationId xmlns:a16="http://schemas.microsoft.com/office/drawing/2014/main" id="{EE15A063-C520-2E90-B312-F2A78CCDE141}"/>
              </a:ext>
            </a:extLst>
          </p:cNvPr>
          <p:cNvSpPr/>
          <p:nvPr/>
        </p:nvSpPr>
        <p:spPr>
          <a:xfrm>
            <a:off x="8504609" y="815372"/>
            <a:ext cx="3687391" cy="6042628"/>
          </a:xfrm>
          <a:prstGeom prst="parallelogram">
            <a:avLst>
              <a:gd name="adj" fmla="val 55473"/>
            </a:avLst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79534865-71FC-8272-5051-BF92BDE140F2}"/>
              </a:ext>
            </a:extLst>
          </p:cNvPr>
          <p:cNvSpPr/>
          <p:nvPr/>
        </p:nvSpPr>
        <p:spPr>
          <a:xfrm>
            <a:off x="10271274" y="815372"/>
            <a:ext cx="571325" cy="796573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id="{1F8CFB2B-3303-1735-3BE6-7A48F1C1CAB7}"/>
              </a:ext>
            </a:extLst>
          </p:cNvPr>
          <p:cNvSpPr/>
          <p:nvPr/>
        </p:nvSpPr>
        <p:spPr>
          <a:xfrm>
            <a:off x="1197033" y="1600200"/>
            <a:ext cx="9643700" cy="2590139"/>
          </a:xfrm>
          <a:prstGeom prst="parallelogram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03F9E4-F278-4B9C-E808-405D1B9DF4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0725" y="1611944"/>
            <a:ext cx="8350549" cy="1990093"/>
          </a:xfrm>
        </p:spPr>
        <p:txBody>
          <a:bodyPr>
            <a:normAutofit/>
          </a:bodyPr>
          <a:lstStyle/>
          <a:p>
            <a:r>
              <a:rPr lang="en-US" dirty="0"/>
              <a:t>The topic: «</a:t>
            </a:r>
            <a:r>
              <a:rPr lang="en-US" b="1" dirty="0"/>
              <a:t>Internet Security. Cybersecurity</a:t>
            </a:r>
            <a:r>
              <a:rPr lang="en-US" dirty="0"/>
              <a:t>»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194454-054C-AB23-9BAC-59A9718097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74568" y="3602038"/>
            <a:ext cx="3196706" cy="588301"/>
          </a:xfrm>
        </p:spPr>
        <p:txBody>
          <a:bodyPr>
            <a:normAutofit/>
          </a:bodyPr>
          <a:lstStyle/>
          <a:p>
            <a:pPr algn="r"/>
            <a:r>
              <a:rPr lang="en-US" sz="3200" dirty="0"/>
              <a:t>by </a:t>
            </a:r>
            <a:r>
              <a:rPr lang="en-US" sz="3200" dirty="0" err="1"/>
              <a:t>Riabova</a:t>
            </a:r>
            <a:r>
              <a:rPr lang="en-US" sz="3200" dirty="0"/>
              <a:t> D.A.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53564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tx2">
                <a:lumMod val="25000"/>
                <a:lumOff val="75000"/>
              </a:schemeClr>
            </a:gs>
            <a:gs pos="18000">
              <a:schemeClr val="tx2">
                <a:lumMod val="50000"/>
                <a:lumOff val="50000"/>
              </a:schemeClr>
            </a:gs>
          </a:gsLst>
          <a:lin ang="2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7D8B5A-60AD-7289-499B-3D5A1D06A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7F40535-6BE4-B7DC-AD69-1308AB4F6A7C}"/>
              </a:ext>
            </a:extLst>
          </p:cNvPr>
          <p:cNvSpPr/>
          <p:nvPr/>
        </p:nvSpPr>
        <p:spPr>
          <a:xfrm>
            <a:off x="1187116" y="3288631"/>
            <a:ext cx="9368589" cy="947773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AB0788-618A-1A0C-02E4-9AA27B68A71F}"/>
              </a:ext>
            </a:extLst>
          </p:cNvPr>
          <p:cNvSpPr txBox="1"/>
          <p:nvPr/>
        </p:nvSpPr>
        <p:spPr>
          <a:xfrm>
            <a:off x="1203158" y="3313075"/>
            <a:ext cx="97856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4000" dirty="0"/>
              <a:t> What are the main tips for online safety?</a:t>
            </a:r>
            <a:endParaRPr lang="ru-RU" sz="4000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2FE8883-C2F6-2947-4487-C9A906E34BB5}"/>
              </a:ext>
            </a:extLst>
          </p:cNvPr>
          <p:cNvSpPr/>
          <p:nvPr/>
        </p:nvSpPr>
        <p:spPr>
          <a:xfrm>
            <a:off x="838200" y="-529389"/>
            <a:ext cx="6252411" cy="222007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F6AEEA-EE0C-7AC4-CB95-725AFB971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Top Tips for Online Safety</a:t>
            </a:r>
            <a:endParaRPr lang="ru-RU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578028F-76C0-04DF-4A54-E295DAAB96CC}"/>
              </a:ext>
            </a:extLst>
          </p:cNvPr>
          <p:cNvSpPr/>
          <p:nvPr/>
        </p:nvSpPr>
        <p:spPr>
          <a:xfrm>
            <a:off x="0" y="2037347"/>
            <a:ext cx="12192000" cy="6737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55E649-3230-A126-6D86-4372F3560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9" y="2141537"/>
            <a:ext cx="10904621" cy="5695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Read the text and mark the sentences T (True) or F (False).</a:t>
            </a:r>
            <a:endParaRPr lang="ru-RU" sz="18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4400" dirty="0"/>
          </a:p>
          <a:p>
            <a:endParaRPr lang="ru-RU" sz="4400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9F8DA4E-F9D2-8D10-B7CF-1A5B69D4C073}"/>
              </a:ext>
            </a:extLst>
          </p:cNvPr>
          <p:cNvSpPr/>
          <p:nvPr/>
        </p:nvSpPr>
        <p:spPr>
          <a:xfrm>
            <a:off x="1187116" y="4620126"/>
            <a:ext cx="8213558" cy="1572127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4F85A1-2960-18C7-12DB-66B08D0B8049}"/>
              </a:ext>
            </a:extLst>
          </p:cNvPr>
          <p:cNvSpPr txBox="1"/>
          <p:nvPr/>
        </p:nvSpPr>
        <p:spPr>
          <a:xfrm>
            <a:off x="1187116" y="4648200"/>
            <a:ext cx="10150642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4000" dirty="0"/>
              <a:t> Which tip do you think is the most important? Why?</a:t>
            </a:r>
            <a:endParaRPr lang="ru-RU" sz="4000" dirty="0"/>
          </a:p>
        </p:txBody>
      </p:sp>
      <p:pic>
        <p:nvPicPr>
          <p:cNvPr id="6" name="Рисунок 5" descr="Изображение выглядит как книга, иллюстрация, мультфильм">
            <a:extLst>
              <a:ext uri="{FF2B5EF4-FFF2-40B4-BE49-F238E27FC236}">
                <a16:creationId xmlns:a16="http://schemas.microsoft.com/office/drawing/2014/main" id="{6240F196-EA3F-CFBB-9357-C9516DCD9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188" y="0"/>
            <a:ext cx="2702361" cy="198144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40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0A1238-3D26-7385-5D50-4D689AD94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62000"/>
            <a:ext cx="6096000" cy="6096000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60E010F-3591-18CB-9663-429C79F932C0}"/>
              </a:ext>
            </a:extLst>
          </p:cNvPr>
          <p:cNvSpPr/>
          <p:nvPr/>
        </p:nvSpPr>
        <p:spPr>
          <a:xfrm>
            <a:off x="5098943" y="-588936"/>
            <a:ext cx="7702657" cy="2975674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86EBA-6650-95E5-4C05-93E5D0341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1864" y="509504"/>
            <a:ext cx="10515600" cy="1325563"/>
          </a:xfrm>
        </p:spPr>
        <p:txBody>
          <a:bodyPr/>
          <a:lstStyle/>
          <a:p>
            <a:r>
              <a:rPr lang="en-US" dirty="0"/>
              <a:t>Easy Tips to Stay Safe Online.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9CB5F-8988-9CB3-D589-342A8525FB8E}"/>
              </a:ext>
            </a:extLst>
          </p:cNvPr>
          <p:cNvSpPr txBox="1"/>
          <p:nvPr/>
        </p:nvSpPr>
        <p:spPr>
          <a:xfrm>
            <a:off x="6224337" y="2813066"/>
            <a:ext cx="562676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dirty="0"/>
              <a:t>We're going to watch a video about Internet Safety. You're to watch and fill in the gaps in the following sentences.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808060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555">
            <a:hlinkClick r:id="" action="ppaction://media"/>
            <a:extLst>
              <a:ext uri="{FF2B5EF4-FFF2-40B4-BE49-F238E27FC236}">
                <a16:creationId xmlns:a16="http://schemas.microsoft.com/office/drawing/2014/main" id="{2E999DBA-0486-74EA-DB82-4A3ED76FEE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3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8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tx2">
                <a:lumMod val="25000"/>
                <a:lumOff val="75000"/>
              </a:schemeClr>
            </a:gs>
            <a:gs pos="18000">
              <a:schemeClr val="tx2">
                <a:lumMod val="50000"/>
                <a:lumOff val="50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09FC8B-2B98-C3BB-01C6-E33C6F7EC0AC}"/>
              </a:ext>
            </a:extLst>
          </p:cNvPr>
          <p:cNvSpPr/>
          <p:nvPr/>
        </p:nvSpPr>
        <p:spPr>
          <a:xfrm>
            <a:off x="0" y="2055146"/>
            <a:ext cx="12192000" cy="3662108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03D9CE4-3102-ADE7-788F-49D88C51ACF1}"/>
              </a:ext>
            </a:extLst>
          </p:cNvPr>
          <p:cNvSpPr/>
          <p:nvPr/>
        </p:nvSpPr>
        <p:spPr>
          <a:xfrm>
            <a:off x="-98581" y="1140746"/>
            <a:ext cx="12290581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15892-5ACD-2BCA-5AF4-4165E9745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578" y="1049925"/>
            <a:ext cx="10515600" cy="1005221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Case-studies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562E02-6E27-73D0-26CB-C1AAD82F7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4578" y="2375488"/>
            <a:ext cx="10515600" cy="317951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Imagine you are cybersecurity experts. Your task is to analyze the situation on your card, identify the threat, and formulate 3 golden rules to stay safe in this scenario. You have 8 minutes to discuss and write them down. Then, choose one speaker to present your rules to other students.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Use: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You should/shouldn't ...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It is dangerous to ...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The best way to protect yourself is …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886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tx2">
                <a:lumMod val="25000"/>
                <a:lumOff val="75000"/>
              </a:schemeClr>
            </a:gs>
            <a:gs pos="18000">
              <a:schemeClr val="tx2">
                <a:lumMod val="50000"/>
                <a:lumOff val="50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E96078-1676-4B56-68CD-97E827F3F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3-2-1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55A40A-9792-0A4E-184B-D01B67766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62508"/>
            <a:ext cx="10515600" cy="4351338"/>
          </a:xfrm>
        </p:spPr>
        <p:txBody>
          <a:bodyPr/>
          <a:lstStyle/>
          <a:p>
            <a:r>
              <a:rPr lang="ru-RU" dirty="0"/>
              <a:t>3 </a:t>
            </a:r>
            <a:r>
              <a:rPr lang="ru-RU" dirty="0" err="1"/>
              <a:t>new</a:t>
            </a:r>
            <a:r>
              <a:rPr lang="ru-RU" dirty="0"/>
              <a:t> </a:t>
            </a:r>
            <a:r>
              <a:rPr lang="ru-RU" dirty="0" err="1"/>
              <a:t>words</a:t>
            </a:r>
            <a:r>
              <a:rPr lang="ru-RU" dirty="0"/>
              <a:t>/</a:t>
            </a:r>
            <a:r>
              <a:rPr lang="ru-RU" dirty="0" err="1"/>
              <a:t>word-combinations</a:t>
            </a:r>
            <a:r>
              <a:rPr lang="ru-RU" dirty="0"/>
              <a:t> (3 новых слова/выражения)</a:t>
            </a:r>
          </a:p>
          <a:p>
            <a:r>
              <a:rPr lang="ru-RU" dirty="0"/>
              <a:t>2 </a:t>
            </a:r>
            <a:r>
              <a:rPr lang="ru-RU" dirty="0" err="1"/>
              <a:t>safety</a:t>
            </a:r>
            <a:r>
              <a:rPr lang="ru-RU" dirty="0"/>
              <a:t> </a:t>
            </a:r>
            <a:r>
              <a:rPr lang="ru-RU" dirty="0" err="1"/>
              <a:t>rules</a:t>
            </a:r>
            <a:r>
              <a:rPr lang="ru-RU" dirty="0"/>
              <a:t> (2 правила безопасности)</a:t>
            </a:r>
          </a:p>
          <a:p>
            <a:r>
              <a:rPr lang="ru-RU" dirty="0"/>
              <a:t>1 </a:t>
            </a:r>
            <a:r>
              <a:rPr lang="ru-RU" dirty="0" err="1"/>
              <a:t>question</a:t>
            </a:r>
            <a:r>
              <a:rPr lang="ru-RU" dirty="0"/>
              <a:t> (1 вопрос, который остался)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Изображение выглядит как мультфильм, иллюстрация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2E014268-4776-6383-1F94-822044BDC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4444" y1="29060" x2="64444" y2="29060"/>
                        <a14:foregroundMark x1="62778" y1="27863" x2="66222" y2="38120"/>
                        <a14:foregroundMark x1="66222" y1="38120" x2="64556" y2="38632"/>
                        <a14:foregroundMark x1="64556" y1="23932" x2="69333" y2="31453"/>
                        <a14:foregroundMark x1="69333" y1="31453" x2="67222" y2="41197"/>
                        <a14:foregroundMark x1="64778" y1="22393" x2="60444" y2="27863"/>
                        <a14:foregroundMark x1="60444" y1="27863" x2="58000" y2="36752"/>
                        <a14:foregroundMark x1="58000" y1="36752" x2="59222" y2="44615"/>
                        <a14:foregroundMark x1="52778" y1="16923" x2="51444" y2="20342"/>
                        <a14:foregroundMark x1="48111" y1="17265" x2="50889" y2="17265"/>
                        <a14:foregroundMark x1="49778" y1="14359" x2="46778" y2="13504"/>
                        <a14:foregroundMark x1="67444" y1="85470" x2="67444" y2="85470"/>
                        <a14:foregroundMark x1="53778" y1="89573" x2="53778" y2="89573"/>
                        <a14:foregroundMark x1="30889" y1="53504" x2="30889" y2="53504"/>
                        <a14:foregroundMark x1="31333" y1="35897" x2="31333" y2="35897"/>
                        <a14:foregroundMark x1="37889" y1="34017" x2="37889" y2="340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612" y="2594626"/>
            <a:ext cx="4575008" cy="297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34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tx2">
                <a:lumMod val="25000"/>
                <a:lumOff val="75000"/>
              </a:schemeClr>
            </a:gs>
            <a:gs pos="18000">
              <a:schemeClr val="tx2">
                <a:lumMod val="50000"/>
                <a:lumOff val="50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38FA3-9890-3CE7-BE1F-D688B0DA3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7893" y="388937"/>
            <a:ext cx="3807954" cy="1325563"/>
          </a:xfrm>
        </p:spPr>
        <p:txBody>
          <a:bodyPr/>
          <a:lstStyle/>
          <a:p>
            <a:r>
              <a:rPr lang="en-US" dirty="0"/>
              <a:t>Homework:</a:t>
            </a:r>
            <a:endParaRPr lang="ru-RU" dirty="0"/>
          </a:p>
        </p:txBody>
      </p:sp>
      <p:pic>
        <p:nvPicPr>
          <p:cNvPr id="5" name="Объект 4" descr="Изображение выглядит как символ, логотип, дизайн, Графика">
            <a:extLst>
              <a:ext uri="{FF2B5EF4-FFF2-40B4-BE49-F238E27FC236}">
                <a16:creationId xmlns:a16="http://schemas.microsoft.com/office/drawing/2014/main" id="{58D63345-CE72-4763-2080-50F12D9A0C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1837" y1="47245" x2="61633" y2="48163"/>
                        <a14:foregroundMark x1="53673" y1="43469" x2="33265" y2="46429"/>
                        <a14:foregroundMark x1="33265" y1="46429" x2="49796" y2="61531"/>
                        <a14:foregroundMark x1="49796" y1="61531" x2="58367" y2="59388"/>
                        <a14:foregroundMark x1="26531" y1="35102" x2="27245" y2="61429"/>
                        <a14:foregroundMark x1="27245" y1="61429" x2="39490" y2="70204"/>
                        <a14:foregroundMark x1="39490" y1="70204" x2="54592" y2="71531"/>
                        <a14:foregroundMark x1="54592" y1="71531" x2="74082" y2="70918"/>
                        <a14:foregroundMark x1="74082" y1="70918" x2="76122" y2="56429"/>
                        <a14:foregroundMark x1="76122" y1="56429" x2="73776" y2="42245"/>
                        <a14:foregroundMark x1="73776" y1="42245" x2="28469" y2="43061"/>
                        <a14:foregroundMark x1="30714" y1="38367" x2="51531" y2="42653"/>
                        <a14:foregroundMark x1="51531" y1="42653" x2="55510" y2="53776"/>
                        <a14:foregroundMark x1="47653" y1="42143" x2="48571" y2="55204"/>
                        <a14:foregroundMark x1="33571" y1="54286" x2="35000" y2="60816"/>
                        <a14:foregroundMark x1="31224" y1="56122" x2="37347" y2="64592"/>
                        <a14:foregroundMark x1="27959" y1="55714" x2="35918" y2="63163"/>
                        <a14:foregroundMark x1="42449" y1="62245" x2="50918" y2="65000"/>
                        <a14:foregroundMark x1="41939" y1="59388" x2="49898" y2="64592"/>
                        <a14:foregroundMark x1="42449" y1="58469" x2="56020" y2="66633"/>
                        <a14:foregroundMark x1="56020" y1="66633" x2="58878" y2="65000"/>
                        <a14:foregroundMark x1="58878" y1="61327" x2="60714" y2="57041"/>
                        <a14:foregroundMark x1="61122" y1="55204" x2="62143" y2="57551"/>
                        <a14:foregroundMark x1="65408" y1="58469" x2="66735" y2="59898"/>
                        <a14:foregroundMark x1="66735" y1="58469" x2="66735" y2="58469"/>
                        <a14:foregroundMark x1="66735" y1="58061" x2="66735" y2="58061"/>
                        <a14:foregroundMark x1="54184" y1="34184" x2="54184" y2="34184"/>
                        <a14:foregroundMark x1="51327" y1="28571" x2="52755" y2="36939"/>
                        <a14:foregroundMark x1="52245" y1="33265" x2="55102" y2="38878"/>
                        <a14:foregroundMark x1="53673" y1="35102" x2="53673" y2="38878"/>
                        <a14:foregroundMark x1="50918" y1="32245" x2="50918" y2="36939"/>
                        <a14:foregroundMark x1="49490" y1="33265" x2="48980" y2="39286"/>
                        <a14:foregroundMark x1="48061" y1="38367" x2="48571" y2="41633"/>
                        <a14:foregroundMark x1="48571" y1="37857" x2="49490" y2="38878"/>
                        <a14:foregroundMark x1="48980" y1="33265" x2="48980" y2="35102"/>
                        <a14:foregroundMark x1="52755" y1="28061" x2="51327" y2="30918"/>
                        <a14:foregroundMark x1="50408" y1="28061" x2="52755" y2="33673"/>
                        <a14:foregroundMark x1="49898" y1="28061" x2="51327" y2="32245"/>
                        <a14:foregroundMark x1="47143" y1="30408" x2="47653" y2="40714"/>
                        <a14:foregroundMark x1="57857" y1="35102" x2="45408" y2="26735"/>
                        <a14:foregroundMark x1="45408" y1="26735" x2="49898" y2="41122"/>
                        <a14:foregroundMark x1="24694" y1="38367" x2="38980" y2="33673"/>
                        <a14:foregroundMark x1="38980" y1="33673" x2="72041" y2="35204"/>
                        <a14:foregroundMark x1="72041" y1="35204" x2="73673" y2="65918"/>
                        <a14:foregroundMark x1="73673" y1="65918" x2="37959" y2="72857"/>
                        <a14:foregroundMark x1="37959" y1="72857" x2="25714" y2="64796"/>
                        <a14:foregroundMark x1="25714" y1="64796" x2="25102" y2="39796"/>
                        <a14:foregroundMark x1="64898" y1="48163" x2="61429" y2="63571"/>
                        <a14:foregroundMark x1="61429" y1="63571" x2="42755" y2="65408"/>
                        <a14:foregroundMark x1="42755" y1="65408" x2="42959" y2="66939"/>
                        <a14:foregroundMark x1="62551" y1="56122" x2="58367" y2="53776"/>
                        <a14:foregroundMark x1="49490" y1="36939" x2="55102" y2="33673"/>
                        <a14:foregroundMark x1="53265" y1="30408" x2="55510" y2="30918"/>
                        <a14:foregroundMark x1="61633" y1="41633" x2="66735" y2="37857"/>
                        <a14:foregroundMark x1="38980" y1="32449" x2="25612" y2="35714"/>
                        <a14:foregroundMark x1="25204" y1="36531" x2="29490" y2="34592"/>
                        <a14:foregroundMark x1="25816" y1="34184" x2="26122" y2="36531"/>
                        <a14:foregroundMark x1="27143" y1="34694" x2="27245" y2="35816"/>
                        <a14:foregroundMark x1="27347" y1="33878" x2="27449" y2="34592"/>
                        <a14:foregroundMark x1="28061" y1="34082" x2="28265" y2="34592"/>
                        <a14:foregroundMark x1="27245" y1="33673" x2="28980" y2="33673"/>
                        <a14:foregroundMark x1="27245" y1="33673" x2="27857" y2="33776"/>
                        <a14:foregroundMark x1="27143" y1="34082" x2="27959" y2="34184"/>
                        <a14:foregroundMark x1="26633" y1="33776" x2="38673" y2="33776"/>
                        <a14:foregroundMark x1="74694" y1="37347" x2="73469" y2="37041"/>
                        <a14:foregroundMark x1="73367" y1="37449" x2="58367" y2="32959"/>
                        <a14:foregroundMark x1="58367" y1="32959" x2="25918" y2="33980"/>
                        <a14:foregroundMark x1="25918" y1="33980" x2="66633" y2="35816"/>
                        <a14:foregroundMark x1="72959" y1="33878" x2="75408" y2="39286"/>
                        <a14:foregroundMark x1="73673" y1="34184" x2="74184" y2="35510"/>
                        <a14:foregroundMark x1="73571" y1="35000" x2="71735" y2="34694"/>
                        <a14:foregroundMark x1="71837" y1="35000" x2="71122" y2="34898"/>
                        <a14:foregroundMark x1="70510" y1="34592" x2="70204" y2="34694"/>
                        <a14:foregroundMark x1="69694" y1="34694" x2="69082" y2="34898"/>
                        <a14:foregroundMark x1="68673" y1="34796" x2="67449" y2="34592"/>
                        <a14:foregroundMark x1="67143" y1="34490" x2="66020" y2="34082"/>
                        <a14:foregroundMark x1="65510" y1="34082" x2="64796" y2="33980"/>
                        <a14:foregroundMark x1="64694" y1="33776" x2="64694" y2="33776"/>
                        <a14:foregroundMark x1="66020" y1="33980" x2="66633" y2="34082"/>
                        <a14:foregroundMark x1="67857" y1="34490" x2="67857" y2="34490"/>
                        <a14:foregroundMark x1="68980" y1="34592" x2="68980" y2="34592"/>
                        <a14:foregroundMark x1="69694" y1="34388" x2="69694" y2="34388"/>
                        <a14:foregroundMark x1="70000" y1="34082" x2="70612" y2="33571"/>
                        <a14:foregroundMark x1="71020" y1="33367" x2="71020" y2="33367"/>
                        <a14:foregroundMark x1="71327" y1="33469" x2="71327" y2="33469"/>
                        <a14:foregroundMark x1="72347" y1="33469" x2="71735" y2="33469"/>
                        <a14:foregroundMark x1="70612" y1="33265" x2="71020" y2="33367"/>
                        <a14:foregroundMark x1="71735" y1="33469" x2="69490" y2="33673"/>
                        <a14:foregroundMark x1="67653" y1="33163" x2="67143" y2="33163"/>
                        <a14:foregroundMark x1="66531" y1="33163" x2="66224" y2="33061"/>
                        <a14:foregroundMark x1="65612" y1="33061" x2="63878" y2="33469"/>
                        <a14:foregroundMark x1="63878" y1="33673" x2="63878" y2="33673"/>
                        <a14:foregroundMark x1="63980" y1="33776" x2="64490" y2="33776"/>
                        <a14:foregroundMark x1="65306" y1="33673" x2="65306" y2="33673"/>
                        <a14:foregroundMark x1="66122" y1="33776" x2="66633" y2="33980"/>
                        <a14:foregroundMark x1="68265" y1="34082" x2="68571" y2="33980"/>
                        <a14:foregroundMark x1="68980" y1="33980" x2="68980" y2="33980"/>
                        <a14:foregroundMark x1="71122" y1="34082" x2="71327" y2="34082"/>
                        <a14:foregroundMark x1="74490" y1="35204" x2="74490" y2="35204"/>
                        <a14:foregroundMark x1="73061" y1="34388" x2="73061" y2="34388"/>
                        <a14:foregroundMark x1="72755" y1="33776" x2="72755" y2="33776"/>
                        <a14:foregroundMark x1="73469" y1="33776" x2="73469" y2="33776"/>
                        <a14:foregroundMark x1="73571" y1="33776" x2="73571" y2="33776"/>
                        <a14:foregroundMark x1="74082" y1="34388" x2="74082" y2="34388"/>
                        <a14:foregroundMark x1="74082" y1="34490" x2="74082" y2="34490"/>
                        <a14:foregroundMark x1="74184" y1="34490" x2="74184" y2="34490"/>
                        <a14:foregroundMark x1="74184" y1="34592" x2="74184" y2="34592"/>
                        <a14:foregroundMark x1="70408" y1="33469" x2="70000" y2="33469"/>
                        <a14:foregroundMark x1="27857" y1="33163" x2="27857" y2="33163"/>
                        <a14:foregroundMark x1="27245" y1="33163" x2="27245" y2="33163"/>
                        <a14:foregroundMark x1="26735" y1="33571" x2="26735" y2="33571"/>
                        <a14:foregroundMark x1="25816" y1="33980" x2="25816" y2="33980"/>
                        <a14:foregroundMark x1="25102" y1="35204" x2="25102" y2="3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547" y="0"/>
            <a:ext cx="3192379" cy="3192379"/>
          </a:xfrm>
          <a:prstGeom prst="roundRect">
            <a:avLst>
              <a:gd name="adj" fmla="val 4832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0D8A9A-A9ED-2C43-D8DA-0FB1A78E0F68}"/>
              </a:ext>
            </a:extLst>
          </p:cNvPr>
          <p:cNvSpPr txBox="1"/>
          <p:nvPr/>
        </p:nvSpPr>
        <p:spPr>
          <a:xfrm>
            <a:off x="381000" y="1714499"/>
            <a:ext cx="1118535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Create a digital or paper poster with cybersecurity tips </a:t>
            </a:r>
            <a:br>
              <a:rPr lang="ru-RU" sz="2800" dirty="0"/>
            </a:br>
            <a:r>
              <a:rPr lang="en-US" sz="2800" dirty="0"/>
              <a:t>"How to Spot a Phishing Email". It must contain at least 5 </a:t>
            </a:r>
            <a:br>
              <a:rPr lang="ru-RU" sz="2800" dirty="0"/>
            </a:br>
            <a:r>
              <a:rPr lang="en-US" sz="2800" dirty="0"/>
              <a:t>safety rules with brief explanations. Creativity, clarity, and accuracy of formulations are evaluated.  </a:t>
            </a:r>
            <a:endParaRPr lang="ru-RU" sz="2800" dirty="0"/>
          </a:p>
          <a:p>
            <a:endParaRPr lang="en-US" sz="2800" dirty="0"/>
          </a:p>
          <a:p>
            <a:pPr marL="457200" indent="-457200">
              <a:buFont typeface="Aptos" panose="020B0004020202020204" pitchFamily="34" charset="0"/>
              <a:buChar char="–"/>
            </a:pPr>
            <a:r>
              <a:rPr lang="en-US" sz="2800" dirty="0"/>
              <a:t>Use short, encouraging phrases (Imperative mood).</a:t>
            </a:r>
          </a:p>
          <a:p>
            <a:pPr marL="457200" indent="-457200">
              <a:buFont typeface="Aptos" panose="020B0004020202020204" pitchFamily="34" charset="0"/>
              <a:buChar char="–"/>
            </a:pPr>
            <a:r>
              <a:rPr lang="en-US" sz="2800" dirty="0"/>
              <a:t>Add visual elements (icons, arrows, bright colors for accents).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51466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E92CF1D-C97F-6C71-60BA-D3DDDE906730}"/>
              </a:ext>
            </a:extLst>
          </p:cNvPr>
          <p:cNvSpPr/>
          <p:nvPr/>
        </p:nvSpPr>
        <p:spPr>
          <a:xfrm>
            <a:off x="-2" y="0"/>
            <a:ext cx="6096000" cy="6858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11245DC-3DB8-F6FA-87D5-D9A453051F5C}"/>
              </a:ext>
            </a:extLst>
          </p:cNvPr>
          <p:cNvSpPr/>
          <p:nvPr/>
        </p:nvSpPr>
        <p:spPr>
          <a:xfrm>
            <a:off x="6095999" y="599151"/>
            <a:ext cx="6095999" cy="589372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1EAD9-DB11-D433-556C-83FB44CF7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191" y="708901"/>
            <a:ext cx="5697612" cy="5674222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dirty="0"/>
              <a:t>What is the first thing you notice here? Is it safe to click?</a:t>
            </a:r>
            <a:br>
              <a:rPr lang="en-US" sz="3200" dirty="0"/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3200" dirty="0"/>
              <a:t>  Why do you think cybercriminals target teenagers?</a:t>
            </a:r>
            <a:br>
              <a:rPr lang="en-US" sz="3200" dirty="0"/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3200" dirty="0"/>
              <a:t>   Have you ever heard about hackers or online scams?</a:t>
            </a:r>
            <a:endParaRPr lang="ru-RU" sz="3200" dirty="0"/>
          </a:p>
        </p:txBody>
      </p:sp>
      <p:pic>
        <p:nvPicPr>
          <p:cNvPr id="5" name="Объект 4" descr="Изображение выглядит как текст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33AE822D-BB32-355D-2DF5-DF6C05721D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9151"/>
            <a:ext cx="6095998" cy="5875254"/>
          </a:xfrm>
        </p:spPr>
      </p:pic>
    </p:spTree>
    <p:extLst>
      <p:ext uri="{BB962C8B-B14F-4D97-AF65-F5344CB8AC3E}">
        <p14:creationId xmlns:p14="http://schemas.microsoft.com/office/powerpoint/2010/main" val="3464450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8000">
              <a:schemeClr val="accent1">
                <a:lumMod val="5000"/>
                <a:lumOff val="95000"/>
              </a:schemeClr>
            </a:gs>
            <a:gs pos="7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:a16="http://schemas.microsoft.com/office/drawing/2014/main" id="{685A1C9B-929C-ED4B-BCBD-FD555B088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5245769" y="2771"/>
            <a:ext cx="6946232" cy="6855229"/>
          </a:xfrm>
          <a:prstGeom prst="round2Diag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DF221DD-7444-A28F-891B-011E5C73EA6E}"/>
              </a:ext>
            </a:extLst>
          </p:cNvPr>
          <p:cNvSpPr/>
          <p:nvPr/>
        </p:nvSpPr>
        <p:spPr>
          <a:xfrm>
            <a:off x="-1031070" y="1838805"/>
            <a:ext cx="6148501" cy="4247317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7D35AA3-C7D4-9442-3785-7A281105816C}"/>
              </a:ext>
            </a:extLst>
          </p:cNvPr>
          <p:cNvSpPr/>
          <p:nvPr/>
        </p:nvSpPr>
        <p:spPr>
          <a:xfrm>
            <a:off x="401053" y="521186"/>
            <a:ext cx="4668252" cy="1077218"/>
          </a:xfrm>
          <a:prstGeom prst="round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5D3F03-29D8-EC86-22E8-8B16F5CCFEF9}"/>
              </a:ext>
            </a:extLst>
          </p:cNvPr>
          <p:cNvSpPr txBox="1"/>
          <p:nvPr/>
        </p:nvSpPr>
        <p:spPr>
          <a:xfrm>
            <a:off x="513348" y="521186"/>
            <a:ext cx="466825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«Cybersecurity: </a:t>
            </a:r>
            <a:br>
              <a:rPr lang="ru-RU" sz="3200" dirty="0"/>
            </a:br>
            <a:r>
              <a:rPr lang="en-US" sz="3200" dirty="0"/>
              <a:t>How to Stay Safe Online»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89C3B3-3D57-CD59-C0DA-45FF898C78DE}"/>
              </a:ext>
            </a:extLst>
          </p:cNvPr>
          <p:cNvSpPr txBox="1"/>
          <p:nvPr/>
        </p:nvSpPr>
        <p:spPr>
          <a:xfrm>
            <a:off x="149775" y="1913033"/>
            <a:ext cx="481263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/>
              <a:t> When you hear 'Internet Safety', what is the first thing that comes to your mind?</a:t>
            </a:r>
            <a:endParaRPr lang="ru-RU" sz="2400" dirty="0"/>
          </a:p>
          <a:p>
            <a:endParaRPr lang="en-US" sz="2400" dirty="0"/>
          </a:p>
          <a:p>
            <a:r>
              <a:rPr lang="en-US" sz="2400" dirty="0"/>
              <a:t>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/>
              <a:t> What are the potential dangers we face online every day?</a:t>
            </a:r>
            <a:endParaRPr lang="ru-RU" sz="2400" dirty="0"/>
          </a:p>
          <a:p>
            <a:endParaRPr lang="en-US" sz="2400" dirty="0"/>
          </a:p>
          <a:p>
            <a:r>
              <a:rPr lang="en-US" sz="2400" dirty="0"/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/>
              <a:t> What tools or habits help us stay safe?</a:t>
            </a:r>
          </a:p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6088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chemeClr val="tx2">
                <a:lumMod val="25000"/>
                <a:lumOff val="75000"/>
              </a:schemeClr>
            </a:gs>
            <a:gs pos="40000">
              <a:schemeClr val="tx2">
                <a:lumMod val="50000"/>
                <a:lumOff val="50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D9ECF-A1D8-0C39-E40C-FC0110F13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847" y="708819"/>
            <a:ext cx="10515600" cy="1325563"/>
          </a:xfrm>
        </p:spPr>
        <p:txBody>
          <a:bodyPr/>
          <a:lstStyle/>
          <a:p>
            <a:r>
              <a:rPr lang="en-US" b="1" dirty="0"/>
              <a:t>Topic Vocabulary:</a:t>
            </a:r>
            <a:endParaRPr lang="ru-RU" b="1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0E4ABD2-C3AD-A893-EAAB-C929470ACD90}"/>
              </a:ext>
            </a:extLst>
          </p:cNvPr>
          <p:cNvSpPr/>
          <p:nvPr/>
        </p:nvSpPr>
        <p:spPr>
          <a:xfrm>
            <a:off x="946484" y="2181726"/>
            <a:ext cx="10160668" cy="3304673"/>
          </a:xfrm>
          <a:prstGeom prst="round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418426-B399-FC5C-DD7F-31434A962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847" y="2403140"/>
            <a:ext cx="10022305" cy="3083259"/>
          </a:xfrm>
        </p:spPr>
        <p:txBody>
          <a:bodyPr numCol="2">
            <a:normAutofit/>
          </a:bodyPr>
          <a:lstStyle/>
          <a:p>
            <a:r>
              <a:rPr lang="en-US" dirty="0"/>
              <a:t>Cybersecurity / Internet safety</a:t>
            </a:r>
          </a:p>
          <a:p>
            <a:r>
              <a:rPr lang="en-US" dirty="0"/>
              <a:t>Password</a:t>
            </a:r>
          </a:p>
          <a:p>
            <a:r>
              <a:rPr lang="en-US" dirty="0"/>
              <a:t>Phishing</a:t>
            </a:r>
          </a:p>
          <a:p>
            <a:r>
              <a:rPr lang="en-US" dirty="0"/>
              <a:t>Malware / Virus</a:t>
            </a:r>
          </a:p>
          <a:p>
            <a:r>
              <a:rPr lang="en-US" dirty="0"/>
              <a:t>Hacker</a:t>
            </a:r>
          </a:p>
          <a:p>
            <a:r>
              <a:rPr lang="en-US" dirty="0"/>
              <a:t>Privacy</a:t>
            </a:r>
          </a:p>
          <a:p>
            <a:r>
              <a:rPr lang="en-US" dirty="0"/>
              <a:t>To share personal information</a:t>
            </a:r>
          </a:p>
          <a:p>
            <a:r>
              <a:rPr lang="en-US" dirty="0"/>
              <a:t>To download files</a:t>
            </a:r>
          </a:p>
          <a:p>
            <a:r>
              <a:rPr lang="en-US" dirty="0"/>
              <a:t>Cyberbullying</a:t>
            </a:r>
          </a:p>
          <a:p>
            <a:r>
              <a:rPr lang="en-US" dirty="0"/>
              <a:t>Two-factor authentication</a:t>
            </a:r>
          </a:p>
          <a:p>
            <a:r>
              <a:rPr lang="en-US" dirty="0"/>
              <a:t>Data breach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0235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мультфильм, человек, Человеческое лицо">
            <a:extLst>
              <a:ext uri="{FF2B5EF4-FFF2-40B4-BE49-F238E27FC236}">
                <a16:creationId xmlns:a16="http://schemas.microsoft.com/office/drawing/2014/main" id="{2EC05F08-1183-4B79-3F3C-C8AC88A903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68723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C624F-F033-E614-790E-8674806A9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мультфильм, человек, Человеческое лицо">
            <a:extLst>
              <a:ext uri="{FF2B5EF4-FFF2-40B4-BE49-F238E27FC236}">
                <a16:creationId xmlns:a16="http://schemas.microsoft.com/office/drawing/2014/main" id="{5A260E31-4CEE-F2D0-5351-5247391DD8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E9B9D61F-D448-3988-F310-BF85F1864B99}"/>
              </a:ext>
            </a:extLst>
          </p:cNvPr>
          <p:cNvSpPr/>
          <p:nvPr/>
        </p:nvSpPr>
        <p:spPr>
          <a:xfrm>
            <a:off x="1299410" y="2422358"/>
            <a:ext cx="9673389" cy="1764631"/>
          </a:xfrm>
          <a:prstGeom prst="roundRect">
            <a:avLst/>
          </a:prstGeom>
          <a:solidFill>
            <a:srgbClr val="FFFFFF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What cyber threat is the most dangerous now? Why?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012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tx2">
                <a:lumMod val="25000"/>
                <a:lumOff val="75000"/>
              </a:schemeClr>
            </a:gs>
            <a:gs pos="18000">
              <a:schemeClr val="tx2">
                <a:lumMod val="50000"/>
                <a:lumOff val="50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B4AC384-B068-A146-7416-BB8DB23CC632}"/>
              </a:ext>
            </a:extLst>
          </p:cNvPr>
          <p:cNvSpPr/>
          <p:nvPr/>
        </p:nvSpPr>
        <p:spPr>
          <a:xfrm>
            <a:off x="705853" y="3545305"/>
            <a:ext cx="10647947" cy="1507958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DF392CE-4BEE-8BE7-39A0-312F43B11A45}"/>
              </a:ext>
            </a:extLst>
          </p:cNvPr>
          <p:cNvSpPr/>
          <p:nvPr/>
        </p:nvSpPr>
        <p:spPr>
          <a:xfrm>
            <a:off x="705852" y="1652337"/>
            <a:ext cx="10647947" cy="1507958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B902A1-7961-F1F1-5BAA-EE3F9A4DB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37238"/>
          </a:xfrm>
        </p:spPr>
        <p:txBody>
          <a:bodyPr/>
          <a:lstStyle/>
          <a:p>
            <a:pPr>
              <a:buFont typeface="Aptos" panose="020B0004020202020204" pitchFamily="34" charset="0"/>
              <a:buChar char="–"/>
            </a:pPr>
            <a:r>
              <a:rPr lang="ru-RU" sz="4000" dirty="0"/>
              <a:t> </a:t>
            </a:r>
            <a:r>
              <a:rPr lang="en-US" sz="4000" dirty="0"/>
              <a:t>Student A: "I think Phishing is the most dangerous because it's hard to spot."</a:t>
            </a:r>
            <a:endParaRPr lang="ru-RU" sz="4000" dirty="0"/>
          </a:p>
          <a:p>
            <a:pPr>
              <a:buFont typeface="Aptos" panose="020B0004020202020204" pitchFamily="34" charset="0"/>
              <a:buChar char="–"/>
            </a:pPr>
            <a:endParaRPr lang="en-US" sz="4000" dirty="0"/>
          </a:p>
          <a:p>
            <a:pPr>
              <a:buFont typeface="Aptos" panose="020B0004020202020204" pitchFamily="34" charset="0"/>
              <a:buChar char="–"/>
            </a:pPr>
            <a:r>
              <a:rPr lang="en-US" sz="4000" dirty="0"/>
              <a:t> Student B: "I agree, but what about Malware? It can destroy your device completely."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821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tx2">
                <a:lumMod val="25000"/>
                <a:lumOff val="75000"/>
              </a:schemeClr>
            </a:gs>
            <a:gs pos="18000">
              <a:schemeClr val="tx2">
                <a:lumMod val="50000"/>
                <a:lumOff val="50000"/>
              </a:schemeClr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0B599C3-B9C6-107D-6C1C-D000E0CE1277}"/>
              </a:ext>
            </a:extLst>
          </p:cNvPr>
          <p:cNvSpPr/>
          <p:nvPr/>
        </p:nvSpPr>
        <p:spPr>
          <a:xfrm>
            <a:off x="838200" y="-529389"/>
            <a:ext cx="6252411" cy="222007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EA2A3C-3065-C1F5-4CA1-1F8CC91B5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Top Tips for Online Safety</a:t>
            </a:r>
            <a:endParaRPr lang="ru-RU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EF47072-97D0-FC18-0EDC-369F28FE468E}"/>
              </a:ext>
            </a:extLst>
          </p:cNvPr>
          <p:cNvSpPr/>
          <p:nvPr/>
        </p:nvSpPr>
        <p:spPr>
          <a:xfrm>
            <a:off x="0" y="2037347"/>
            <a:ext cx="12192000" cy="6737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28BE32-EA53-7370-DACC-6B27540DD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9" y="2141537"/>
            <a:ext cx="10904621" cy="5695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Read the text and mark the sentences T (True) or F (False).</a:t>
            </a:r>
            <a:endParaRPr lang="ru-RU" sz="18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4400" dirty="0"/>
          </a:p>
          <a:p>
            <a:endParaRPr lang="ru-RU" sz="4400" dirty="0"/>
          </a:p>
        </p:txBody>
      </p:sp>
      <p:pic>
        <p:nvPicPr>
          <p:cNvPr id="7" name="Рисунок 6" descr="Изображение выглядит как книга, иллюстрация, мультфильм">
            <a:extLst>
              <a:ext uri="{FF2B5EF4-FFF2-40B4-BE49-F238E27FC236}">
                <a16:creationId xmlns:a16="http://schemas.microsoft.com/office/drawing/2014/main" id="{CAA07672-3149-FA09-3E01-E050C6AB4D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188" y="0"/>
            <a:ext cx="2702361" cy="198144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67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tx2">
                <a:lumMod val="25000"/>
                <a:lumOff val="75000"/>
              </a:schemeClr>
            </a:gs>
            <a:gs pos="18000">
              <a:schemeClr val="tx2">
                <a:lumMod val="50000"/>
                <a:lumOff val="50000"/>
              </a:schemeClr>
            </a:gs>
          </a:gsLst>
          <a:lin ang="2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B7F130-C065-CB6B-2C80-A90766545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EA88C794-D887-23BB-4F96-E71703C7862F}"/>
              </a:ext>
            </a:extLst>
          </p:cNvPr>
          <p:cNvSpPr/>
          <p:nvPr/>
        </p:nvSpPr>
        <p:spPr>
          <a:xfrm>
            <a:off x="1187116" y="3288631"/>
            <a:ext cx="9368589" cy="947773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665F8A-966D-3688-1DEC-034C3158DC39}"/>
              </a:ext>
            </a:extLst>
          </p:cNvPr>
          <p:cNvSpPr txBox="1"/>
          <p:nvPr/>
        </p:nvSpPr>
        <p:spPr>
          <a:xfrm>
            <a:off x="1203158" y="3313075"/>
            <a:ext cx="97856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4000" dirty="0"/>
              <a:t> What are the main tips for online safety?</a:t>
            </a:r>
            <a:endParaRPr lang="ru-RU" sz="4000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7AF122B-0070-FCC2-77DC-9480EB9EEA95}"/>
              </a:ext>
            </a:extLst>
          </p:cNvPr>
          <p:cNvSpPr/>
          <p:nvPr/>
        </p:nvSpPr>
        <p:spPr>
          <a:xfrm>
            <a:off x="838200" y="-529389"/>
            <a:ext cx="6252411" cy="222007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A2CEE1-2E53-10C1-77C0-DA20F2498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Top Tips for Online Safety</a:t>
            </a:r>
            <a:endParaRPr lang="ru-RU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FD238D-C98F-54EA-C94A-56CBA4C35AF8}"/>
              </a:ext>
            </a:extLst>
          </p:cNvPr>
          <p:cNvSpPr/>
          <p:nvPr/>
        </p:nvSpPr>
        <p:spPr>
          <a:xfrm>
            <a:off x="0" y="2037347"/>
            <a:ext cx="12192000" cy="6737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2F8552-AC47-54CF-8DF4-B3E178F41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9" y="2141537"/>
            <a:ext cx="10904621" cy="5695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Read the text and mark the sentences T (True) or F (False).</a:t>
            </a:r>
            <a:endParaRPr lang="ru-RU" sz="18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4400" dirty="0"/>
          </a:p>
          <a:p>
            <a:endParaRPr lang="ru-RU" sz="4400" dirty="0"/>
          </a:p>
        </p:txBody>
      </p:sp>
      <p:pic>
        <p:nvPicPr>
          <p:cNvPr id="6" name="Рисунок 5" descr="Изображение выглядит как книга, иллюстрация, мультфильм">
            <a:extLst>
              <a:ext uri="{FF2B5EF4-FFF2-40B4-BE49-F238E27FC236}">
                <a16:creationId xmlns:a16="http://schemas.microsoft.com/office/drawing/2014/main" id="{6680553A-C1B2-7A72-7B76-B338F9D68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188" y="0"/>
            <a:ext cx="2702361" cy="198144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81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483</Words>
  <Application>Microsoft Office PowerPoint</Application>
  <PresentationFormat>Широкоэкранный</PresentationFormat>
  <Paragraphs>56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Times New Roman</vt:lpstr>
      <vt:lpstr>Тема Office</vt:lpstr>
      <vt:lpstr>The topic: «Internet Security. Cybersecurity»</vt:lpstr>
      <vt:lpstr>? What is the first thing you notice here? Is it safe to click? ?  Why do you think cybercriminals target teenagers? ?   Have you ever heard about hackers or online scams?</vt:lpstr>
      <vt:lpstr>Презентация PowerPoint</vt:lpstr>
      <vt:lpstr>Topic Vocabulary:</vt:lpstr>
      <vt:lpstr>Презентация PowerPoint</vt:lpstr>
      <vt:lpstr>Презентация PowerPoint</vt:lpstr>
      <vt:lpstr>Презентация PowerPoint</vt:lpstr>
      <vt:lpstr>Top Tips for Online Safety</vt:lpstr>
      <vt:lpstr>Top Tips for Online Safety</vt:lpstr>
      <vt:lpstr>Top Tips for Online Safety</vt:lpstr>
      <vt:lpstr>Easy Tips to Stay Safe Online.</vt:lpstr>
      <vt:lpstr>Презентация PowerPoint</vt:lpstr>
      <vt:lpstr>Case-studies</vt:lpstr>
      <vt:lpstr>3-2-1</vt:lpstr>
      <vt:lpstr>Homework: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12kirill34kirill56@gmail.com</dc:creator>
  <cp:lastModifiedBy>12kirill34kirill56@gmail.com</cp:lastModifiedBy>
  <cp:revision>3</cp:revision>
  <dcterms:created xsi:type="dcterms:W3CDTF">2026-05-22T15:53:56Z</dcterms:created>
  <dcterms:modified xsi:type="dcterms:W3CDTF">2026-05-22T18:05:07Z</dcterms:modified>
</cp:coreProperties>
</file>