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3"/>
  </p:notesMasterIdLst>
  <p:sldIdLst>
    <p:sldId id="256" r:id="rId2"/>
    <p:sldId id="257" r:id="rId3"/>
    <p:sldId id="258" r:id="rId4"/>
    <p:sldId id="259" r:id="rId5"/>
    <p:sldId id="260" r:id="rId6"/>
    <p:sldId id="261" r:id="rId7"/>
    <p:sldId id="264" r:id="rId8"/>
    <p:sldId id="265" r:id="rId9"/>
    <p:sldId id="266" r:id="rId10"/>
    <p:sldId id="267" r:id="rId11"/>
    <p:sldId id="268" r:id="rId12"/>
    <p:sldId id="271" r:id="rId13"/>
    <p:sldId id="272" r:id="rId14"/>
    <p:sldId id="273" r:id="rId15"/>
    <p:sldId id="274" r:id="rId16"/>
    <p:sldId id="275" r:id="rId17"/>
    <p:sldId id="278" r:id="rId18"/>
    <p:sldId id="279" r:id="rId19"/>
    <p:sldId id="280" r:id="rId20"/>
    <p:sldId id="281" r:id="rId21"/>
    <p:sldId id="282" r:id="rId22"/>
  </p:sldIdLst>
  <p:sldSz cx="12192000" cy="6858000"/>
  <p:notesSz cx="6858000" cy="9144000"/>
  <p:custDataLst>
    <p:tags r:id="rId24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4" d="100"/>
          <a:sy n="84" d="100"/>
        </p:scale>
        <p:origin x="658" y="8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D1135EB-A87F-445C-8F45-6A070E21BA82}" type="datetimeFigureOut">
              <a:rPr lang="ru-RU" smtClean="0"/>
              <a:t>19.02.2025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A577F41-E331-4245-85F8-8CB53CD9C49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511199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577F41-E331-4245-85F8-8CB53CD9C490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1795193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577F41-E331-4245-85F8-8CB53CD9C490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0988239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577F41-E331-4245-85F8-8CB53CD9C490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9866523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577F41-E331-4245-85F8-8CB53CD9C490}" type="slidenum">
              <a:rPr lang="ru-RU" smtClean="0"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4313573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577F41-E331-4245-85F8-8CB53CD9C490}" type="slidenum">
              <a:rPr lang="ru-RU" smtClean="0"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3146806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577F41-E331-4245-85F8-8CB53CD9C490}" type="slidenum">
              <a:rPr lang="ru-RU" smtClean="0"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8578576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577F41-E331-4245-85F8-8CB53CD9C490}" type="slidenum">
              <a:rPr lang="ru-RU" smtClean="0"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2359188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577F41-E331-4245-85F8-8CB53CD9C490}" type="slidenum">
              <a:rPr lang="ru-RU" smtClean="0"/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2330151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577F41-E331-4245-85F8-8CB53CD9C490}" type="slidenum">
              <a:rPr lang="ru-RU" smtClean="0"/>
              <a:t>17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4735260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577F41-E331-4245-85F8-8CB53CD9C490}" type="slidenum">
              <a:rPr lang="ru-RU" smtClean="0"/>
              <a:t>18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1096867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577F41-E331-4245-85F8-8CB53CD9C490}" type="slidenum">
              <a:rPr lang="ru-RU" smtClean="0"/>
              <a:t>19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6674032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577F41-E331-4245-85F8-8CB53CD9C490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2349435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577F41-E331-4245-85F8-8CB53CD9C490}" type="slidenum">
              <a:rPr lang="ru-RU" smtClean="0"/>
              <a:t>20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841742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577F41-E331-4245-85F8-8CB53CD9C490}" type="slidenum">
              <a:rPr lang="ru-RU" smtClean="0"/>
              <a:t>21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7470034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577F41-E331-4245-85F8-8CB53CD9C490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0207044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577F41-E331-4245-85F8-8CB53CD9C490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355947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577F41-E331-4245-85F8-8CB53CD9C490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1707213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577F41-E331-4245-85F8-8CB53CD9C490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0448530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577F41-E331-4245-85F8-8CB53CD9C490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8546174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577F41-E331-4245-85F8-8CB53CD9C490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175344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577F41-E331-4245-85F8-8CB53CD9C490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499919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69AF2A-1DFE-4284-9BA0-38E327E9BDA1}" type="datetimeFigureOut">
              <a:rPr lang="ru-RU" smtClean="0"/>
              <a:t>19.02.2025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D30596-D860-4216-9686-8EEA3AAC6E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573760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69AF2A-1DFE-4284-9BA0-38E327E9BDA1}" type="datetimeFigureOut">
              <a:rPr lang="ru-RU" smtClean="0"/>
              <a:t>19.02.2025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D30596-D860-4216-9686-8EEA3AAC6E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67222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69AF2A-1DFE-4284-9BA0-38E327E9BDA1}" type="datetimeFigureOut">
              <a:rPr lang="ru-RU" smtClean="0"/>
              <a:t>19.02.2025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D30596-D860-4216-9686-8EEA3AAC6E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75773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69AF2A-1DFE-4284-9BA0-38E327E9BDA1}" type="datetimeFigureOut">
              <a:rPr lang="ru-RU" smtClean="0"/>
              <a:t>19.02.2025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D30596-D860-4216-9686-8EEA3AAC6E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09888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69AF2A-1DFE-4284-9BA0-38E327E9BDA1}" type="datetimeFigureOut">
              <a:rPr lang="ru-RU" smtClean="0"/>
              <a:t>19.02.2025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D30596-D860-4216-9686-8EEA3AAC6E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082568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69AF2A-1DFE-4284-9BA0-38E327E9BDA1}" type="datetimeFigureOut">
              <a:rPr lang="ru-RU" smtClean="0"/>
              <a:t>19.02.2025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D30596-D860-4216-9686-8EEA3AAC6E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695478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69AF2A-1DFE-4284-9BA0-38E327E9BDA1}" type="datetimeFigureOut">
              <a:rPr lang="ru-RU" smtClean="0"/>
              <a:t>19.02.2025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D30596-D860-4216-9686-8EEA3AAC6E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225405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69AF2A-1DFE-4284-9BA0-38E327E9BDA1}" type="datetimeFigureOut">
              <a:rPr lang="ru-RU" smtClean="0"/>
              <a:t>19.02.2025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D30596-D860-4216-9686-8EEA3AAC6E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503461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69AF2A-1DFE-4284-9BA0-38E327E9BDA1}" type="datetimeFigureOut">
              <a:rPr lang="ru-RU" smtClean="0"/>
              <a:t>19.02.2025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D30596-D860-4216-9686-8EEA3AAC6E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802356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69AF2A-1DFE-4284-9BA0-38E327E9BDA1}" type="datetimeFigureOut">
              <a:rPr lang="ru-RU" smtClean="0"/>
              <a:t>19.02.2025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D30596-D860-4216-9686-8EEA3AAC6E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193153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69AF2A-1DFE-4284-9BA0-38E327E9BDA1}" type="datetimeFigureOut">
              <a:rPr lang="ru-RU" smtClean="0"/>
              <a:t>19.02.2025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D30596-D860-4216-9686-8EEA3AAC6E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06934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69AF2A-1DFE-4284-9BA0-38E327E9BDA1}" type="datetimeFigureOut">
              <a:rPr lang="ru-RU" smtClean="0"/>
              <a:t>19.02.2025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D30596-D860-4216-9686-8EEA3AAC6E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27560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" Target="slide6.xml"/><Relationship Id="rId13" Type="http://schemas.openxmlformats.org/officeDocument/2006/relationships/slide" Target="slide11.xml"/><Relationship Id="rId18" Type="http://schemas.openxmlformats.org/officeDocument/2006/relationships/slide" Target="slide16.xml"/><Relationship Id="rId3" Type="http://schemas.openxmlformats.org/officeDocument/2006/relationships/image" Target="../media/image1.png"/><Relationship Id="rId21" Type="http://schemas.openxmlformats.org/officeDocument/2006/relationships/slide" Target="slide19.xml"/><Relationship Id="rId7" Type="http://schemas.openxmlformats.org/officeDocument/2006/relationships/slide" Target="slide5.xml"/><Relationship Id="rId12" Type="http://schemas.openxmlformats.org/officeDocument/2006/relationships/slide" Target="slide10.xml"/><Relationship Id="rId17" Type="http://schemas.openxmlformats.org/officeDocument/2006/relationships/slide" Target="slide15.xml"/><Relationship Id="rId2" Type="http://schemas.openxmlformats.org/officeDocument/2006/relationships/notesSlide" Target="../notesSlides/notesSlide1.xml"/><Relationship Id="rId16" Type="http://schemas.openxmlformats.org/officeDocument/2006/relationships/slide" Target="slide14.xml"/><Relationship Id="rId20" Type="http://schemas.openxmlformats.org/officeDocument/2006/relationships/slide" Target="slide18.xml"/><Relationship Id="rId1" Type="http://schemas.openxmlformats.org/officeDocument/2006/relationships/slideLayout" Target="../slideLayouts/slideLayout7.xml"/><Relationship Id="rId6" Type="http://schemas.openxmlformats.org/officeDocument/2006/relationships/slide" Target="slide4.xml"/><Relationship Id="rId11" Type="http://schemas.openxmlformats.org/officeDocument/2006/relationships/slide" Target="slide9.xml"/><Relationship Id="rId5" Type="http://schemas.openxmlformats.org/officeDocument/2006/relationships/slide" Target="slide3.xml"/><Relationship Id="rId15" Type="http://schemas.openxmlformats.org/officeDocument/2006/relationships/slide" Target="slide13.xml"/><Relationship Id="rId23" Type="http://schemas.openxmlformats.org/officeDocument/2006/relationships/slide" Target="slide21.xml"/><Relationship Id="rId10" Type="http://schemas.openxmlformats.org/officeDocument/2006/relationships/slide" Target="slide8.xml"/><Relationship Id="rId19" Type="http://schemas.openxmlformats.org/officeDocument/2006/relationships/slide" Target="slide17.xml"/><Relationship Id="rId4" Type="http://schemas.openxmlformats.org/officeDocument/2006/relationships/slide" Target="slide2.xml"/><Relationship Id="rId9" Type="http://schemas.openxmlformats.org/officeDocument/2006/relationships/slide" Target="slide7.xml"/><Relationship Id="rId14" Type="http://schemas.openxmlformats.org/officeDocument/2006/relationships/slide" Target="slide12.xml"/><Relationship Id="rId22" Type="http://schemas.openxmlformats.org/officeDocument/2006/relationships/slide" Target="slide20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11.png"/><Relationship Id="rId5" Type="http://schemas.openxmlformats.org/officeDocument/2006/relationships/image" Target="../media/image10.jpeg"/><Relationship Id="rId4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" y="0"/>
            <a:ext cx="12211397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2137810" y="0"/>
            <a:ext cx="811366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«Блокада Ленинграда»</a:t>
            </a:r>
            <a:endParaRPr lang="ru-RU" sz="5400" b="1" dirty="0">
              <a:ln w="10160">
                <a:solidFill>
                  <a:schemeClr val="accent5"/>
                </a:solidFill>
                <a:prstDash val="solid"/>
              </a:ln>
              <a:solidFill>
                <a:srgbClr val="C0000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688738" y="1130668"/>
            <a:ext cx="3755572" cy="849086"/>
          </a:xfrm>
          <a:prstGeom prst="roundRect">
            <a:avLst/>
          </a:prstGeom>
          <a:solidFill>
            <a:srgbClr val="CC0000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/>
              <a:t>Основные факты</a:t>
            </a:r>
            <a:endParaRPr lang="ru-RU" sz="3600" dirty="0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715015" y="2437411"/>
            <a:ext cx="3755572" cy="849086"/>
          </a:xfrm>
          <a:prstGeom prst="roundRect">
            <a:avLst/>
          </a:prstGeom>
          <a:solidFill>
            <a:srgbClr val="CC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/>
              <a:t>Люди и подвиги</a:t>
            </a:r>
            <a:endParaRPr lang="ru-RU" sz="3600" dirty="0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715015" y="3683224"/>
            <a:ext cx="3755572" cy="849086"/>
          </a:xfrm>
          <a:prstGeom prst="roundRect">
            <a:avLst/>
          </a:prstGeom>
          <a:solidFill>
            <a:srgbClr val="CC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/>
              <a:t>Дорога жизни</a:t>
            </a:r>
            <a:endParaRPr lang="ru-RU" sz="3600" dirty="0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681937" y="4989967"/>
            <a:ext cx="3755572" cy="849086"/>
          </a:xfrm>
          <a:prstGeom prst="roundRect">
            <a:avLst/>
          </a:prstGeom>
          <a:solidFill>
            <a:srgbClr val="CC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/>
              <a:t>Культура и память</a:t>
            </a:r>
            <a:endParaRPr lang="ru-RU" sz="3200" dirty="0"/>
          </a:p>
        </p:txBody>
      </p:sp>
      <p:sp>
        <p:nvSpPr>
          <p:cNvPr id="12" name="Скругленный прямоугольник 11">
            <a:hlinkClick r:id="rId4" action="ppaction://hlinksldjump"/>
          </p:cNvPr>
          <p:cNvSpPr/>
          <p:nvPr/>
        </p:nvSpPr>
        <p:spPr>
          <a:xfrm>
            <a:off x="4754802" y="1119246"/>
            <a:ext cx="870858" cy="859971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bg1"/>
                </a:solidFill>
                <a:hlinkClick r:id="rId4" action="ppaction://hlinksldjump"/>
              </a:rPr>
              <a:t>100</a:t>
            </a:r>
            <a:endParaRPr lang="ru-RU" sz="2800" dirty="0">
              <a:solidFill>
                <a:schemeClr val="bg1"/>
              </a:solidFill>
            </a:endParaRPr>
          </a:p>
        </p:txBody>
      </p:sp>
      <p:sp>
        <p:nvSpPr>
          <p:cNvPr id="13" name="Скругленный прямоугольник 12">
            <a:hlinkClick r:id="rId5" action="ppaction://hlinksldjump"/>
          </p:cNvPr>
          <p:cNvSpPr/>
          <p:nvPr/>
        </p:nvSpPr>
        <p:spPr>
          <a:xfrm>
            <a:off x="5799237" y="1108186"/>
            <a:ext cx="870858" cy="859971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hlinkClick r:id="rId5" action="ppaction://hlinksldjump"/>
              </a:rPr>
              <a:t>200</a:t>
            </a:r>
            <a:endParaRPr lang="ru-RU" sz="2800" dirty="0"/>
          </a:p>
        </p:txBody>
      </p:sp>
      <p:sp>
        <p:nvSpPr>
          <p:cNvPr id="14" name="Скругленный прямоугольник 13">
            <a:hlinkClick r:id="rId6" action="ppaction://hlinksldjump"/>
          </p:cNvPr>
          <p:cNvSpPr/>
          <p:nvPr/>
        </p:nvSpPr>
        <p:spPr>
          <a:xfrm>
            <a:off x="6843673" y="1075316"/>
            <a:ext cx="870858" cy="859971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hlinkClick r:id="rId6" action="ppaction://hlinksldjump"/>
              </a:rPr>
              <a:t>300</a:t>
            </a:r>
            <a:endParaRPr lang="ru-RU" sz="2800" dirty="0"/>
          </a:p>
        </p:txBody>
      </p:sp>
      <p:sp>
        <p:nvSpPr>
          <p:cNvPr id="15" name="Скругленный прямоугольник 14">
            <a:hlinkClick r:id="rId7" action="ppaction://hlinksldjump"/>
          </p:cNvPr>
          <p:cNvSpPr/>
          <p:nvPr/>
        </p:nvSpPr>
        <p:spPr>
          <a:xfrm>
            <a:off x="7917610" y="1108187"/>
            <a:ext cx="870858" cy="859971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hlinkClick r:id="rId7" action="ppaction://hlinksldjump"/>
              </a:rPr>
              <a:t>400</a:t>
            </a:r>
            <a:endParaRPr lang="ru-RU" sz="2800" dirty="0"/>
          </a:p>
        </p:txBody>
      </p:sp>
      <p:sp>
        <p:nvSpPr>
          <p:cNvPr id="16" name="Скругленный прямоугольник 15">
            <a:hlinkClick r:id="rId8" action="ppaction://hlinksldjump"/>
          </p:cNvPr>
          <p:cNvSpPr/>
          <p:nvPr/>
        </p:nvSpPr>
        <p:spPr>
          <a:xfrm>
            <a:off x="9006743" y="1108188"/>
            <a:ext cx="870858" cy="859971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hlinkClick r:id="rId8" action="ppaction://hlinksldjump"/>
              </a:rPr>
              <a:t>500</a:t>
            </a:r>
            <a:endParaRPr lang="ru-RU" sz="2800" dirty="0"/>
          </a:p>
        </p:txBody>
      </p:sp>
      <p:sp>
        <p:nvSpPr>
          <p:cNvPr id="20" name="Скругленный прямоугольник 19">
            <a:hlinkClick r:id="rId9" action="ppaction://hlinksldjump"/>
          </p:cNvPr>
          <p:cNvSpPr/>
          <p:nvPr/>
        </p:nvSpPr>
        <p:spPr>
          <a:xfrm>
            <a:off x="4754802" y="2426525"/>
            <a:ext cx="870858" cy="859971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hlinkClick r:id="rId9" action="ppaction://hlinksldjump"/>
              </a:rPr>
              <a:t>100</a:t>
            </a:r>
            <a:endParaRPr lang="ru-RU" sz="2800" dirty="0"/>
          </a:p>
        </p:txBody>
      </p:sp>
      <p:sp>
        <p:nvSpPr>
          <p:cNvPr id="21" name="Скругленный прямоугольник 20">
            <a:hlinkClick r:id="rId10" action="ppaction://hlinksldjump"/>
          </p:cNvPr>
          <p:cNvSpPr/>
          <p:nvPr/>
        </p:nvSpPr>
        <p:spPr>
          <a:xfrm>
            <a:off x="5759215" y="2437411"/>
            <a:ext cx="870858" cy="859971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hlinkClick r:id="rId10" action="ppaction://hlinksldjump"/>
              </a:rPr>
              <a:t>200</a:t>
            </a:r>
            <a:endParaRPr lang="ru-RU" sz="2800" dirty="0"/>
          </a:p>
        </p:txBody>
      </p:sp>
      <p:sp>
        <p:nvSpPr>
          <p:cNvPr id="22" name="Скругленный прямоугольник 21">
            <a:hlinkClick r:id="rId11" action="ppaction://hlinksldjump"/>
          </p:cNvPr>
          <p:cNvSpPr/>
          <p:nvPr/>
        </p:nvSpPr>
        <p:spPr>
          <a:xfrm>
            <a:off x="6825819" y="2426525"/>
            <a:ext cx="870858" cy="859971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hlinkClick r:id="rId11" action="ppaction://hlinksldjump"/>
              </a:rPr>
              <a:t>300</a:t>
            </a:r>
            <a:endParaRPr lang="ru-RU" sz="2800" dirty="0"/>
          </a:p>
        </p:txBody>
      </p:sp>
      <p:sp>
        <p:nvSpPr>
          <p:cNvPr id="23" name="Скругленный прямоугольник 22">
            <a:hlinkClick r:id="rId12" action="ppaction://hlinksldjump"/>
          </p:cNvPr>
          <p:cNvSpPr/>
          <p:nvPr/>
        </p:nvSpPr>
        <p:spPr>
          <a:xfrm>
            <a:off x="7862204" y="2426524"/>
            <a:ext cx="870858" cy="859971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hlinkClick r:id="rId12" action="ppaction://hlinksldjump"/>
              </a:rPr>
              <a:t>400</a:t>
            </a:r>
            <a:endParaRPr lang="ru-RU" sz="2800" dirty="0"/>
          </a:p>
        </p:txBody>
      </p:sp>
      <p:sp>
        <p:nvSpPr>
          <p:cNvPr id="24" name="Скругленный прямоугольник 23">
            <a:hlinkClick r:id="rId13" action="ppaction://hlinksldjump"/>
          </p:cNvPr>
          <p:cNvSpPr/>
          <p:nvPr/>
        </p:nvSpPr>
        <p:spPr>
          <a:xfrm>
            <a:off x="8985305" y="2437411"/>
            <a:ext cx="870858" cy="859971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hlinkClick r:id="rId13" action="ppaction://hlinksldjump"/>
              </a:rPr>
              <a:t>500</a:t>
            </a:r>
            <a:endParaRPr lang="ru-RU" sz="2800" dirty="0"/>
          </a:p>
        </p:txBody>
      </p:sp>
      <p:sp>
        <p:nvSpPr>
          <p:cNvPr id="27" name="Скругленный прямоугольник 26">
            <a:hlinkClick r:id="rId14" action="ppaction://hlinksldjump"/>
          </p:cNvPr>
          <p:cNvSpPr/>
          <p:nvPr/>
        </p:nvSpPr>
        <p:spPr>
          <a:xfrm>
            <a:off x="4746171" y="3683224"/>
            <a:ext cx="870858" cy="859971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hlinkClick r:id="rId14" action="ppaction://hlinksldjump"/>
              </a:rPr>
              <a:t>100</a:t>
            </a:r>
            <a:endParaRPr lang="ru-RU" sz="2800" dirty="0"/>
          </a:p>
        </p:txBody>
      </p:sp>
      <p:sp>
        <p:nvSpPr>
          <p:cNvPr id="28" name="Скругленный прямоугольник 27">
            <a:hlinkClick r:id="rId15" action="ppaction://hlinksldjump"/>
          </p:cNvPr>
          <p:cNvSpPr/>
          <p:nvPr/>
        </p:nvSpPr>
        <p:spPr>
          <a:xfrm>
            <a:off x="5771841" y="3683224"/>
            <a:ext cx="870858" cy="859971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hlinkClick r:id="rId15" action="ppaction://hlinksldjump"/>
              </a:rPr>
              <a:t>200</a:t>
            </a:r>
            <a:endParaRPr lang="ru-RU" sz="2800" dirty="0"/>
          </a:p>
        </p:txBody>
      </p:sp>
      <p:sp>
        <p:nvSpPr>
          <p:cNvPr id="29" name="Скругленный прямоугольник 28">
            <a:hlinkClick r:id="rId16" action="ppaction://hlinksldjump"/>
          </p:cNvPr>
          <p:cNvSpPr/>
          <p:nvPr/>
        </p:nvSpPr>
        <p:spPr>
          <a:xfrm>
            <a:off x="6863834" y="3672339"/>
            <a:ext cx="870858" cy="859971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hlinkClick r:id="rId16" action="ppaction://hlinksldjump"/>
              </a:rPr>
              <a:t>300</a:t>
            </a:r>
            <a:endParaRPr lang="ru-RU" sz="2800" dirty="0"/>
          </a:p>
        </p:txBody>
      </p:sp>
      <p:sp>
        <p:nvSpPr>
          <p:cNvPr id="30" name="Скругленный прямоугольник 29">
            <a:hlinkClick r:id="rId17" action="ppaction://hlinksldjump"/>
          </p:cNvPr>
          <p:cNvSpPr/>
          <p:nvPr/>
        </p:nvSpPr>
        <p:spPr>
          <a:xfrm>
            <a:off x="7887744" y="3672338"/>
            <a:ext cx="870858" cy="859971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hlinkClick r:id="rId17" action="ppaction://hlinksldjump"/>
              </a:rPr>
              <a:t>400</a:t>
            </a:r>
            <a:endParaRPr lang="ru-RU" sz="2800" dirty="0"/>
          </a:p>
        </p:txBody>
      </p:sp>
      <p:sp>
        <p:nvSpPr>
          <p:cNvPr id="31" name="Скругленный прямоугольник 30">
            <a:hlinkClick r:id="rId18" action="ppaction://hlinksldjump"/>
          </p:cNvPr>
          <p:cNvSpPr/>
          <p:nvPr/>
        </p:nvSpPr>
        <p:spPr>
          <a:xfrm>
            <a:off x="9006743" y="3672337"/>
            <a:ext cx="870858" cy="859971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hlinkClick r:id="rId18" action="ppaction://hlinksldjump"/>
              </a:rPr>
              <a:t>500</a:t>
            </a:r>
            <a:endParaRPr lang="ru-RU" sz="2800" dirty="0"/>
          </a:p>
        </p:txBody>
      </p:sp>
      <p:sp>
        <p:nvSpPr>
          <p:cNvPr id="34" name="Скругленный прямоугольник 33">
            <a:hlinkClick r:id="rId19" action="ppaction://hlinksldjump"/>
          </p:cNvPr>
          <p:cNvSpPr/>
          <p:nvPr/>
        </p:nvSpPr>
        <p:spPr>
          <a:xfrm>
            <a:off x="4746171" y="4979082"/>
            <a:ext cx="870858" cy="859971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hlinkClick r:id="rId19" action="ppaction://hlinksldjump"/>
              </a:rPr>
              <a:t>100</a:t>
            </a:r>
            <a:endParaRPr lang="ru-RU" sz="2800" dirty="0"/>
          </a:p>
        </p:txBody>
      </p:sp>
      <p:sp>
        <p:nvSpPr>
          <p:cNvPr id="35" name="Скругленный прямоугольник 34">
            <a:hlinkClick r:id="rId20" action="ppaction://hlinksldjump"/>
          </p:cNvPr>
          <p:cNvSpPr/>
          <p:nvPr/>
        </p:nvSpPr>
        <p:spPr>
          <a:xfrm>
            <a:off x="5802090" y="4939617"/>
            <a:ext cx="870858" cy="859971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hlinkClick r:id="rId20" action="ppaction://hlinksldjump"/>
              </a:rPr>
              <a:t>200</a:t>
            </a:r>
            <a:endParaRPr lang="ru-RU" sz="2800" dirty="0"/>
          </a:p>
        </p:txBody>
      </p:sp>
      <p:sp>
        <p:nvSpPr>
          <p:cNvPr id="36" name="Скругленный прямоугольник 35">
            <a:hlinkClick r:id="rId21" action="ppaction://hlinksldjump"/>
          </p:cNvPr>
          <p:cNvSpPr/>
          <p:nvPr/>
        </p:nvSpPr>
        <p:spPr>
          <a:xfrm>
            <a:off x="6863834" y="4939616"/>
            <a:ext cx="870858" cy="859971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hlinkClick r:id="rId21" action="ppaction://hlinksldjump"/>
              </a:rPr>
              <a:t>300</a:t>
            </a:r>
            <a:endParaRPr lang="ru-RU" sz="2800" dirty="0"/>
          </a:p>
        </p:txBody>
      </p:sp>
      <p:sp>
        <p:nvSpPr>
          <p:cNvPr id="37" name="Скругленный прямоугольник 36">
            <a:hlinkClick r:id="rId22" action="ppaction://hlinksldjump"/>
          </p:cNvPr>
          <p:cNvSpPr/>
          <p:nvPr/>
        </p:nvSpPr>
        <p:spPr>
          <a:xfrm>
            <a:off x="7972442" y="4939615"/>
            <a:ext cx="870858" cy="859971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hlinkClick r:id="rId22" action="ppaction://hlinksldjump"/>
              </a:rPr>
              <a:t>400</a:t>
            </a:r>
            <a:endParaRPr lang="ru-RU" sz="2800" dirty="0"/>
          </a:p>
        </p:txBody>
      </p:sp>
      <p:sp>
        <p:nvSpPr>
          <p:cNvPr id="38" name="Скругленный прямоугольник 37">
            <a:hlinkClick r:id="" action="ppaction://noaction"/>
          </p:cNvPr>
          <p:cNvSpPr/>
          <p:nvPr/>
        </p:nvSpPr>
        <p:spPr>
          <a:xfrm>
            <a:off x="9006743" y="4912393"/>
            <a:ext cx="870858" cy="859971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hlinkClick r:id="rId23" action="ppaction://hlinksldjump"/>
              </a:rPr>
              <a:t>500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8825657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5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00000"/>
                                      </p:to>
                                    </p:animClr>
                                    <p:set>
                                      <p:cBhvr>
                                        <p:cTn id="16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2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00000"/>
                                      </p:to>
                                    </p:animClr>
                                    <p:set>
                                      <p:cBhvr>
                                        <p:cTn id="23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4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9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00000"/>
                                      </p:to>
                                    </p:animClr>
                                    <p:set>
                                      <p:cBhvr>
                                        <p:cTn id="30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1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6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00000"/>
                                      </p:to>
                                    </p:animClr>
                                    <p:set>
                                      <p:cBhvr>
                                        <p:cTn id="37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8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39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0" fill="hold">
                      <p:stCondLst>
                        <p:cond delay="0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3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00000"/>
                                      </p:to>
                                    </p:animClr>
                                    <p:set>
                                      <p:cBhvr>
                                        <p:cTn id="44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5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46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" fill="hold">
                      <p:stCondLst>
                        <p:cond delay="0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0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00000"/>
                                      </p:to>
                                    </p:animClr>
                                    <p:set>
                                      <p:cBhvr>
                                        <p:cTn id="51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2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53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4" fill="hold">
                      <p:stCondLst>
                        <p:cond delay="0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7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00000"/>
                                      </p:to>
                                    </p:animClr>
                                    <p:set>
                                      <p:cBhvr>
                                        <p:cTn id="58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9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60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1" fill="hold">
                      <p:stCondLst>
                        <p:cond delay="0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4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00000"/>
                                      </p:to>
                                    </p:animClr>
                                    <p:set>
                                      <p:cBhvr>
                                        <p:cTn id="65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6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67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8" fill="hold">
                      <p:stCondLst>
                        <p:cond delay="0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71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00000"/>
                                      </p:to>
                                    </p:animClr>
                                    <p:set>
                                      <p:cBhvr>
                                        <p:cTn id="72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3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>
                      <p:stCondLst>
                        <p:cond delay="0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78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00000"/>
                                      </p:to>
                                    </p:animClr>
                                    <p:set>
                                      <p:cBhvr>
                                        <p:cTn id="79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0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81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2" fill="hold">
                      <p:stCondLst>
                        <p:cond delay="0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85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00000"/>
                                      </p:to>
                                    </p:animClr>
                                    <p:set>
                                      <p:cBhvr>
                                        <p:cTn id="86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7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88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9" fill="hold">
                      <p:stCondLst>
                        <p:cond delay="0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92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00000"/>
                                      </p:to>
                                    </p:animClr>
                                    <p:set>
                                      <p:cBhvr>
                                        <p:cTn id="93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4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95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6" fill="hold">
                      <p:stCondLst>
                        <p:cond delay="0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99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00000"/>
                                      </p:to>
                                    </p:animClr>
                                    <p:set>
                                      <p:cBhvr>
                                        <p:cTn id="100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1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102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3" fill="hold">
                      <p:stCondLst>
                        <p:cond delay="0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06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00000"/>
                                      </p:to>
                                    </p:animClr>
                                    <p:set>
                                      <p:cBhvr>
                                        <p:cTn id="107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8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109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0" fill="hold">
                      <p:stCondLst>
                        <p:cond delay="0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13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00000"/>
                                      </p:to>
                                    </p:animClr>
                                    <p:set>
                                      <p:cBhvr>
                                        <p:cTn id="114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15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116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7" fill="hold">
                      <p:stCondLst>
                        <p:cond delay="0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20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00000"/>
                                      </p:to>
                                    </p:animClr>
                                    <p:set>
                                      <p:cBhvr>
                                        <p:cTn id="121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2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123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4" fill="hold">
                      <p:stCondLst>
                        <p:cond delay="0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27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00000"/>
                                      </p:to>
                                    </p:animClr>
                                    <p:set>
                                      <p:cBhvr>
                                        <p:cTn id="128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9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seq concurrent="1" nextAc="seek">
              <p:cTn id="130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1" fill="hold">
                      <p:stCondLst>
                        <p:cond delay="0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34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00000"/>
                                      </p:to>
                                    </p:animClr>
                                    <p:set>
                                      <p:cBhvr>
                                        <p:cTn id="135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36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  <p:seq concurrent="1" nextAc="seek">
              <p:cTn id="137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8" fill="hold">
                      <p:stCondLst>
                        <p:cond delay="0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41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00000"/>
                                      </p:to>
                                    </p:animClr>
                                    <p:set>
                                      <p:cBhvr>
                                        <p:cTn id="142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3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</p:childTnLst>
        </p:cTn>
      </p:par>
    </p:tnLst>
    <p:bldLst>
      <p:bldP spid="12" grpId="0" animBg="1"/>
      <p:bldP spid="12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660108" y="2408786"/>
            <a:ext cx="4735773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/>
              <a:t>Какой композитор написал знаменитую "Седьмую симфонию" в блокадном Ленинграде?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740926" y="5293017"/>
            <a:ext cx="473577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/>
              <a:t>Дмитрий Шостакович.</a:t>
            </a:r>
          </a:p>
        </p:txBody>
      </p:sp>
      <p:sp>
        <p:nvSpPr>
          <p:cNvPr id="6" name="Управляющая кнопка: домой 5">
            <a:hlinkClick r:id="" action="ppaction://hlinkshowjump?jump=firstslide" highlightClick="1"/>
          </p:cNvPr>
          <p:cNvSpPr/>
          <p:nvPr/>
        </p:nvSpPr>
        <p:spPr>
          <a:xfrm>
            <a:off x="11395881" y="6114197"/>
            <a:ext cx="796119" cy="743803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7385140" y="994984"/>
            <a:ext cx="328570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/>
              <a:t>Люди и </a:t>
            </a:r>
            <a:r>
              <a:rPr lang="ru-RU" sz="2800" dirty="0" smtClean="0"/>
              <a:t>подвиги 400</a:t>
            </a:r>
            <a:endParaRPr lang="ru-RU" sz="2800" dirty="0"/>
          </a:p>
        </p:txBody>
      </p:sp>
      <p:pic>
        <p:nvPicPr>
          <p:cNvPr id="10242" name="Picture 2" descr="Исполнилось 115 лет со дня рождения Дмитрия Шостаковича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5715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d.-d.-shostakovich-simfoniya-7-leningradskaya-fragment-._(get-tune.net)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09936" y="4707294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7374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247128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660108" y="1821502"/>
            <a:ext cx="473577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/>
              <a:t>Какой подвиг совершили ленинградские ученые, работавшие на Всероссийском институте растениеводства?</a:t>
            </a:r>
          </a:p>
        </p:txBody>
      </p:sp>
      <p:sp>
        <p:nvSpPr>
          <p:cNvPr id="6" name="Управляющая кнопка: домой 5">
            <a:hlinkClick r:id="" action="ppaction://hlinkshowjump?jump=firstslide" highlightClick="1"/>
          </p:cNvPr>
          <p:cNvSpPr/>
          <p:nvPr/>
        </p:nvSpPr>
        <p:spPr>
          <a:xfrm>
            <a:off x="11395881" y="6114197"/>
            <a:ext cx="796119" cy="743803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7385140" y="994984"/>
            <a:ext cx="328570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/>
              <a:t>Люди и </a:t>
            </a:r>
            <a:r>
              <a:rPr lang="ru-RU" sz="2800" dirty="0" smtClean="0"/>
              <a:t>подвиги 500</a:t>
            </a:r>
            <a:endParaRPr lang="ru-RU" sz="28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2450592" y="4477197"/>
            <a:ext cx="7915474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/>
              <a:t>Подвиги тогда совершали не только военные, но и гражданские и даже ученые. 19 сотрудников Всесоюзного института растениеводства им. Вавилова пожертвовали жизнями, спасая уникальную коллекцию семян растений. Умерли от голода, в то время как в здании института тогда находился целый продуктовый склад.</a:t>
            </a:r>
            <a:endParaRPr lang="ru-RU" sz="3200" dirty="0"/>
          </a:p>
        </p:txBody>
      </p:sp>
      <p:pic>
        <p:nvPicPr>
          <p:cNvPr id="11266" name="Picture 2" descr="Подвиг во имя науки: как ученые ценой своей жизни спасли коллекцию семян во  время блокады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08445"/>
            <a:ext cx="6137202" cy="39453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011646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058167" y="1696826"/>
            <a:ext cx="4735773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/>
              <a:t>Как называлась дорога, по которой доставляли продукты и эвакуировали людей из Ленинграда?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949277" y="4351787"/>
            <a:ext cx="473577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/>
              <a:t>Дорога жизни</a:t>
            </a:r>
            <a:endParaRPr lang="ru-RU" sz="3200" dirty="0"/>
          </a:p>
        </p:txBody>
      </p:sp>
      <p:sp>
        <p:nvSpPr>
          <p:cNvPr id="6" name="Управляющая кнопка: домой 5">
            <a:hlinkClick r:id="" action="ppaction://hlinkshowjump?jump=firstslide" highlightClick="1"/>
          </p:cNvPr>
          <p:cNvSpPr/>
          <p:nvPr/>
        </p:nvSpPr>
        <p:spPr>
          <a:xfrm>
            <a:off x="11395881" y="6114197"/>
            <a:ext cx="796119" cy="743803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7834643" y="636875"/>
            <a:ext cx="296504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 smtClean="0"/>
              <a:t>Дорога жизни 100</a:t>
            </a:r>
            <a:endParaRPr lang="ru-RU" sz="2800" dirty="0"/>
          </a:p>
        </p:txBody>
      </p:sp>
      <p:pic>
        <p:nvPicPr>
          <p:cNvPr id="12290" name="Picture 2" descr="Начало «Дороги жизни» | Читать статьи по истории РФ для школьников и  студентов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044789"/>
            <a:ext cx="6667500" cy="4286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199489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97128" y="1632818"/>
            <a:ext cx="4735773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/>
              <a:t>Каким видом транспорта пользовались по льду Ладожского озера зимой?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95725" y="4527462"/>
            <a:ext cx="4735773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/>
              <a:t>Автомобили и санные обозы.</a:t>
            </a:r>
          </a:p>
        </p:txBody>
      </p:sp>
      <p:sp>
        <p:nvSpPr>
          <p:cNvPr id="6" name="Управляющая кнопка: домой 5">
            <a:hlinkClick r:id="" action="ppaction://hlinkshowjump?jump=firstslide" highlightClick="1"/>
          </p:cNvPr>
          <p:cNvSpPr/>
          <p:nvPr/>
        </p:nvSpPr>
        <p:spPr>
          <a:xfrm>
            <a:off x="11395881" y="6114197"/>
            <a:ext cx="796119" cy="743803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1582493" y="700883"/>
            <a:ext cx="296504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 smtClean="0"/>
              <a:t>Дорога жизни 200</a:t>
            </a:r>
            <a:endParaRPr lang="ru-RU" sz="2800" dirty="0"/>
          </a:p>
        </p:txBody>
      </p:sp>
      <p:pic>
        <p:nvPicPr>
          <p:cNvPr id="13314" name="Picture 2" descr="8 фактов о «Дороге жизни» — самой важной и одной из самых страшных трасс  Второй мировой войны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93812" y="1728216"/>
            <a:ext cx="6122699" cy="34429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484514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576719" y="1641962"/>
            <a:ext cx="4735773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/>
              <a:t>Почему дорогу через Ладожское озеро назвали </a:t>
            </a:r>
            <a:endParaRPr lang="ru-RU" sz="3200" b="1" dirty="0" smtClean="0"/>
          </a:p>
          <a:p>
            <a:pPr algn="ctr"/>
            <a:r>
              <a:rPr lang="ru-RU" sz="3200" b="1" dirty="0" smtClean="0"/>
              <a:t>"</a:t>
            </a:r>
            <a:r>
              <a:rPr lang="ru-RU" sz="3200" b="1" dirty="0"/>
              <a:t>дорогой жизни"?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660108" y="4040961"/>
            <a:ext cx="473577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/>
              <a:t>Она обеспечивала связь с Большой землей и спасала жизнь людям.</a:t>
            </a:r>
          </a:p>
        </p:txBody>
      </p:sp>
      <p:sp>
        <p:nvSpPr>
          <p:cNvPr id="6" name="Управляющая кнопка: домой 5">
            <a:hlinkClick r:id="" action="ppaction://hlinkshowjump?jump=firstslide" highlightClick="1"/>
          </p:cNvPr>
          <p:cNvSpPr/>
          <p:nvPr/>
        </p:nvSpPr>
        <p:spPr>
          <a:xfrm>
            <a:off x="11395881" y="6114197"/>
            <a:ext cx="796119" cy="743803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7462085" y="710027"/>
            <a:ext cx="296504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 smtClean="0"/>
              <a:t>Дорога жизни 300</a:t>
            </a:r>
            <a:endParaRPr lang="ru-RU" sz="2800" dirty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4575" y="1336168"/>
            <a:ext cx="6239264" cy="39864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92083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80-я годовщина начала работы Дороги Жизни — Санкт-Петербургская академия СК  РФ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596896" y="934744"/>
            <a:ext cx="751882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chemeClr val="bg1"/>
                </a:solidFill>
              </a:rPr>
              <a:t>Какие опасности подстерегали водителей на Дороге жизни?</a:t>
            </a:r>
            <a:endParaRPr lang="ru-RU" sz="3600" b="1" dirty="0">
              <a:solidFill>
                <a:schemeClr val="bg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510191" y="2689518"/>
            <a:ext cx="4735773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>
                <a:solidFill>
                  <a:schemeClr val="bg1"/>
                </a:solidFill>
              </a:rPr>
              <a:t>Бомбардировки, тонкий лед, метели.</a:t>
            </a:r>
          </a:p>
        </p:txBody>
      </p:sp>
      <p:sp>
        <p:nvSpPr>
          <p:cNvPr id="6" name="Управляющая кнопка: домой 5">
            <a:hlinkClick r:id="" action="ppaction://hlinkshowjump?jump=firstslide" highlightClick="1"/>
          </p:cNvPr>
          <p:cNvSpPr/>
          <p:nvPr/>
        </p:nvSpPr>
        <p:spPr>
          <a:xfrm>
            <a:off x="11395881" y="6114197"/>
            <a:ext cx="796119" cy="743803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4545149" y="205762"/>
            <a:ext cx="296504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 smtClean="0">
                <a:solidFill>
                  <a:schemeClr val="bg1"/>
                </a:solidFill>
              </a:rPr>
              <a:t>Дорога жизни 400</a:t>
            </a:r>
            <a:endParaRPr lang="ru-RU" sz="2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23882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Музей «Дорога жизни» — Всеволожский район, п/ст. Ладожское Озеро, ш. Дорога  Жизни, д. 58. Подробная информация о музее: расписание, фото, адрес и т. д.  на официальном сайте Культура.РФ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5337" y="1038787"/>
            <a:ext cx="6918603" cy="46146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39564" y="2068841"/>
            <a:ext cx="4735773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/>
              <a:t>В каком музее сейчас можно увидеть экспозицию, посвященную Дороге жизни?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0" y="4886027"/>
            <a:ext cx="4735773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/>
              <a:t>Музей "Дорога жизни" в Ленинградской области.</a:t>
            </a:r>
          </a:p>
        </p:txBody>
      </p:sp>
      <p:sp>
        <p:nvSpPr>
          <p:cNvPr id="6" name="Управляющая кнопка: домой 5">
            <a:hlinkClick r:id="" action="ppaction://hlinkshowjump?jump=firstslide" highlightClick="1"/>
          </p:cNvPr>
          <p:cNvSpPr/>
          <p:nvPr/>
        </p:nvSpPr>
        <p:spPr>
          <a:xfrm>
            <a:off x="11395881" y="6114197"/>
            <a:ext cx="796119" cy="743803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4545149" y="205762"/>
            <a:ext cx="296504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 smtClean="0"/>
              <a:t>Дорога жизни 500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12424857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39692" y="1358498"/>
            <a:ext cx="4735773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/>
              <a:t>Как называется мемориал, установленный в честь снятия блокады Ленинграда?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39691" y="4421039"/>
            <a:ext cx="4735773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/>
              <a:t>Монумент героическим защитникам Ленинграда.</a:t>
            </a:r>
          </a:p>
        </p:txBody>
      </p:sp>
      <p:sp>
        <p:nvSpPr>
          <p:cNvPr id="6" name="Управляющая кнопка: домой 5">
            <a:hlinkClick r:id="" action="ppaction://hlinkshowjump?jump=firstslide" highlightClick="1"/>
          </p:cNvPr>
          <p:cNvSpPr/>
          <p:nvPr/>
        </p:nvSpPr>
        <p:spPr>
          <a:xfrm>
            <a:off x="11395881" y="6114197"/>
            <a:ext cx="796119" cy="743803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4545149" y="205762"/>
            <a:ext cx="358752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 smtClean="0"/>
              <a:t>Культура и память 100</a:t>
            </a:r>
            <a:endParaRPr lang="ru-RU" sz="2800" dirty="0"/>
          </a:p>
        </p:txBody>
      </p:sp>
      <p:pic>
        <p:nvPicPr>
          <p:cNvPr id="17410" name="Picture 2" descr="Монумент героическим защитникам Ленинграда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0419" y="1582909"/>
            <a:ext cx="6249470" cy="41663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069603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90295" y="2327762"/>
            <a:ext cx="4735773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/>
              <a:t>В какой город в </a:t>
            </a:r>
            <a:r>
              <a:rPr lang="ru-RU" sz="3200" b="1" dirty="0"/>
              <a:t>июле 1941 года </a:t>
            </a:r>
            <a:r>
              <a:rPr lang="ru-RU" sz="3200" b="1" dirty="0" smtClean="0"/>
              <a:t>было </a:t>
            </a:r>
            <a:r>
              <a:rPr lang="ru-RU" sz="3200" b="1" dirty="0"/>
              <a:t>вывезено свыше 1 млн эрмитажных </a:t>
            </a:r>
            <a:r>
              <a:rPr lang="ru-RU" sz="3200" b="1" dirty="0" smtClean="0"/>
              <a:t>экспонатов.</a:t>
            </a:r>
            <a:endParaRPr lang="ru-RU" sz="48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293973" y="4938942"/>
            <a:ext cx="473577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/>
              <a:t>Свердловск</a:t>
            </a:r>
            <a:endParaRPr lang="ru-RU" sz="3200" dirty="0"/>
          </a:p>
        </p:txBody>
      </p:sp>
      <p:sp>
        <p:nvSpPr>
          <p:cNvPr id="6" name="Управляющая кнопка: домой 5">
            <a:hlinkClick r:id="" action="ppaction://hlinkshowjump?jump=firstslide" highlightClick="1"/>
          </p:cNvPr>
          <p:cNvSpPr/>
          <p:nvPr/>
        </p:nvSpPr>
        <p:spPr>
          <a:xfrm>
            <a:off x="11395881" y="6114197"/>
            <a:ext cx="796119" cy="743803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4261685" y="642461"/>
            <a:ext cx="358752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 smtClean="0"/>
              <a:t>Культура и память 200</a:t>
            </a:r>
            <a:endParaRPr lang="ru-RU" sz="2800" dirty="0"/>
          </a:p>
        </p:txBody>
      </p:sp>
      <p:pic>
        <p:nvPicPr>
          <p:cNvPr id="18434" name="Picture 2" descr="Индивидуальная VIP-экскурсия в Эрмитаж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21807" y="1701829"/>
            <a:ext cx="6631591" cy="38947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56051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86232" y="1742546"/>
            <a:ext cx="4735773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/>
              <a:t>Как называется литературное произведение Ольги </a:t>
            </a:r>
            <a:r>
              <a:rPr lang="ru-RU" sz="3200" b="1" dirty="0" err="1"/>
              <a:t>Берггольц</a:t>
            </a:r>
            <a:r>
              <a:rPr lang="ru-RU" sz="3200" b="1" dirty="0"/>
              <a:t>, посвященное блокадным дням?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86232" y="5149254"/>
            <a:ext cx="473577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/>
              <a:t>«</a:t>
            </a:r>
            <a:r>
              <a:rPr lang="ru-RU" sz="3200" dirty="0" smtClean="0"/>
              <a:t>Ленинградская поэма».</a:t>
            </a:r>
            <a:endParaRPr lang="ru-RU" sz="3200" dirty="0"/>
          </a:p>
        </p:txBody>
      </p:sp>
      <p:sp>
        <p:nvSpPr>
          <p:cNvPr id="6" name="Управляющая кнопка: домой 5">
            <a:hlinkClick r:id="" action="ppaction://hlinkshowjump?jump=firstslide" highlightClick="1"/>
          </p:cNvPr>
          <p:cNvSpPr/>
          <p:nvPr/>
        </p:nvSpPr>
        <p:spPr>
          <a:xfrm>
            <a:off x="11395881" y="6114197"/>
            <a:ext cx="796119" cy="743803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4261685" y="642461"/>
            <a:ext cx="358752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 smtClean="0"/>
              <a:t>Культура и память 300</a:t>
            </a:r>
            <a:endParaRPr lang="ru-RU" sz="2800" dirty="0"/>
          </a:p>
        </p:txBody>
      </p:sp>
      <p:pic>
        <p:nvPicPr>
          <p:cNvPr id="19458" name="Picture 2" descr="Ленинградская поэма | Берггольц Ольга Федоровна купить на OZON по низкой  цене (841063428)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0475" y="1266265"/>
            <a:ext cx="3566709" cy="54041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7982712" y="1938528"/>
            <a:ext cx="1069848" cy="201168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177985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Блокада ленинграда клипарт (45 фото)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46304"/>
            <a:ext cx="1220284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687229" y="1848959"/>
            <a:ext cx="682838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b="1" dirty="0" smtClean="0"/>
              <a:t>Когда </a:t>
            </a:r>
            <a:r>
              <a:rPr lang="ru-RU" sz="5400" b="1" dirty="0"/>
              <a:t>началась блокада </a:t>
            </a:r>
            <a:r>
              <a:rPr lang="ru-RU" sz="5400" b="1" dirty="0" smtClean="0"/>
              <a:t>Ленинграда?</a:t>
            </a:r>
            <a:endParaRPr lang="ru-RU" sz="54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544858" y="4633948"/>
            <a:ext cx="708714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solidFill>
                  <a:schemeClr val="bg1"/>
                </a:solidFill>
              </a:rPr>
              <a:t>8 сентября 1941 года началась 872-дневная блокада Ленинграда В этот день начался один из самых трагических этапов Великой Отечественной </a:t>
            </a:r>
            <a:r>
              <a:rPr lang="ru-RU" sz="2400" dirty="0" smtClean="0">
                <a:solidFill>
                  <a:schemeClr val="bg1"/>
                </a:solidFill>
              </a:rPr>
              <a:t>войны.</a:t>
            </a:r>
            <a:endParaRPr lang="ru-RU" sz="4000" dirty="0">
              <a:solidFill>
                <a:schemeClr val="bg1"/>
              </a:solidFill>
            </a:endParaRPr>
          </a:p>
        </p:txBody>
      </p:sp>
      <p:sp>
        <p:nvSpPr>
          <p:cNvPr id="6" name="Управляющая кнопка: домой 5">
            <a:hlinkClick r:id="" action="ppaction://hlinkshowjump?jump=firstslide" highlightClick="1"/>
          </p:cNvPr>
          <p:cNvSpPr/>
          <p:nvPr/>
        </p:nvSpPr>
        <p:spPr>
          <a:xfrm>
            <a:off x="11395881" y="6114197"/>
            <a:ext cx="796119" cy="743803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4088431" y="632092"/>
            <a:ext cx="384913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/>
              <a:t>Основные </a:t>
            </a:r>
            <a:r>
              <a:rPr lang="ru-RU" sz="3200" dirty="0" smtClean="0"/>
              <a:t>факты 100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32376385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851040" y="1541378"/>
            <a:ext cx="4735773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/>
              <a:t>Где ежегодно проходит церемония памяти в честь снятия блокады?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851040" y="4271430"/>
            <a:ext cx="473577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/>
              <a:t>На Пискарёвском мемориальном кладбище.</a:t>
            </a:r>
          </a:p>
        </p:txBody>
      </p:sp>
      <p:sp>
        <p:nvSpPr>
          <p:cNvPr id="6" name="Управляющая кнопка: домой 5">
            <a:hlinkClick r:id="" action="ppaction://hlinkshowjump?jump=firstslide" highlightClick="1"/>
          </p:cNvPr>
          <p:cNvSpPr/>
          <p:nvPr/>
        </p:nvSpPr>
        <p:spPr>
          <a:xfrm>
            <a:off x="11395881" y="6114197"/>
            <a:ext cx="796119" cy="743803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7343213" y="713232"/>
            <a:ext cx="358752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 smtClean="0"/>
              <a:t>Культура и память 400</a:t>
            </a:r>
            <a:endParaRPr lang="ru-RU" sz="2800" dirty="0"/>
          </a:p>
        </p:txBody>
      </p:sp>
      <p:pic>
        <p:nvPicPr>
          <p:cNvPr id="20482" name="Picture 2" descr="Какие мероприятия пройдут в Петербурге в годовщину снятия блокады в 202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13232"/>
            <a:ext cx="6553324" cy="55461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699905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869328" y="1669394"/>
            <a:ext cx="4735773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/>
              <a:t>Какой памятник установлен на месте захоронения жертв блокады?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969093" y="4384238"/>
            <a:ext cx="4735773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/>
              <a:t>Мать-Родина на Пискарёвском кладбище.</a:t>
            </a:r>
          </a:p>
        </p:txBody>
      </p:sp>
      <p:sp>
        <p:nvSpPr>
          <p:cNvPr id="6" name="Управляющая кнопка: домой 5">
            <a:hlinkClick r:id="" action="ppaction://hlinkshowjump?jump=firstslide" highlightClick="1"/>
          </p:cNvPr>
          <p:cNvSpPr/>
          <p:nvPr/>
        </p:nvSpPr>
        <p:spPr>
          <a:xfrm>
            <a:off x="11395881" y="6114197"/>
            <a:ext cx="796119" cy="743803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7343213" y="713232"/>
            <a:ext cx="358752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 smtClean="0"/>
              <a:t>Культура и память 500</a:t>
            </a:r>
            <a:endParaRPr lang="ru-RU" sz="2800" dirty="0"/>
          </a:p>
        </p:txBody>
      </p:sp>
      <p:pic>
        <p:nvPicPr>
          <p:cNvPr id="21506" name="Picture 2" descr="Монумент &quot;Родина-Мать&quot; на Пискаревском кладбище :: Маера Урусова –  Социальная сеть ФотоКто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0976" y="0"/>
            <a:ext cx="5157216" cy="68762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920167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Участие прибалтийских коллаборационистов в блокаде Ленинграда - РАПИ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075943" y="2382626"/>
            <a:ext cx="801710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chemeClr val="bg1"/>
                </a:solidFill>
              </a:rPr>
              <a:t>Сколько </a:t>
            </a:r>
            <a:r>
              <a:rPr lang="ru-RU" sz="4400" b="1" dirty="0">
                <a:solidFill>
                  <a:schemeClr val="bg1"/>
                </a:solidFill>
              </a:rPr>
              <a:t>дней длилась блокада </a:t>
            </a:r>
            <a:r>
              <a:rPr lang="ru-RU" sz="4400" b="1" dirty="0" smtClean="0">
                <a:solidFill>
                  <a:schemeClr val="bg1"/>
                </a:solidFill>
              </a:rPr>
              <a:t>Ленинграда?</a:t>
            </a:r>
            <a:endParaRPr lang="ru-RU" sz="4400" b="1" dirty="0">
              <a:solidFill>
                <a:schemeClr val="bg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214522" y="4582326"/>
            <a:ext cx="865185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solidFill>
                  <a:schemeClr val="bg1"/>
                </a:solidFill>
              </a:rPr>
              <a:t>Мужественные жители города стойко выдержали 872 дня, в течение которых сообщение с остальной страной поддерживалось только по Ладожскому озеру и по воздуху.</a:t>
            </a:r>
            <a:endParaRPr lang="ru-RU" sz="4000" dirty="0">
              <a:solidFill>
                <a:schemeClr val="bg1"/>
              </a:solidFill>
            </a:endParaRPr>
          </a:p>
        </p:txBody>
      </p:sp>
      <p:sp>
        <p:nvSpPr>
          <p:cNvPr id="6" name="Управляющая кнопка: домой 5">
            <a:hlinkClick r:id="" action="ppaction://hlinkshowjump?jump=firstslide" highlightClick="1"/>
          </p:cNvPr>
          <p:cNvSpPr/>
          <p:nvPr/>
        </p:nvSpPr>
        <p:spPr>
          <a:xfrm>
            <a:off x="11395881" y="6114197"/>
            <a:ext cx="796119" cy="743803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4159930" y="281678"/>
            <a:ext cx="384913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>
                <a:solidFill>
                  <a:schemeClr val="bg1"/>
                </a:solidFill>
              </a:rPr>
              <a:t>Основные </a:t>
            </a:r>
            <a:r>
              <a:rPr lang="ru-RU" sz="3200" dirty="0" smtClean="0">
                <a:solidFill>
                  <a:schemeClr val="bg1"/>
                </a:solidFill>
              </a:rPr>
              <a:t>факты 200</a:t>
            </a:r>
            <a:endParaRPr lang="ru-RU" sz="3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53673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8 фактов о «Дороге жизни» — самой важной и одной из самых страшных трасс  Второй мировой войны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55" y="0"/>
            <a:ext cx="12193494" cy="68658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368381" y="866453"/>
            <a:ext cx="955384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>
                <a:solidFill>
                  <a:srgbClr val="C00000"/>
                </a:solidFill>
              </a:rPr>
              <a:t>Какой водоем стал "Дорогой жизни" для жителей блокадного Ленинграда?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368381" y="4356673"/>
            <a:ext cx="473577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/>
              <a:t>Ладожское озеро.</a:t>
            </a:r>
          </a:p>
        </p:txBody>
      </p:sp>
      <p:sp>
        <p:nvSpPr>
          <p:cNvPr id="6" name="Управляющая кнопка: домой 5">
            <a:hlinkClick r:id="" action="ppaction://hlinkshowjump?jump=firstslide" highlightClick="1"/>
          </p:cNvPr>
          <p:cNvSpPr/>
          <p:nvPr/>
        </p:nvSpPr>
        <p:spPr>
          <a:xfrm>
            <a:off x="11395881" y="6114197"/>
            <a:ext cx="796119" cy="743803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4159930" y="281678"/>
            <a:ext cx="384913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/>
              <a:t>Основные </a:t>
            </a:r>
            <a:r>
              <a:rPr lang="ru-RU" sz="3200" dirty="0" smtClean="0"/>
              <a:t>факты 300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12303921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День снятия блокады города Ленинграда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-83975"/>
            <a:ext cx="12192001" cy="68440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6242180" y="1588111"/>
            <a:ext cx="5827454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dirty="0" smtClean="0">
                <a:solidFill>
                  <a:schemeClr val="bg1"/>
                </a:solidFill>
              </a:rPr>
              <a:t>Когда </a:t>
            </a:r>
            <a:r>
              <a:rPr lang="ru-RU" sz="4400" dirty="0">
                <a:solidFill>
                  <a:schemeClr val="bg1"/>
                </a:solidFill>
              </a:rPr>
              <a:t>была полностью снята блокада </a:t>
            </a:r>
            <a:r>
              <a:rPr lang="ru-RU" sz="4400" dirty="0" smtClean="0">
                <a:solidFill>
                  <a:schemeClr val="bg1"/>
                </a:solidFill>
              </a:rPr>
              <a:t>Ленинграда?</a:t>
            </a:r>
            <a:endParaRPr lang="ru-RU" sz="4400" dirty="0">
              <a:solidFill>
                <a:schemeClr val="bg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360226" y="5268499"/>
            <a:ext cx="473577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>
                <a:solidFill>
                  <a:schemeClr val="bg1"/>
                </a:solidFill>
              </a:rPr>
              <a:t>27 января 1944 года.</a:t>
            </a:r>
          </a:p>
        </p:txBody>
      </p:sp>
      <p:sp>
        <p:nvSpPr>
          <p:cNvPr id="6" name="Управляющая кнопка: домой 5">
            <a:hlinkClick r:id="" action="ppaction://hlinkshowjump?jump=firstslide" highlightClick="1"/>
          </p:cNvPr>
          <p:cNvSpPr/>
          <p:nvPr/>
        </p:nvSpPr>
        <p:spPr>
          <a:xfrm>
            <a:off x="11395881" y="6114197"/>
            <a:ext cx="796119" cy="743803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7649579" y="145239"/>
            <a:ext cx="430438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dirty="0">
                <a:solidFill>
                  <a:schemeClr val="bg1"/>
                </a:solidFill>
              </a:rPr>
              <a:t>Основные </a:t>
            </a:r>
            <a:r>
              <a:rPr lang="ru-RU" sz="3600" dirty="0" smtClean="0">
                <a:solidFill>
                  <a:schemeClr val="bg1"/>
                </a:solidFill>
              </a:rPr>
              <a:t>факты 400</a:t>
            </a:r>
            <a:endParaRPr lang="ru-RU" sz="3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55132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8" name="Picture 4" descr="Петербургская художница показала блокадные фотографии в цвете - Российская  газета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12192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-278108" y="2060532"/>
            <a:ext cx="7919879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/>
              <a:t>Какой символ блокады стал олицетворением выживания и стойкости жителей?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95944" y="4130096"/>
            <a:ext cx="858416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solidFill>
                  <a:schemeClr val="bg1"/>
                </a:solidFill>
              </a:rPr>
              <a:t>К</a:t>
            </a:r>
            <a:r>
              <a:rPr lang="ru-RU" sz="2400" dirty="0" smtClean="0">
                <a:solidFill>
                  <a:schemeClr val="bg1"/>
                </a:solidFill>
              </a:rPr>
              <a:t>усочек </a:t>
            </a:r>
            <a:r>
              <a:rPr lang="ru-RU" sz="2400" dirty="0">
                <a:solidFill>
                  <a:schemeClr val="bg1"/>
                </a:solidFill>
              </a:rPr>
              <a:t>хлеба весом в 125 грамм: именно такая ежедневная минимальная норма была установлена во время блокады Ленинграда. Это символ стойкости и мужества защитников города, их подвига на фоне всех тяжестей военного времени.</a:t>
            </a:r>
            <a:endParaRPr lang="ru-RU" sz="4000" dirty="0">
              <a:solidFill>
                <a:schemeClr val="bg1"/>
              </a:solidFill>
            </a:endParaRPr>
          </a:p>
        </p:txBody>
      </p:sp>
      <p:sp>
        <p:nvSpPr>
          <p:cNvPr id="6" name="Управляющая кнопка: домой 5">
            <a:hlinkClick r:id="" action="ppaction://hlinkshowjump?jump=firstslide" highlightClick="1"/>
          </p:cNvPr>
          <p:cNvSpPr/>
          <p:nvPr/>
        </p:nvSpPr>
        <p:spPr>
          <a:xfrm>
            <a:off x="11395881" y="6114197"/>
            <a:ext cx="796119" cy="743803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3937520" y="145239"/>
            <a:ext cx="430438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dirty="0">
                <a:solidFill>
                  <a:schemeClr val="bg1"/>
                </a:solidFill>
              </a:rPr>
              <a:t>Основные </a:t>
            </a:r>
            <a:r>
              <a:rPr lang="ru-RU" sz="3600" dirty="0" smtClean="0">
                <a:solidFill>
                  <a:schemeClr val="bg1"/>
                </a:solidFill>
              </a:rPr>
              <a:t>факты 500</a:t>
            </a:r>
            <a:endParaRPr lang="ru-RU" sz="3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02165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670699" y="1426650"/>
            <a:ext cx="4735773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/>
              <a:t>Кто был командующим Ленинградским фронтом во время блокады?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640785" y="4463454"/>
            <a:ext cx="659337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/>
              <a:t>Георгий Константинович Жуков командовал Ленинградским фронтом меньше месяца – с 14 сентября по 10 октября 1941 года. Но именно эти 4 недели стали решающими в судьбе города на Неве, Ленинград удалось отстоять. </a:t>
            </a:r>
            <a:endParaRPr lang="ru-RU" sz="3200" dirty="0"/>
          </a:p>
        </p:txBody>
      </p:sp>
      <p:sp>
        <p:nvSpPr>
          <p:cNvPr id="6" name="Управляющая кнопка: домой 5">
            <a:hlinkClick r:id="" action="ppaction://hlinkshowjump?jump=firstslide" highlightClick="1"/>
          </p:cNvPr>
          <p:cNvSpPr/>
          <p:nvPr/>
        </p:nvSpPr>
        <p:spPr>
          <a:xfrm>
            <a:off x="11395881" y="6114197"/>
            <a:ext cx="796119" cy="743803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7395731" y="554579"/>
            <a:ext cx="328570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/>
              <a:t>Люди и </a:t>
            </a:r>
            <a:r>
              <a:rPr lang="ru-RU" sz="2800" dirty="0" smtClean="0"/>
              <a:t>подвиги 100</a:t>
            </a:r>
            <a:endParaRPr lang="ru-RU" sz="2800" dirty="0"/>
          </a:p>
        </p:txBody>
      </p:sp>
      <p:pic>
        <p:nvPicPr>
          <p:cNvPr id="7170" name="Picture 2" descr="Жуков, Георгий Константинович — Википедия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55372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106940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97128" y="1276202"/>
            <a:ext cx="4735773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/>
              <a:t>Как </a:t>
            </a:r>
            <a:r>
              <a:rPr lang="ru-RU" sz="4000" b="1" dirty="0"/>
              <a:t>звали девочку, чей дневник стал символом страданий детей блокады?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84245" y="4840716"/>
            <a:ext cx="662803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/>
              <a:t>Таня Савичева — ленинградская школьница, которая в условиях блокады Ленинграда </a:t>
            </a:r>
            <a:r>
              <a:rPr lang="ru-RU" dirty="0" smtClean="0"/>
              <a:t>вела </a:t>
            </a:r>
            <a:r>
              <a:rPr lang="ru-RU" dirty="0"/>
              <a:t>краткие записи о том, как на ее глазах умирали ближайшие родственники. Ее дневник отразил судьбу тысяч семей, погибших в осажденном городе.</a:t>
            </a:r>
            <a:endParaRPr lang="ru-RU" sz="3200" dirty="0"/>
          </a:p>
        </p:txBody>
      </p:sp>
      <p:sp>
        <p:nvSpPr>
          <p:cNvPr id="6" name="Управляющая кнопка: домой 5">
            <a:hlinkClick r:id="" action="ppaction://hlinkshowjump?jump=firstslide" highlightClick="1"/>
          </p:cNvPr>
          <p:cNvSpPr/>
          <p:nvPr/>
        </p:nvSpPr>
        <p:spPr>
          <a:xfrm>
            <a:off x="11395881" y="6114197"/>
            <a:ext cx="796119" cy="743803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1488707" y="463139"/>
            <a:ext cx="328570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/>
              <a:t>Люди и </a:t>
            </a:r>
            <a:r>
              <a:rPr lang="ru-RU" sz="2800" dirty="0" smtClean="0"/>
              <a:t>подвиги 200</a:t>
            </a:r>
            <a:endParaRPr lang="ru-RU" sz="2800" dirty="0"/>
          </a:p>
        </p:txBody>
      </p:sp>
      <p:pic>
        <p:nvPicPr>
          <p:cNvPr id="8196" name="Picture 4" descr="Прочитайте это пожалуйста... 23 января родилась Таня Савичева (1930-1944) -  эта девочка, которая не дожила и до 15 лет.. | ВКонтакте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04734" y="550506"/>
            <a:ext cx="6212599" cy="40588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69177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058167" y="1873921"/>
            <a:ext cx="4735773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/>
              <a:t>Какую помощь оказывали жители Ленинграда фронту во время блокады?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058167" y="4459692"/>
            <a:ext cx="473577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/>
              <a:t>Производили оружие и боеприпасы, работали на заводах.</a:t>
            </a:r>
          </a:p>
        </p:txBody>
      </p:sp>
      <p:sp>
        <p:nvSpPr>
          <p:cNvPr id="6" name="Управляющая кнопка: домой 5">
            <a:hlinkClick r:id="" action="ppaction://hlinkshowjump?jump=firstslide" highlightClick="1"/>
          </p:cNvPr>
          <p:cNvSpPr/>
          <p:nvPr/>
        </p:nvSpPr>
        <p:spPr>
          <a:xfrm>
            <a:off x="11395881" y="6114197"/>
            <a:ext cx="796119" cy="743803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7684233" y="827033"/>
            <a:ext cx="328570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/>
              <a:t>Люди и </a:t>
            </a:r>
            <a:r>
              <a:rPr lang="ru-RU" sz="2800" dirty="0" smtClean="0"/>
              <a:t>подвиги 300</a:t>
            </a:r>
            <a:endParaRPr lang="ru-RU" sz="2800" dirty="0"/>
          </a:p>
        </p:txBody>
      </p:sp>
      <p:pic>
        <p:nvPicPr>
          <p:cNvPr id="9218" name="Picture 2" descr="Вестник архивиста - РАБОТАЛ ЛИ ВОЕННО-ПРОМЫШЛЕННЫЙ КОМПЛЕКС ЛЕНИНГРАДА В  ГОДЫ ВЕЛИКОЙ ОТЕЧЕСТВЕННОЙ ВОЙНЫ? АНАЛИЗ ПРОБЛЕМЫ, ПОСТАВЛЕННОЙ  ОТЕЧЕСТВЕННОЙ ИСТОРИОГРАФИЕЙ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9550" y="1586528"/>
            <a:ext cx="6403703" cy="42264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408786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igra"/>
  <p:tag name="ISPRING_RESOURCE_PATHS_HASH_2" val="d5de1aabb4e56473b02a2a78ec7054bacfc35e29"/>
</p:tagLst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574</TotalTime>
  <Words>527</Words>
  <Application>Microsoft Office PowerPoint</Application>
  <PresentationFormat>Широкоэкранный</PresentationFormat>
  <Paragraphs>107</Paragraphs>
  <Slides>21</Slides>
  <Notes>21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5" baseType="lpstr">
      <vt:lpstr>Arial</vt:lpstr>
      <vt:lpstr>Calibri</vt:lpstr>
      <vt:lpstr>Calibri Light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igra</dc:title>
  <dc:creator>Георгий Аствацатуров</dc:creator>
  <cp:lastModifiedBy>11</cp:lastModifiedBy>
  <cp:revision>35</cp:revision>
  <dcterms:created xsi:type="dcterms:W3CDTF">2017-08-05T04:53:38Z</dcterms:created>
  <dcterms:modified xsi:type="dcterms:W3CDTF">2025-02-19T14:46:31Z</dcterms:modified>
</cp:coreProperties>
</file>